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4"/>
  </p:sldMasterIdLst>
  <p:notesMasterIdLst>
    <p:notesMasterId r:id="rId38"/>
  </p:notesMasterIdLst>
  <p:sldIdLst>
    <p:sldId id="256" r:id="rId5"/>
    <p:sldId id="6455" r:id="rId6"/>
    <p:sldId id="6456" r:id="rId7"/>
    <p:sldId id="6473" r:id="rId8"/>
    <p:sldId id="6474" r:id="rId9"/>
    <p:sldId id="6472" r:id="rId10"/>
    <p:sldId id="6457" r:id="rId11"/>
    <p:sldId id="6479" r:id="rId12"/>
    <p:sldId id="6480" r:id="rId13"/>
    <p:sldId id="6481" r:id="rId14"/>
    <p:sldId id="6462" r:id="rId15"/>
    <p:sldId id="6482" r:id="rId16"/>
    <p:sldId id="6483" r:id="rId17"/>
    <p:sldId id="6484" r:id="rId18"/>
    <p:sldId id="6485" r:id="rId19"/>
    <p:sldId id="6486" r:id="rId20"/>
    <p:sldId id="6487" r:id="rId21"/>
    <p:sldId id="6488" r:id="rId22"/>
    <p:sldId id="6497" r:id="rId23"/>
    <p:sldId id="6489" r:id="rId24"/>
    <p:sldId id="6490" r:id="rId25"/>
    <p:sldId id="6463" r:id="rId26"/>
    <p:sldId id="6491" r:id="rId27"/>
    <p:sldId id="6492" r:id="rId28"/>
    <p:sldId id="6498" r:id="rId29"/>
    <p:sldId id="6493" r:id="rId30"/>
    <p:sldId id="6494" r:id="rId31"/>
    <p:sldId id="6495" r:id="rId32"/>
    <p:sldId id="6464" r:id="rId33"/>
    <p:sldId id="6465" r:id="rId34"/>
    <p:sldId id="6496" r:id="rId35"/>
    <p:sldId id="6458" r:id="rId36"/>
    <p:sldId id="6459" r:id="rId37"/>
  </p:sldIdLst>
  <p:sldSz cx="7559675" cy="104394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B9C39"/>
    <a:srgbClr val="7030A0"/>
    <a:srgbClr val="C65B96"/>
    <a:srgbClr val="FF33CC"/>
    <a:srgbClr val="CC3300"/>
    <a:srgbClr val="39A6BA"/>
    <a:srgbClr val="CAC4E2"/>
    <a:srgbClr val="FFD19E"/>
    <a:srgbClr val="9ACFEA"/>
    <a:srgbClr val="B8DBB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1B72936-C26D-B144-88FB-FFAA8DF5D498}" v="218" dt="2026-10-05T12:41:41.72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vin Barnett" userId="S::kbarnett@firvale.com::98bdf94e-d2a2-49a5-992d-4ba21b267d9e" providerId="AD" clId="Web-{7003BF94-68F4-D078-78B4-2DE2CA7779BB}"/>
    <pc:docChg chg="addSld">
      <pc:chgData name="Kevin Barnett" userId="S::kbarnett@firvale.com::98bdf94e-d2a2-49a5-992d-4ba21b267d9e" providerId="AD" clId="Web-{7003BF94-68F4-D078-78B4-2DE2CA7779BB}" dt="2026-10-02T14:38:00.936" v="0"/>
      <pc:docMkLst>
        <pc:docMk/>
      </pc:docMkLst>
      <pc:sldChg chg="add">
        <pc:chgData name="Kevin Barnett" userId="S::kbarnett@firvale.com::98bdf94e-d2a2-49a5-992d-4ba21b267d9e" providerId="AD" clId="Web-{7003BF94-68F4-D078-78B4-2DE2CA7779BB}" dt="2026-10-02T14:38:00.936" v="0"/>
        <pc:sldMkLst>
          <pc:docMk/>
          <pc:sldMk cId="1858653342" sldId="6498"/>
        </pc:sldMkLst>
      </pc:sldChg>
    </pc:docChg>
  </pc:docChgLst>
  <pc:docChgLst>
    <pc:chgData name="Kevin Barnett" userId="S::kbarnett@firvale.com::98bdf94e-d2a2-49a5-992d-4ba21b267d9e" providerId="AD" clId="Web-{C682B96F-B2E3-DC53-C3A8-F743EC79998F}"/>
    <pc:docChg chg="addSld delSld modSld">
      <pc:chgData name="Kevin Barnett" userId="S::kbarnett@firvale.com::98bdf94e-d2a2-49a5-992d-4ba21b267d9e" providerId="AD" clId="Web-{C682B96F-B2E3-DC53-C3A8-F743EC79998F}" dt="2026-09-30T09:06:04.371" v="268" actId="1076"/>
      <pc:docMkLst>
        <pc:docMk/>
      </pc:docMkLst>
      <pc:sldChg chg="modSp">
        <pc:chgData name="Kevin Barnett" userId="S::kbarnett@firvale.com::98bdf94e-d2a2-49a5-992d-4ba21b267d9e" providerId="AD" clId="Web-{C682B96F-B2E3-DC53-C3A8-F743EC79998F}" dt="2026-09-30T08:20:20.084" v="21" actId="20577"/>
        <pc:sldMkLst>
          <pc:docMk/>
          <pc:sldMk cId="109857222" sldId="256"/>
        </pc:sldMkLst>
        <pc:spChg chg="mod">
          <ac:chgData name="Kevin Barnett" userId="S::kbarnett@firvale.com::98bdf94e-d2a2-49a5-992d-4ba21b267d9e" providerId="AD" clId="Web-{C682B96F-B2E3-DC53-C3A8-F743EC79998F}" dt="2026-09-30T08:20:20.084" v="21" actId="20577"/>
          <ac:spMkLst>
            <pc:docMk/>
            <pc:sldMk cId="109857222" sldId="256"/>
            <ac:spMk id="2" creationId="{00000000-0000-0000-0000-000000000000}"/>
          </ac:spMkLst>
        </pc:spChg>
        <pc:spChg chg="mod">
          <ac:chgData name="Kevin Barnett" userId="S::kbarnett@firvale.com::98bdf94e-d2a2-49a5-992d-4ba21b267d9e" providerId="AD" clId="Web-{C682B96F-B2E3-DC53-C3A8-F743EC79998F}" dt="2026-09-30T08:18:37.745" v="8" actId="20577"/>
          <ac:spMkLst>
            <pc:docMk/>
            <pc:sldMk cId="109857222" sldId="256"/>
            <ac:spMk id="3" creationId="{00000000-0000-0000-0000-000000000000}"/>
          </ac:spMkLst>
        </pc:spChg>
        <pc:spChg chg="mod">
          <ac:chgData name="Kevin Barnett" userId="S::kbarnett@firvale.com::98bdf94e-d2a2-49a5-992d-4ba21b267d9e" providerId="AD" clId="Web-{C682B96F-B2E3-DC53-C3A8-F743EC79998F}" dt="2026-09-30T08:20:02.957" v="19"/>
          <ac:spMkLst>
            <pc:docMk/>
            <pc:sldMk cId="109857222" sldId="256"/>
            <ac:spMk id="4" creationId="{AF712B09-08F6-C20E-5EF7-1D73DB0934F3}"/>
          </ac:spMkLst>
        </pc:spChg>
        <pc:spChg chg="mod">
          <ac:chgData name="Kevin Barnett" userId="S::kbarnett@firvale.com::98bdf94e-d2a2-49a5-992d-4ba21b267d9e" providerId="AD" clId="Web-{C682B96F-B2E3-DC53-C3A8-F743EC79998F}" dt="2026-09-30T08:18:53.622" v="11" actId="1076"/>
          <ac:spMkLst>
            <pc:docMk/>
            <pc:sldMk cId="109857222" sldId="256"/>
            <ac:spMk id="5" creationId="{B9A92A91-1478-FA80-3706-3B7F57DAB9BC}"/>
          </ac:spMkLst>
        </pc:spChg>
        <pc:picChg chg="mod">
          <ac:chgData name="Kevin Barnett" userId="S::kbarnett@firvale.com::98bdf94e-d2a2-49a5-992d-4ba21b267d9e" providerId="AD" clId="Web-{C682B96F-B2E3-DC53-C3A8-F743EC79998F}" dt="2026-09-30T08:18:43.636" v="10" actId="1076"/>
          <ac:picMkLst>
            <pc:docMk/>
            <pc:sldMk cId="109857222" sldId="256"/>
            <ac:picMk id="6" creationId="{BA2AF17E-9BC2-E3FA-62CA-17B1F4013D76}"/>
          </ac:picMkLst>
        </pc:picChg>
      </pc:sldChg>
      <pc:sldChg chg="modSp">
        <pc:chgData name="Kevin Barnett" userId="S::kbarnett@firvale.com::98bdf94e-d2a2-49a5-992d-4ba21b267d9e" providerId="AD" clId="Web-{C682B96F-B2E3-DC53-C3A8-F743EC79998F}" dt="2026-09-30T08:20:25.694" v="22" actId="20577"/>
        <pc:sldMkLst>
          <pc:docMk/>
          <pc:sldMk cId="433560595" sldId="6455"/>
        </pc:sldMkLst>
        <pc:spChg chg="mod">
          <ac:chgData name="Kevin Barnett" userId="S::kbarnett@firvale.com::98bdf94e-d2a2-49a5-992d-4ba21b267d9e" providerId="AD" clId="Web-{C682B96F-B2E3-DC53-C3A8-F743EC79998F}" dt="2026-09-30T08:19:53.691" v="18"/>
          <ac:spMkLst>
            <pc:docMk/>
            <pc:sldMk cId="433560595" sldId="6455"/>
            <ac:spMk id="4" creationId="{6AFA13E4-7417-C9F2-FC24-91418CCD3118}"/>
          </ac:spMkLst>
        </pc:spChg>
        <pc:spChg chg="mod">
          <ac:chgData name="Kevin Barnett" userId="S::kbarnett@firvale.com::98bdf94e-d2a2-49a5-992d-4ba21b267d9e" providerId="AD" clId="Web-{C682B96F-B2E3-DC53-C3A8-F743EC79998F}" dt="2026-09-30T08:20:25.694" v="22" actId="20577"/>
          <ac:spMkLst>
            <pc:docMk/>
            <pc:sldMk cId="433560595" sldId="6455"/>
            <ac:spMk id="10" creationId="{670D6576-EB27-3383-531D-4A6ED715B313}"/>
          </ac:spMkLst>
        </pc:spChg>
      </pc:sldChg>
      <pc:sldChg chg="modSp">
        <pc:chgData name="Kevin Barnett" userId="S::kbarnett@firvale.com::98bdf94e-d2a2-49a5-992d-4ba21b267d9e" providerId="AD" clId="Web-{C682B96F-B2E3-DC53-C3A8-F743EC79998F}" dt="2026-09-30T08:20:39.617" v="24" actId="20577"/>
        <pc:sldMkLst>
          <pc:docMk/>
          <pc:sldMk cId="3769827779" sldId="6456"/>
        </pc:sldMkLst>
        <pc:spChg chg="mod">
          <ac:chgData name="Kevin Barnett" userId="S::kbarnett@firvale.com::98bdf94e-d2a2-49a5-992d-4ba21b267d9e" providerId="AD" clId="Web-{C682B96F-B2E3-DC53-C3A8-F743EC79998F}" dt="2026-09-30T08:19:48.628" v="17"/>
          <ac:spMkLst>
            <pc:docMk/>
            <pc:sldMk cId="3769827779" sldId="6456"/>
            <ac:spMk id="4" creationId="{B58ACAC0-AC39-32BB-0634-6AAD6EDEE7DB}"/>
          </ac:spMkLst>
        </pc:spChg>
        <pc:spChg chg="mod">
          <ac:chgData name="Kevin Barnett" userId="S::kbarnett@firvale.com::98bdf94e-d2a2-49a5-992d-4ba21b267d9e" providerId="AD" clId="Web-{C682B96F-B2E3-DC53-C3A8-F743EC79998F}" dt="2026-09-30T08:20:39.617" v="24" actId="20577"/>
          <ac:spMkLst>
            <pc:docMk/>
            <pc:sldMk cId="3769827779" sldId="6456"/>
            <ac:spMk id="10" creationId="{D6914AFE-BC5C-53F9-3AFB-251E37959CDF}"/>
          </ac:spMkLst>
        </pc:spChg>
      </pc:sldChg>
      <pc:sldChg chg="modSp">
        <pc:chgData name="Kevin Barnett" userId="S::kbarnett@firvale.com::98bdf94e-d2a2-49a5-992d-4ba21b267d9e" providerId="AD" clId="Web-{C682B96F-B2E3-DC53-C3A8-F743EC79998F}" dt="2026-09-30T08:21:57.247" v="35" actId="1076"/>
        <pc:sldMkLst>
          <pc:docMk/>
          <pc:sldMk cId="2082415756" sldId="6457"/>
        </pc:sldMkLst>
        <pc:spChg chg="mod">
          <ac:chgData name="Kevin Barnett" userId="S::kbarnett@firvale.com::98bdf94e-d2a2-49a5-992d-4ba21b267d9e" providerId="AD" clId="Web-{C682B96F-B2E3-DC53-C3A8-F743EC79998F}" dt="2026-09-30T08:21:24.370" v="30"/>
          <ac:spMkLst>
            <pc:docMk/>
            <pc:sldMk cId="2082415756" sldId="6457"/>
            <ac:spMk id="4" creationId="{63EC3D1A-727B-C805-2BE6-AB39E7C814E9}"/>
          </ac:spMkLst>
        </pc:spChg>
        <pc:spChg chg="mod">
          <ac:chgData name="Kevin Barnett" userId="S::kbarnett@firvale.com::98bdf94e-d2a2-49a5-992d-4ba21b267d9e" providerId="AD" clId="Web-{C682B96F-B2E3-DC53-C3A8-F743EC79998F}" dt="2026-09-30T08:21:49.449" v="34" actId="20577"/>
          <ac:spMkLst>
            <pc:docMk/>
            <pc:sldMk cId="2082415756" sldId="6457"/>
            <ac:spMk id="10" creationId="{E3C10233-0704-1A3A-A164-627F499B12AF}"/>
          </ac:spMkLst>
        </pc:spChg>
        <pc:picChg chg="mod">
          <ac:chgData name="Kevin Barnett" userId="S::kbarnett@firvale.com::98bdf94e-d2a2-49a5-992d-4ba21b267d9e" providerId="AD" clId="Web-{C682B96F-B2E3-DC53-C3A8-F743EC79998F}" dt="2026-09-30T08:21:57.247" v="35" actId="1076"/>
          <ac:picMkLst>
            <pc:docMk/>
            <pc:sldMk cId="2082415756" sldId="6457"/>
            <ac:picMk id="12" creationId="{99D40845-0CC4-B4C0-1BA2-DB27AE4B8DE1}"/>
          </ac:picMkLst>
        </pc:picChg>
      </pc:sldChg>
      <pc:sldChg chg="modSp">
        <pc:chgData name="Kevin Barnett" userId="S::kbarnett@firvale.com::98bdf94e-d2a2-49a5-992d-4ba21b267d9e" providerId="AD" clId="Web-{C682B96F-B2E3-DC53-C3A8-F743EC79998F}" dt="2026-09-30T08:24:11.722" v="61" actId="20577"/>
        <pc:sldMkLst>
          <pc:docMk/>
          <pc:sldMk cId="3806194603" sldId="6458"/>
        </pc:sldMkLst>
        <pc:spChg chg="mod">
          <ac:chgData name="Kevin Barnett" userId="S::kbarnett@firvale.com::98bdf94e-d2a2-49a5-992d-4ba21b267d9e" providerId="AD" clId="Web-{C682B96F-B2E3-DC53-C3A8-F743EC79998F}" dt="2026-09-30T08:23:50.627" v="53"/>
          <ac:spMkLst>
            <pc:docMk/>
            <pc:sldMk cId="3806194603" sldId="6458"/>
            <ac:spMk id="4" creationId="{DB8241FA-76C2-B448-F3EC-A772B24F69B6}"/>
          </ac:spMkLst>
        </pc:spChg>
        <pc:spChg chg="mod">
          <ac:chgData name="Kevin Barnett" userId="S::kbarnett@firvale.com::98bdf94e-d2a2-49a5-992d-4ba21b267d9e" providerId="AD" clId="Web-{C682B96F-B2E3-DC53-C3A8-F743EC79998F}" dt="2026-09-30T08:24:11.722" v="61" actId="20577"/>
          <ac:spMkLst>
            <pc:docMk/>
            <pc:sldMk cId="3806194603" sldId="6458"/>
            <ac:spMk id="10" creationId="{175951BE-CC40-23CE-52F8-6F5115AA215F}"/>
          </ac:spMkLst>
        </pc:spChg>
      </pc:sldChg>
      <pc:sldChg chg="modSp">
        <pc:chgData name="Kevin Barnett" userId="S::kbarnett@firvale.com::98bdf94e-d2a2-49a5-992d-4ba21b267d9e" providerId="AD" clId="Web-{C682B96F-B2E3-DC53-C3A8-F743EC79998F}" dt="2026-09-30T08:24:35.316" v="66" actId="20577"/>
        <pc:sldMkLst>
          <pc:docMk/>
          <pc:sldMk cId="316973403" sldId="6459"/>
        </pc:sldMkLst>
        <pc:spChg chg="mod">
          <ac:chgData name="Kevin Barnett" userId="S::kbarnett@firvale.com::98bdf94e-d2a2-49a5-992d-4ba21b267d9e" providerId="AD" clId="Web-{C682B96F-B2E3-DC53-C3A8-F743EC79998F}" dt="2026-09-30T08:24:19.613" v="62"/>
          <ac:spMkLst>
            <pc:docMk/>
            <pc:sldMk cId="316973403" sldId="6459"/>
            <ac:spMk id="4" creationId="{5CA6DD2E-1B39-7D89-DFFC-9C4E9EFDED09}"/>
          </ac:spMkLst>
        </pc:spChg>
        <pc:spChg chg="mod">
          <ac:chgData name="Kevin Barnett" userId="S::kbarnett@firvale.com::98bdf94e-d2a2-49a5-992d-4ba21b267d9e" providerId="AD" clId="Web-{C682B96F-B2E3-DC53-C3A8-F743EC79998F}" dt="2026-09-30T08:24:35.316" v="66" actId="20577"/>
          <ac:spMkLst>
            <pc:docMk/>
            <pc:sldMk cId="316973403" sldId="6459"/>
            <ac:spMk id="10" creationId="{5B26015A-80FF-8AFD-1A69-EF96CC5AFECA}"/>
          </ac:spMkLst>
        </pc:spChg>
      </pc:sldChg>
      <pc:sldChg chg="addSp delSp modSp add del">
        <pc:chgData name="Kevin Barnett" userId="S::kbarnett@firvale.com::98bdf94e-d2a2-49a5-992d-4ba21b267d9e" providerId="AD" clId="Web-{C682B96F-B2E3-DC53-C3A8-F743EC79998F}" dt="2026-09-30T08:50:04.235" v="109" actId="1076"/>
        <pc:sldMkLst>
          <pc:docMk/>
          <pc:sldMk cId="3426227791" sldId="6462"/>
        </pc:sldMkLst>
        <pc:picChg chg="add mod">
          <ac:chgData name="Kevin Barnett" userId="S::kbarnett@firvale.com::98bdf94e-d2a2-49a5-992d-4ba21b267d9e" providerId="AD" clId="Web-{C682B96F-B2E3-DC53-C3A8-F743EC79998F}" dt="2026-09-30T08:50:04.235" v="109" actId="1076"/>
          <ac:picMkLst>
            <pc:docMk/>
            <pc:sldMk cId="3426227791" sldId="6462"/>
            <ac:picMk id="5" creationId="{B7CA0BC9-4D4F-7206-054E-EAEEAA5B082F}"/>
          </ac:picMkLst>
        </pc:picChg>
      </pc:sldChg>
      <pc:sldChg chg="addSp delSp modSp add">
        <pc:chgData name="Kevin Barnett" userId="S::kbarnett@firvale.com::98bdf94e-d2a2-49a5-992d-4ba21b267d9e" providerId="AD" clId="Web-{C682B96F-B2E3-DC53-C3A8-F743EC79998F}" dt="2026-09-30T09:01:26.335" v="205" actId="1076"/>
        <pc:sldMkLst>
          <pc:docMk/>
          <pc:sldMk cId="3978424172" sldId="6463"/>
        </pc:sldMkLst>
        <pc:picChg chg="add mod">
          <ac:chgData name="Kevin Barnett" userId="S::kbarnett@firvale.com::98bdf94e-d2a2-49a5-992d-4ba21b267d9e" providerId="AD" clId="Web-{C682B96F-B2E3-DC53-C3A8-F743EC79998F}" dt="2026-09-30T09:01:26.335" v="205" actId="1076"/>
          <ac:picMkLst>
            <pc:docMk/>
            <pc:sldMk cId="3978424172" sldId="6463"/>
            <ac:picMk id="10" creationId="{5418648B-9A03-929B-3A91-D8253BD31949}"/>
          </ac:picMkLst>
        </pc:picChg>
      </pc:sldChg>
      <pc:sldChg chg="addSp delSp modSp add">
        <pc:chgData name="Kevin Barnett" userId="S::kbarnett@firvale.com::98bdf94e-d2a2-49a5-992d-4ba21b267d9e" providerId="AD" clId="Web-{C682B96F-B2E3-DC53-C3A8-F743EC79998F}" dt="2026-09-30T09:04:57.948" v="250"/>
        <pc:sldMkLst>
          <pc:docMk/>
          <pc:sldMk cId="4091111222" sldId="6464"/>
        </pc:sldMkLst>
        <pc:picChg chg="add">
          <ac:chgData name="Kevin Barnett" userId="S::kbarnett@firvale.com::98bdf94e-d2a2-49a5-992d-4ba21b267d9e" providerId="AD" clId="Web-{C682B96F-B2E3-DC53-C3A8-F743EC79998F}" dt="2026-09-30T09:04:57.948" v="250"/>
          <ac:picMkLst>
            <pc:docMk/>
            <pc:sldMk cId="4091111222" sldId="6464"/>
            <ac:picMk id="9" creationId="{83DDA991-F022-0275-6443-4768678B1E40}"/>
          </ac:picMkLst>
        </pc:picChg>
      </pc:sldChg>
      <pc:sldChg chg="addSp delSp modSp add">
        <pc:chgData name="Kevin Barnett" userId="S::kbarnett@firvale.com::98bdf94e-d2a2-49a5-992d-4ba21b267d9e" providerId="AD" clId="Web-{C682B96F-B2E3-DC53-C3A8-F743EC79998F}" dt="2026-09-30T09:05:12.557" v="256" actId="1076"/>
        <pc:sldMkLst>
          <pc:docMk/>
          <pc:sldMk cId="2329761478" sldId="6465"/>
        </pc:sldMkLst>
        <pc:picChg chg="add mod">
          <ac:chgData name="Kevin Barnett" userId="S::kbarnett@firvale.com::98bdf94e-d2a2-49a5-992d-4ba21b267d9e" providerId="AD" clId="Web-{C682B96F-B2E3-DC53-C3A8-F743EC79998F}" dt="2026-09-30T09:05:12.557" v="256" actId="1076"/>
          <ac:picMkLst>
            <pc:docMk/>
            <pc:sldMk cId="2329761478" sldId="6465"/>
            <ac:picMk id="9" creationId="{1B0E63AE-FAD1-822F-757D-844C8FC11BA6}"/>
          </ac:picMkLst>
        </pc:picChg>
      </pc:sldChg>
      <pc:sldChg chg="modSp">
        <pc:chgData name="Kevin Barnett" userId="S::kbarnett@firvale.com::98bdf94e-d2a2-49a5-992d-4ba21b267d9e" providerId="AD" clId="Web-{C682B96F-B2E3-DC53-C3A8-F743EC79998F}" dt="2026-09-30T08:21:12.025" v="29" actId="20577"/>
        <pc:sldMkLst>
          <pc:docMk/>
          <pc:sldMk cId="3019840452" sldId="6472"/>
        </pc:sldMkLst>
        <pc:spChg chg="mod">
          <ac:chgData name="Kevin Barnett" userId="S::kbarnett@firvale.com::98bdf94e-d2a2-49a5-992d-4ba21b267d9e" providerId="AD" clId="Web-{C682B96F-B2E3-DC53-C3A8-F743EC79998F}" dt="2026-09-30T08:21:07.556" v="28"/>
          <ac:spMkLst>
            <pc:docMk/>
            <pc:sldMk cId="3019840452" sldId="6472"/>
            <ac:spMk id="4" creationId="{01845A8C-B091-592F-5A76-5F165F763DDE}"/>
          </ac:spMkLst>
        </pc:spChg>
        <pc:spChg chg="mod">
          <ac:chgData name="Kevin Barnett" userId="S::kbarnett@firvale.com::98bdf94e-d2a2-49a5-992d-4ba21b267d9e" providerId="AD" clId="Web-{C682B96F-B2E3-DC53-C3A8-F743EC79998F}" dt="2026-09-30T08:21:12.025" v="29" actId="20577"/>
          <ac:spMkLst>
            <pc:docMk/>
            <pc:sldMk cId="3019840452" sldId="6472"/>
            <ac:spMk id="10" creationId="{9E52D01D-815C-D2F3-186C-FD3D3B8B8A7C}"/>
          </ac:spMkLst>
        </pc:spChg>
      </pc:sldChg>
      <pc:sldChg chg="modSp">
        <pc:chgData name="Kevin Barnett" userId="S::kbarnett@firvale.com::98bdf94e-d2a2-49a5-992d-4ba21b267d9e" providerId="AD" clId="Web-{C682B96F-B2E3-DC53-C3A8-F743EC79998F}" dt="2026-09-30T08:20:44.304" v="25" actId="20577"/>
        <pc:sldMkLst>
          <pc:docMk/>
          <pc:sldMk cId="1414054417" sldId="6473"/>
        </pc:sldMkLst>
        <pc:spChg chg="mod">
          <ac:chgData name="Kevin Barnett" userId="S::kbarnett@firvale.com::98bdf94e-d2a2-49a5-992d-4ba21b267d9e" providerId="AD" clId="Web-{C682B96F-B2E3-DC53-C3A8-F743EC79998F}" dt="2026-09-30T08:19:43.752" v="16"/>
          <ac:spMkLst>
            <pc:docMk/>
            <pc:sldMk cId="1414054417" sldId="6473"/>
            <ac:spMk id="4" creationId="{B85D3133-65CB-5D46-F1EC-70EE6B7542ED}"/>
          </ac:spMkLst>
        </pc:spChg>
        <pc:spChg chg="mod">
          <ac:chgData name="Kevin Barnett" userId="S::kbarnett@firvale.com::98bdf94e-d2a2-49a5-992d-4ba21b267d9e" providerId="AD" clId="Web-{C682B96F-B2E3-DC53-C3A8-F743EC79998F}" dt="2026-09-30T08:20:44.304" v="25" actId="20577"/>
          <ac:spMkLst>
            <pc:docMk/>
            <pc:sldMk cId="1414054417" sldId="6473"/>
            <ac:spMk id="10" creationId="{AC39DAE2-90BC-4A5D-6C4B-0E2441696F79}"/>
          </ac:spMkLst>
        </pc:spChg>
      </pc:sldChg>
      <pc:sldChg chg="modSp">
        <pc:chgData name="Kevin Barnett" userId="S::kbarnett@firvale.com::98bdf94e-d2a2-49a5-992d-4ba21b267d9e" providerId="AD" clId="Web-{C682B96F-B2E3-DC53-C3A8-F743EC79998F}" dt="2026-09-30T08:20:58.790" v="27" actId="20577"/>
        <pc:sldMkLst>
          <pc:docMk/>
          <pc:sldMk cId="3354554725" sldId="6474"/>
        </pc:sldMkLst>
        <pc:spChg chg="mod">
          <ac:chgData name="Kevin Barnett" userId="S::kbarnett@firvale.com::98bdf94e-d2a2-49a5-992d-4ba21b267d9e" providerId="AD" clId="Web-{C682B96F-B2E3-DC53-C3A8-F743EC79998F}" dt="2026-09-30T08:20:55.493" v="26"/>
          <ac:spMkLst>
            <pc:docMk/>
            <pc:sldMk cId="3354554725" sldId="6474"/>
            <ac:spMk id="4" creationId="{C00C1518-080E-9EA3-1AF9-7E8204D4FC76}"/>
          </ac:spMkLst>
        </pc:spChg>
        <pc:spChg chg="mod">
          <ac:chgData name="Kevin Barnett" userId="S::kbarnett@firvale.com::98bdf94e-d2a2-49a5-992d-4ba21b267d9e" providerId="AD" clId="Web-{C682B96F-B2E3-DC53-C3A8-F743EC79998F}" dt="2026-09-30T08:20:58.790" v="27" actId="20577"/>
          <ac:spMkLst>
            <pc:docMk/>
            <pc:sldMk cId="3354554725" sldId="6474"/>
            <ac:spMk id="10" creationId="{2754C4A1-A8D1-E563-DAAC-65E3B625883B}"/>
          </ac:spMkLst>
        </pc:spChg>
      </pc:sldChg>
      <pc:sldChg chg="modSp">
        <pc:chgData name="Kevin Barnett" userId="S::kbarnett@firvale.com::98bdf94e-d2a2-49a5-992d-4ba21b267d9e" providerId="AD" clId="Web-{C682B96F-B2E3-DC53-C3A8-F743EC79998F}" dt="2026-09-30T08:22:11.670" v="37" actId="20577"/>
        <pc:sldMkLst>
          <pc:docMk/>
          <pc:sldMk cId="1952627052" sldId="6479"/>
        </pc:sldMkLst>
        <pc:spChg chg="mod">
          <ac:chgData name="Kevin Barnett" userId="S::kbarnett@firvale.com::98bdf94e-d2a2-49a5-992d-4ba21b267d9e" providerId="AD" clId="Web-{C682B96F-B2E3-DC53-C3A8-F743EC79998F}" dt="2026-09-30T08:22:07.451" v="36"/>
          <ac:spMkLst>
            <pc:docMk/>
            <pc:sldMk cId="1952627052" sldId="6479"/>
            <ac:spMk id="4" creationId="{63EC3D1A-727B-C805-2BE6-AB39E7C814E9}"/>
          </ac:spMkLst>
        </pc:spChg>
        <pc:spChg chg="mod">
          <ac:chgData name="Kevin Barnett" userId="S::kbarnett@firvale.com::98bdf94e-d2a2-49a5-992d-4ba21b267d9e" providerId="AD" clId="Web-{C682B96F-B2E3-DC53-C3A8-F743EC79998F}" dt="2026-09-30T08:22:11.670" v="37" actId="20577"/>
          <ac:spMkLst>
            <pc:docMk/>
            <pc:sldMk cId="1952627052" sldId="6479"/>
            <ac:spMk id="10" creationId="{E3C10233-0704-1A3A-A164-627F499B12AF}"/>
          </ac:spMkLst>
        </pc:spChg>
      </pc:sldChg>
      <pc:sldChg chg="addSp delSp modSp add">
        <pc:chgData name="Kevin Barnett" userId="S::kbarnett@firvale.com::98bdf94e-d2a2-49a5-992d-4ba21b267d9e" providerId="AD" clId="Web-{C682B96F-B2E3-DC53-C3A8-F743EC79998F}" dt="2026-09-30T08:48:49.730" v="96" actId="1076"/>
        <pc:sldMkLst>
          <pc:docMk/>
          <pc:sldMk cId="3426227791" sldId="6480"/>
        </pc:sldMkLst>
        <pc:picChg chg="add mod">
          <ac:chgData name="Kevin Barnett" userId="S::kbarnett@firvale.com::98bdf94e-d2a2-49a5-992d-4ba21b267d9e" providerId="AD" clId="Web-{C682B96F-B2E3-DC53-C3A8-F743EC79998F}" dt="2026-09-30T08:48:49.730" v="96" actId="1076"/>
          <ac:picMkLst>
            <pc:docMk/>
            <pc:sldMk cId="3426227791" sldId="6480"/>
            <ac:picMk id="2" creationId="{91B3CA14-34FD-99C2-5934-2A451694046B}"/>
          </ac:picMkLst>
        </pc:picChg>
      </pc:sldChg>
      <pc:sldChg chg="addSp delSp modSp add">
        <pc:chgData name="Kevin Barnett" userId="S::kbarnett@firvale.com::98bdf94e-d2a2-49a5-992d-4ba21b267d9e" providerId="AD" clId="Web-{C682B96F-B2E3-DC53-C3A8-F743EC79998F}" dt="2026-09-30T08:49:11.308" v="101" actId="1076"/>
        <pc:sldMkLst>
          <pc:docMk/>
          <pc:sldMk cId="1619801275" sldId="6481"/>
        </pc:sldMkLst>
        <pc:picChg chg="add mod">
          <ac:chgData name="Kevin Barnett" userId="S::kbarnett@firvale.com::98bdf94e-d2a2-49a5-992d-4ba21b267d9e" providerId="AD" clId="Web-{C682B96F-B2E3-DC53-C3A8-F743EC79998F}" dt="2026-09-30T08:49:11.308" v="101" actId="1076"/>
          <ac:picMkLst>
            <pc:docMk/>
            <pc:sldMk cId="1619801275" sldId="6481"/>
            <ac:picMk id="4" creationId="{5345ACA2-EEE4-36B0-5F80-E36A58B2AABA}"/>
          </ac:picMkLst>
        </pc:picChg>
      </pc:sldChg>
      <pc:sldChg chg="addSp delSp modSp add">
        <pc:chgData name="Kevin Barnett" userId="S::kbarnett@firvale.com::98bdf94e-d2a2-49a5-992d-4ba21b267d9e" providerId="AD" clId="Web-{C682B96F-B2E3-DC53-C3A8-F743EC79998F}" dt="2026-09-30T08:50:36.240" v="113" actId="1076"/>
        <pc:sldMkLst>
          <pc:docMk/>
          <pc:sldMk cId="3018211238" sldId="6482"/>
        </pc:sldMkLst>
        <pc:picChg chg="add mod">
          <ac:chgData name="Kevin Barnett" userId="S::kbarnett@firvale.com::98bdf94e-d2a2-49a5-992d-4ba21b267d9e" providerId="AD" clId="Web-{C682B96F-B2E3-DC53-C3A8-F743EC79998F}" dt="2026-09-30T08:50:36.240" v="113" actId="1076"/>
          <ac:picMkLst>
            <pc:docMk/>
            <pc:sldMk cId="3018211238" sldId="6482"/>
            <ac:picMk id="2" creationId="{EC2494BB-ABB8-2A69-94A2-0D00B916388F}"/>
          </ac:picMkLst>
        </pc:picChg>
      </pc:sldChg>
      <pc:sldChg chg="addSp delSp modSp add">
        <pc:chgData name="Kevin Barnett" userId="S::kbarnett@firvale.com::98bdf94e-d2a2-49a5-992d-4ba21b267d9e" providerId="AD" clId="Web-{C682B96F-B2E3-DC53-C3A8-F743EC79998F}" dt="2026-09-30T08:51:12.198" v="119" actId="1076"/>
        <pc:sldMkLst>
          <pc:docMk/>
          <pc:sldMk cId="2085268590" sldId="6483"/>
        </pc:sldMkLst>
        <pc:picChg chg="add mod">
          <ac:chgData name="Kevin Barnett" userId="S::kbarnett@firvale.com::98bdf94e-d2a2-49a5-992d-4ba21b267d9e" providerId="AD" clId="Web-{C682B96F-B2E3-DC53-C3A8-F743EC79998F}" dt="2026-09-30T08:51:12.198" v="119" actId="1076"/>
          <ac:picMkLst>
            <pc:docMk/>
            <pc:sldMk cId="2085268590" sldId="6483"/>
            <ac:picMk id="2" creationId="{9D31AE7C-7917-4411-DF5B-17E3FA569B1A}"/>
          </ac:picMkLst>
        </pc:picChg>
      </pc:sldChg>
      <pc:sldChg chg="addSp delSp modSp add">
        <pc:chgData name="Kevin Barnett" userId="S::kbarnett@firvale.com::98bdf94e-d2a2-49a5-992d-4ba21b267d9e" providerId="AD" clId="Web-{C682B96F-B2E3-DC53-C3A8-F743EC79998F}" dt="2026-09-30T08:52:06.222" v="141" actId="1076"/>
        <pc:sldMkLst>
          <pc:docMk/>
          <pc:sldMk cId="1646419956" sldId="6484"/>
        </pc:sldMkLst>
        <pc:graphicFrameChg chg="mod modGraphic">
          <ac:chgData name="Kevin Barnett" userId="S::kbarnett@firvale.com::98bdf94e-d2a2-49a5-992d-4ba21b267d9e" providerId="AD" clId="Web-{C682B96F-B2E3-DC53-C3A8-F743EC79998F}" dt="2026-09-30T08:51:25.091" v="135"/>
          <ac:graphicFrameMkLst>
            <pc:docMk/>
            <pc:sldMk cId="1646419956" sldId="6484"/>
            <ac:graphicFrameMk id="18" creationId="{00000000-0000-0000-0000-000000000000}"/>
          </ac:graphicFrameMkLst>
        </pc:graphicFrameChg>
        <pc:picChg chg="add mod">
          <ac:chgData name="Kevin Barnett" userId="S::kbarnett@firvale.com::98bdf94e-d2a2-49a5-992d-4ba21b267d9e" providerId="AD" clId="Web-{C682B96F-B2E3-DC53-C3A8-F743EC79998F}" dt="2026-09-30T08:52:06.222" v="141" actId="1076"/>
          <ac:picMkLst>
            <pc:docMk/>
            <pc:sldMk cId="1646419956" sldId="6484"/>
            <ac:picMk id="2" creationId="{E39A7321-555C-D2ED-1592-4BDE36653C9B}"/>
          </ac:picMkLst>
        </pc:picChg>
      </pc:sldChg>
      <pc:sldChg chg="addSp delSp modSp add">
        <pc:chgData name="Kevin Barnett" userId="S::kbarnett@firvale.com::98bdf94e-d2a2-49a5-992d-4ba21b267d9e" providerId="AD" clId="Web-{C682B96F-B2E3-DC53-C3A8-F743EC79998F}" dt="2026-09-30T08:52:50.119" v="150" actId="14100"/>
        <pc:sldMkLst>
          <pc:docMk/>
          <pc:sldMk cId="755049853" sldId="6485"/>
        </pc:sldMkLst>
        <pc:picChg chg="add mod">
          <ac:chgData name="Kevin Barnett" userId="S::kbarnett@firvale.com::98bdf94e-d2a2-49a5-992d-4ba21b267d9e" providerId="AD" clId="Web-{C682B96F-B2E3-DC53-C3A8-F743EC79998F}" dt="2026-09-30T08:52:50.119" v="150" actId="14100"/>
          <ac:picMkLst>
            <pc:docMk/>
            <pc:sldMk cId="755049853" sldId="6485"/>
            <ac:picMk id="5" creationId="{B8EBC2B7-9790-1EB5-1200-A8797FABE57C}"/>
          </ac:picMkLst>
        </pc:picChg>
      </pc:sldChg>
      <pc:sldChg chg="addSp delSp modSp add">
        <pc:chgData name="Kevin Barnett" userId="S::kbarnett@firvale.com::98bdf94e-d2a2-49a5-992d-4ba21b267d9e" providerId="AD" clId="Web-{C682B96F-B2E3-DC53-C3A8-F743EC79998F}" dt="2026-09-30T08:54:21.175" v="157" actId="1076"/>
        <pc:sldMkLst>
          <pc:docMk/>
          <pc:sldMk cId="1360444366" sldId="6486"/>
        </pc:sldMkLst>
        <pc:picChg chg="add mod">
          <ac:chgData name="Kevin Barnett" userId="S::kbarnett@firvale.com::98bdf94e-d2a2-49a5-992d-4ba21b267d9e" providerId="AD" clId="Web-{C682B96F-B2E3-DC53-C3A8-F743EC79998F}" dt="2026-09-30T08:54:21.175" v="157" actId="1076"/>
          <ac:picMkLst>
            <pc:docMk/>
            <pc:sldMk cId="1360444366" sldId="6486"/>
            <ac:picMk id="5" creationId="{7267880D-9E97-1FFD-78AE-95D3107979B7}"/>
          </ac:picMkLst>
        </pc:picChg>
      </pc:sldChg>
      <pc:sldChg chg="addSp delSp modSp add">
        <pc:chgData name="Kevin Barnett" userId="S::kbarnett@firvale.com::98bdf94e-d2a2-49a5-992d-4ba21b267d9e" providerId="AD" clId="Web-{C682B96F-B2E3-DC53-C3A8-F743EC79998F}" dt="2026-09-30T08:56:10.855" v="165" actId="1076"/>
        <pc:sldMkLst>
          <pc:docMk/>
          <pc:sldMk cId="130155179" sldId="6487"/>
        </pc:sldMkLst>
        <pc:picChg chg="add mod">
          <ac:chgData name="Kevin Barnett" userId="S::kbarnett@firvale.com::98bdf94e-d2a2-49a5-992d-4ba21b267d9e" providerId="AD" clId="Web-{C682B96F-B2E3-DC53-C3A8-F743EC79998F}" dt="2026-09-30T08:56:08.605" v="164" actId="1076"/>
          <ac:picMkLst>
            <pc:docMk/>
            <pc:sldMk cId="130155179" sldId="6487"/>
            <ac:picMk id="8" creationId="{76586BF2-8F97-518F-113E-9F55BA9213CF}"/>
          </ac:picMkLst>
        </pc:picChg>
      </pc:sldChg>
      <pc:sldChg chg="addSp delSp modSp add">
        <pc:chgData name="Kevin Barnett" userId="S::kbarnett@firvale.com::98bdf94e-d2a2-49a5-992d-4ba21b267d9e" providerId="AD" clId="Web-{C682B96F-B2E3-DC53-C3A8-F743EC79998F}" dt="2026-09-30T08:58:12.908" v="187" actId="1076"/>
        <pc:sldMkLst>
          <pc:docMk/>
          <pc:sldMk cId="430684656" sldId="6488"/>
        </pc:sldMkLst>
        <pc:picChg chg="add mod">
          <ac:chgData name="Kevin Barnett" userId="S::kbarnett@firvale.com::98bdf94e-d2a2-49a5-992d-4ba21b267d9e" providerId="AD" clId="Web-{C682B96F-B2E3-DC53-C3A8-F743EC79998F}" dt="2026-09-30T08:58:12.908" v="187" actId="1076"/>
          <ac:picMkLst>
            <pc:docMk/>
            <pc:sldMk cId="430684656" sldId="6488"/>
            <ac:picMk id="5" creationId="{EA5BAF2C-77BF-53E6-4973-1AB042A0FDE3}"/>
          </ac:picMkLst>
        </pc:picChg>
      </pc:sldChg>
      <pc:sldChg chg="addSp delSp modSp add">
        <pc:chgData name="Kevin Barnett" userId="S::kbarnett@firvale.com::98bdf94e-d2a2-49a5-992d-4ba21b267d9e" providerId="AD" clId="Web-{C682B96F-B2E3-DC53-C3A8-F743EC79998F}" dt="2026-09-30T09:00:24.084" v="192" actId="1076"/>
        <pc:sldMkLst>
          <pc:docMk/>
          <pc:sldMk cId="3019051113" sldId="6489"/>
        </pc:sldMkLst>
        <pc:picChg chg="add mod">
          <ac:chgData name="Kevin Barnett" userId="S::kbarnett@firvale.com::98bdf94e-d2a2-49a5-992d-4ba21b267d9e" providerId="AD" clId="Web-{C682B96F-B2E3-DC53-C3A8-F743EC79998F}" dt="2026-09-30T09:00:24.084" v="192" actId="1076"/>
          <ac:picMkLst>
            <pc:docMk/>
            <pc:sldMk cId="3019051113" sldId="6489"/>
            <ac:picMk id="8" creationId="{8F1CDE66-D1A2-4AE5-FDC8-A5486C07F8B0}"/>
          </ac:picMkLst>
        </pc:picChg>
      </pc:sldChg>
      <pc:sldChg chg="addSp delSp modSp add">
        <pc:chgData name="Kevin Barnett" userId="S::kbarnett@firvale.com::98bdf94e-d2a2-49a5-992d-4ba21b267d9e" providerId="AD" clId="Web-{C682B96F-B2E3-DC53-C3A8-F743EC79998F}" dt="2026-09-30T09:01:11.991" v="202"/>
        <pc:sldMkLst>
          <pc:docMk/>
          <pc:sldMk cId="858241081" sldId="6490"/>
        </pc:sldMkLst>
        <pc:picChg chg="add mod">
          <ac:chgData name="Kevin Barnett" userId="S::kbarnett@firvale.com::98bdf94e-d2a2-49a5-992d-4ba21b267d9e" providerId="AD" clId="Web-{C682B96F-B2E3-DC53-C3A8-F743EC79998F}" dt="2026-09-30T09:01:08.913" v="201" actId="14100"/>
          <ac:picMkLst>
            <pc:docMk/>
            <pc:sldMk cId="858241081" sldId="6490"/>
            <ac:picMk id="10" creationId="{2B4F7835-C9BF-41CB-CBB8-7E5267C8EB35}"/>
          </ac:picMkLst>
        </pc:picChg>
      </pc:sldChg>
      <pc:sldChg chg="addSp delSp modSp add">
        <pc:chgData name="Kevin Barnett" userId="S::kbarnett@firvale.com::98bdf94e-d2a2-49a5-992d-4ba21b267d9e" providerId="AD" clId="Web-{C682B96F-B2E3-DC53-C3A8-F743EC79998F}" dt="2026-09-30T09:02:15.461" v="217" actId="1076"/>
        <pc:sldMkLst>
          <pc:docMk/>
          <pc:sldMk cId="808122836" sldId="6491"/>
        </pc:sldMkLst>
        <pc:picChg chg="add mod">
          <ac:chgData name="Kevin Barnett" userId="S::kbarnett@firvale.com::98bdf94e-d2a2-49a5-992d-4ba21b267d9e" providerId="AD" clId="Web-{C682B96F-B2E3-DC53-C3A8-F743EC79998F}" dt="2026-09-30T09:02:15.461" v="217" actId="1076"/>
          <ac:picMkLst>
            <pc:docMk/>
            <pc:sldMk cId="808122836" sldId="6491"/>
            <ac:picMk id="5" creationId="{E9D9E875-80C0-172D-59AD-93F6469C6CDE}"/>
          </ac:picMkLst>
        </pc:picChg>
      </pc:sldChg>
      <pc:sldChg chg="addSp delSp modSp add">
        <pc:chgData name="Kevin Barnett" userId="S::kbarnett@firvale.com::98bdf94e-d2a2-49a5-992d-4ba21b267d9e" providerId="AD" clId="Web-{C682B96F-B2E3-DC53-C3A8-F743EC79998F}" dt="2026-09-30T09:02:45.040" v="222" actId="1076"/>
        <pc:sldMkLst>
          <pc:docMk/>
          <pc:sldMk cId="1212584971" sldId="6492"/>
        </pc:sldMkLst>
        <pc:picChg chg="add mod">
          <ac:chgData name="Kevin Barnett" userId="S::kbarnett@firvale.com::98bdf94e-d2a2-49a5-992d-4ba21b267d9e" providerId="AD" clId="Web-{C682B96F-B2E3-DC53-C3A8-F743EC79998F}" dt="2026-09-30T09:02:45.040" v="222" actId="1076"/>
          <ac:picMkLst>
            <pc:docMk/>
            <pc:sldMk cId="1212584971" sldId="6492"/>
            <ac:picMk id="8" creationId="{15C7D07C-A991-055A-A1B4-6F314266B570}"/>
          </ac:picMkLst>
        </pc:picChg>
      </pc:sldChg>
      <pc:sldChg chg="addSp delSp modSp add">
        <pc:chgData name="Kevin Barnett" userId="S::kbarnett@firvale.com::98bdf94e-d2a2-49a5-992d-4ba21b267d9e" providerId="AD" clId="Web-{C682B96F-B2E3-DC53-C3A8-F743EC79998F}" dt="2026-09-30T09:03:28.415" v="236" actId="14100"/>
        <pc:sldMkLst>
          <pc:docMk/>
          <pc:sldMk cId="1498813931" sldId="6493"/>
        </pc:sldMkLst>
        <pc:graphicFrameChg chg="mod modGraphic">
          <ac:chgData name="Kevin Barnett" userId="S::kbarnett@firvale.com::98bdf94e-d2a2-49a5-992d-4ba21b267d9e" providerId="AD" clId="Web-{C682B96F-B2E3-DC53-C3A8-F743EC79998F}" dt="2026-09-30T09:02:58.118" v="231"/>
          <ac:graphicFrameMkLst>
            <pc:docMk/>
            <pc:sldMk cId="1498813931" sldId="6493"/>
            <ac:graphicFrameMk id="4" creationId="{B1067B53-6BF1-A53F-9E28-2C26EE50F5E1}"/>
          </ac:graphicFrameMkLst>
        </pc:graphicFrameChg>
        <pc:picChg chg="add mod">
          <ac:chgData name="Kevin Barnett" userId="S::kbarnett@firvale.com::98bdf94e-d2a2-49a5-992d-4ba21b267d9e" providerId="AD" clId="Web-{C682B96F-B2E3-DC53-C3A8-F743EC79998F}" dt="2026-09-30T09:03:28.415" v="236" actId="14100"/>
          <ac:picMkLst>
            <pc:docMk/>
            <pc:sldMk cId="1498813931" sldId="6493"/>
            <ac:picMk id="5" creationId="{55E96520-6917-2805-020C-9882EDF55693}"/>
          </ac:picMkLst>
        </pc:picChg>
      </pc:sldChg>
      <pc:sldChg chg="addSp delSp modSp add">
        <pc:chgData name="Kevin Barnett" userId="S::kbarnett@firvale.com::98bdf94e-d2a2-49a5-992d-4ba21b267d9e" providerId="AD" clId="Web-{C682B96F-B2E3-DC53-C3A8-F743EC79998F}" dt="2026-09-30T09:04:37.572" v="243" actId="1076"/>
        <pc:sldMkLst>
          <pc:docMk/>
          <pc:sldMk cId="4101438351" sldId="6494"/>
        </pc:sldMkLst>
        <pc:picChg chg="add mod">
          <ac:chgData name="Kevin Barnett" userId="S::kbarnett@firvale.com::98bdf94e-d2a2-49a5-992d-4ba21b267d9e" providerId="AD" clId="Web-{C682B96F-B2E3-DC53-C3A8-F743EC79998F}" dt="2026-09-30T09:04:37.572" v="243" actId="1076"/>
          <ac:picMkLst>
            <pc:docMk/>
            <pc:sldMk cId="4101438351" sldId="6494"/>
            <ac:picMk id="5" creationId="{8CFEE4F7-68A3-2F52-2822-D24039DEA764}"/>
          </ac:picMkLst>
        </pc:picChg>
      </pc:sldChg>
      <pc:sldChg chg="addSp delSp modSp add">
        <pc:chgData name="Kevin Barnett" userId="S::kbarnett@firvale.com::98bdf94e-d2a2-49a5-992d-4ba21b267d9e" providerId="AD" clId="Web-{C682B96F-B2E3-DC53-C3A8-F743EC79998F}" dt="2026-09-30T09:04:47.885" v="246" actId="14100"/>
        <pc:sldMkLst>
          <pc:docMk/>
          <pc:sldMk cId="3496753287" sldId="6495"/>
        </pc:sldMkLst>
        <pc:picChg chg="add">
          <ac:chgData name="Kevin Barnett" userId="S::kbarnett@firvale.com::98bdf94e-d2a2-49a5-992d-4ba21b267d9e" providerId="AD" clId="Web-{C682B96F-B2E3-DC53-C3A8-F743EC79998F}" dt="2026-09-30T09:04:43.463" v="244"/>
          <ac:picMkLst>
            <pc:docMk/>
            <pc:sldMk cId="3496753287" sldId="6495"/>
            <ac:picMk id="9" creationId="{FD4D15B4-A178-6FFD-8D33-7EB3C349FF8D}"/>
          </ac:picMkLst>
        </pc:picChg>
      </pc:sldChg>
      <pc:sldChg chg="addSp delSp modSp add">
        <pc:chgData name="Kevin Barnett" userId="S::kbarnett@firvale.com::98bdf94e-d2a2-49a5-992d-4ba21b267d9e" providerId="AD" clId="Web-{C682B96F-B2E3-DC53-C3A8-F743EC79998F}" dt="2026-09-30T09:06:04.371" v="268" actId="1076"/>
        <pc:sldMkLst>
          <pc:docMk/>
          <pc:sldMk cId="462669158" sldId="6496"/>
        </pc:sldMkLst>
        <pc:picChg chg="add mod">
          <ac:chgData name="Kevin Barnett" userId="S::kbarnett@firvale.com::98bdf94e-d2a2-49a5-992d-4ba21b267d9e" providerId="AD" clId="Web-{C682B96F-B2E3-DC53-C3A8-F743EC79998F}" dt="2026-09-30T09:06:04.371" v="268" actId="1076"/>
          <ac:picMkLst>
            <pc:docMk/>
            <pc:sldMk cId="462669158" sldId="6496"/>
            <ac:picMk id="5" creationId="{5955762D-E80E-559C-DFB3-53A6D03A94D3}"/>
          </ac:picMkLst>
        </pc:picChg>
      </pc:sldChg>
    </pc:docChg>
  </pc:docChgLst>
  <pc:docChgLst>
    <pc:chgData name="Kevin Barnett" userId="S::kbarnett@firvale.com::98bdf94e-d2a2-49a5-992d-4ba21b267d9e" providerId="AD" clId="Web-{5EBD2498-D481-0B19-4DED-AC40FBE01A7E}"/>
    <pc:docChg chg="modSld">
      <pc:chgData name="Kevin Barnett" userId="S::kbarnett@firvale.com::98bdf94e-d2a2-49a5-992d-4ba21b267d9e" providerId="AD" clId="Web-{5EBD2498-D481-0B19-4DED-AC40FBE01A7E}" dt="2026-09-17T08:50:49.208" v="80" actId="1076"/>
      <pc:docMkLst>
        <pc:docMk/>
      </pc:docMkLst>
      <pc:sldChg chg="modSp">
        <pc:chgData name="Kevin Barnett" userId="S::kbarnett@firvale.com::98bdf94e-d2a2-49a5-992d-4ba21b267d9e" providerId="AD" clId="Web-{5EBD2498-D481-0B19-4DED-AC40FBE01A7E}" dt="2026-09-17T08:50:49.208" v="80" actId="1076"/>
        <pc:sldMkLst>
          <pc:docMk/>
          <pc:sldMk cId="109857222" sldId="256"/>
        </pc:sldMkLst>
        <pc:spChg chg="mod">
          <ac:chgData name="Kevin Barnett" userId="S::kbarnett@firvale.com::98bdf94e-d2a2-49a5-992d-4ba21b267d9e" providerId="AD" clId="Web-{5EBD2498-D481-0B19-4DED-AC40FBE01A7E}" dt="2026-09-17T08:50:49.208" v="80" actId="1076"/>
          <ac:spMkLst>
            <pc:docMk/>
            <pc:sldMk cId="109857222" sldId="256"/>
            <ac:spMk id="3" creationId="{00000000-0000-0000-0000-000000000000}"/>
          </ac:spMkLst>
        </pc:spChg>
      </pc:sldChg>
    </pc:docChg>
  </pc:docChgLst>
  <pc:docChgLst>
    <pc:chgData name="Kevin Barnett" userId="S::kbarnett@firvale.com::98bdf94e-d2a2-49a5-992d-4ba21b267d9e" providerId="AD" clId="Web-{0E67F0F1-BC28-C15C-C147-93539E792720}"/>
    <pc:docChg chg="addSld">
      <pc:chgData name="Kevin Barnett" userId="S::kbarnett@firvale.com::98bdf94e-d2a2-49a5-992d-4ba21b267d9e" providerId="AD" clId="Web-{0E67F0F1-BC28-C15C-C147-93539E792720}" dt="2026-10-02T11:18:05.675" v="0"/>
      <pc:docMkLst>
        <pc:docMk/>
      </pc:docMkLst>
      <pc:sldChg chg="add">
        <pc:chgData name="Kevin Barnett" userId="S::kbarnett@firvale.com::98bdf94e-d2a2-49a5-992d-4ba21b267d9e" providerId="AD" clId="Web-{0E67F0F1-BC28-C15C-C147-93539E792720}" dt="2026-10-02T11:18:05.675" v="0"/>
        <pc:sldMkLst>
          <pc:docMk/>
          <pc:sldMk cId="2139388437" sldId="6497"/>
        </pc:sldMkLst>
      </pc:sldChg>
    </pc:docChg>
  </pc:docChgLst>
  <pc:docChgLst>
    <pc:chgData name="Kevin Barnett" userId="S::kbarnett@firvale.com::98bdf94e-d2a2-49a5-992d-4ba21b267d9e" providerId="AD" clId="Web-{00000000-0000-0000-0000-000000000000}"/>
    <pc:docChg chg="modSld">
      <pc:chgData name="Kevin Barnett" userId="S::kbarnett@firvale.com::98bdf94e-d2a2-49a5-992d-4ba21b267d9e" providerId="AD" clId="Web-{00000000-0000-0000-0000-000000000000}" dt="2026-09-30T16:13:37.985" v="0"/>
      <pc:docMkLst>
        <pc:docMk/>
      </pc:docMkLst>
      <pc:sldChg chg="delSp">
        <pc:chgData name="Kevin Barnett" userId="S::kbarnett@firvale.com::98bdf94e-d2a2-49a5-992d-4ba21b267d9e" providerId="AD" clId="Web-{00000000-0000-0000-0000-000000000000}" dt="2026-09-30T16:13:37.985" v="0"/>
        <pc:sldMkLst>
          <pc:docMk/>
          <pc:sldMk cId="433560595" sldId="6455"/>
        </pc:sldMkLst>
      </pc:sldChg>
    </pc:docChg>
  </pc:docChgLst>
  <pc:docChgLst>
    <pc:chgData name="Kevin Barnett" userId="S::kbarnett@firvale.com::98bdf94e-d2a2-49a5-992d-4ba21b267d9e" providerId="AD" clId="Web-{C257DD7B-8B12-BE80-9A51-7046D29C73BB}"/>
    <pc:docChg chg="modSld">
      <pc:chgData name="Kevin Barnett" userId="S::kbarnett@firvale.com::98bdf94e-d2a2-49a5-992d-4ba21b267d9e" providerId="AD" clId="Web-{C257DD7B-8B12-BE80-9A51-7046D29C73BB}" dt="2026-09-30T16:12:13.517" v="763" actId="1076"/>
      <pc:docMkLst>
        <pc:docMk/>
      </pc:docMkLst>
      <pc:sldChg chg="modSp">
        <pc:chgData name="Kevin Barnett" userId="S::kbarnett@firvale.com::98bdf94e-d2a2-49a5-992d-4ba21b267d9e" providerId="AD" clId="Web-{C257DD7B-8B12-BE80-9A51-7046D29C73BB}" dt="2026-09-30T15:31:46.373" v="15" actId="20577"/>
        <pc:sldMkLst>
          <pc:docMk/>
          <pc:sldMk cId="109857222" sldId="256"/>
        </pc:sldMkLst>
        <pc:spChg chg="mod">
          <ac:chgData name="Kevin Barnett" userId="S::kbarnett@firvale.com::98bdf94e-d2a2-49a5-992d-4ba21b267d9e" providerId="AD" clId="Web-{C257DD7B-8B12-BE80-9A51-7046D29C73BB}" dt="2026-09-30T15:31:46.373" v="15" actId="20577"/>
          <ac:spMkLst>
            <pc:docMk/>
            <pc:sldMk cId="109857222" sldId="256"/>
            <ac:spMk id="3" creationId="{00000000-0000-0000-0000-000000000000}"/>
          </ac:spMkLst>
        </pc:spChg>
      </pc:sldChg>
      <pc:sldChg chg="addSp delSp modSp">
        <pc:chgData name="Kevin Barnett" userId="S::kbarnett@firvale.com::98bdf94e-d2a2-49a5-992d-4ba21b267d9e" providerId="AD" clId="Web-{C257DD7B-8B12-BE80-9A51-7046D29C73BB}" dt="2026-09-30T16:12:13.517" v="763" actId="1076"/>
        <pc:sldMkLst>
          <pc:docMk/>
          <pc:sldMk cId="433560595" sldId="6455"/>
        </pc:sldMkLst>
        <pc:spChg chg="ord">
          <ac:chgData name="Kevin Barnett" userId="S::kbarnett@firvale.com::98bdf94e-d2a2-49a5-992d-4ba21b267d9e" providerId="AD" clId="Web-{C257DD7B-8B12-BE80-9A51-7046D29C73BB}" dt="2026-09-30T16:11:22.484" v="731"/>
          <ac:spMkLst>
            <pc:docMk/>
            <pc:sldMk cId="433560595" sldId="6455"/>
            <ac:spMk id="4" creationId="{6AFA13E4-7417-C9F2-FC24-91418CCD3118}"/>
          </ac:spMkLst>
        </pc:spChg>
        <pc:spChg chg="mod ord">
          <ac:chgData name="Kevin Barnett" userId="S::kbarnett@firvale.com::98bdf94e-d2a2-49a5-992d-4ba21b267d9e" providerId="AD" clId="Web-{C257DD7B-8B12-BE80-9A51-7046D29C73BB}" dt="2026-09-30T16:11:36.844" v="758" actId="1076"/>
          <ac:spMkLst>
            <pc:docMk/>
            <pc:sldMk cId="433560595" sldId="6455"/>
            <ac:spMk id="5" creationId="{E2B7D96D-E83F-6F5C-0DE6-234E86F586A5}"/>
          </ac:spMkLst>
        </pc:spChg>
        <pc:spChg chg="mod">
          <ac:chgData name="Kevin Barnett" userId="S::kbarnett@firvale.com::98bdf94e-d2a2-49a5-992d-4ba21b267d9e" providerId="AD" clId="Web-{C257DD7B-8B12-BE80-9A51-7046D29C73BB}" dt="2026-09-30T15:35:50.633" v="81" actId="20577"/>
          <ac:spMkLst>
            <pc:docMk/>
            <pc:sldMk cId="433560595" sldId="6455"/>
            <ac:spMk id="10" creationId="{670D6576-EB27-3383-531D-4A6ED715B313}"/>
          </ac:spMkLst>
        </pc:spChg>
        <pc:graphicFrameChg chg="add mod ord">
          <ac:chgData name="Kevin Barnett" userId="S::kbarnett@firvale.com::98bdf94e-d2a2-49a5-992d-4ba21b267d9e" providerId="AD" clId="Web-{C257DD7B-8B12-BE80-9A51-7046D29C73BB}" dt="2026-09-30T16:10:11.044" v="689"/>
          <ac:graphicFrameMkLst>
            <pc:docMk/>
            <pc:sldMk cId="433560595" sldId="6455"/>
            <ac:graphicFrameMk id="29" creationId="{59DA99E4-E659-3120-CEE2-86D9A6A730DC}"/>
          </ac:graphicFrameMkLst>
        </pc:graphicFrameChg>
        <pc:graphicFrameChg chg="add mod ord">
          <ac:chgData name="Kevin Barnett" userId="S::kbarnett@firvale.com::98bdf94e-d2a2-49a5-992d-4ba21b267d9e" providerId="AD" clId="Web-{C257DD7B-8B12-BE80-9A51-7046D29C73BB}" dt="2026-09-30T16:10:11.356" v="693"/>
          <ac:graphicFrameMkLst>
            <pc:docMk/>
            <pc:sldMk cId="433560595" sldId="6455"/>
            <ac:graphicFrameMk id="31" creationId="{4C3054B3-93BF-4FE5-0212-D2B48D21C7EE}"/>
          </ac:graphicFrameMkLst>
        </pc:graphicFrameChg>
        <pc:picChg chg="add mod">
          <ac:chgData name="Kevin Barnett" userId="S::kbarnett@firvale.com::98bdf94e-d2a2-49a5-992d-4ba21b267d9e" providerId="AD" clId="Web-{C257DD7B-8B12-BE80-9A51-7046D29C73BB}" dt="2026-09-30T16:12:13.517" v="763" actId="1076"/>
          <ac:picMkLst>
            <pc:docMk/>
            <pc:sldMk cId="433560595" sldId="6455"/>
            <ac:picMk id="34" creationId="{8736195B-A22B-A0AC-466E-127804FACE81}"/>
          </ac:picMkLst>
        </pc:picChg>
      </pc:sldChg>
      <pc:sldChg chg="addSp delSp modSp">
        <pc:chgData name="Kevin Barnett" userId="S::kbarnett@firvale.com::98bdf94e-d2a2-49a5-992d-4ba21b267d9e" providerId="AD" clId="Web-{C257DD7B-8B12-BE80-9A51-7046D29C73BB}" dt="2026-09-30T15:44:02.762" v="224" actId="1076"/>
        <pc:sldMkLst>
          <pc:docMk/>
          <pc:sldMk cId="3426227791" sldId="6462"/>
        </pc:sldMkLst>
        <pc:spChg chg="mod">
          <ac:chgData name="Kevin Barnett" userId="S::kbarnett@firvale.com::98bdf94e-d2a2-49a5-992d-4ba21b267d9e" providerId="AD" clId="Web-{C257DD7B-8B12-BE80-9A51-7046D29C73BB}" dt="2026-09-30T15:41:03.895" v="151" actId="1076"/>
          <ac:spMkLst>
            <pc:docMk/>
            <pc:sldMk cId="3426227791" sldId="6462"/>
            <ac:spMk id="7" creationId="{965547FA-A2A1-93C6-E6FE-AEF211E8923E}"/>
          </ac:spMkLst>
        </pc:spChg>
        <pc:spChg chg="add mod">
          <ac:chgData name="Kevin Barnett" userId="S::kbarnett@firvale.com::98bdf94e-d2a2-49a5-992d-4ba21b267d9e" providerId="AD" clId="Web-{C257DD7B-8B12-BE80-9A51-7046D29C73BB}" dt="2026-09-30T15:42:48.290" v="193" actId="1076"/>
          <ac:spMkLst>
            <pc:docMk/>
            <pc:sldMk cId="3426227791" sldId="6462"/>
            <ac:spMk id="9" creationId="{13FFC002-1861-80F5-5B1E-579748B7B125}"/>
          </ac:spMkLst>
        </pc:spChg>
        <pc:spChg chg="add del mod">
          <ac:chgData name="Kevin Barnett" userId="S::kbarnett@firvale.com::98bdf94e-d2a2-49a5-992d-4ba21b267d9e" providerId="AD" clId="Web-{C257DD7B-8B12-BE80-9A51-7046D29C73BB}" dt="2026-09-30T15:43:36.917" v="212" actId="20577"/>
          <ac:spMkLst>
            <pc:docMk/>
            <pc:sldMk cId="3426227791" sldId="6462"/>
            <ac:spMk id="10" creationId="{9741989B-87AB-4939-60F9-55B6B728C0C7}"/>
          </ac:spMkLst>
        </pc:spChg>
        <pc:spChg chg="add mod">
          <ac:chgData name="Kevin Barnett" userId="S::kbarnett@firvale.com::98bdf94e-d2a2-49a5-992d-4ba21b267d9e" providerId="AD" clId="Web-{C257DD7B-8B12-BE80-9A51-7046D29C73BB}" dt="2026-09-30T15:44:00.684" v="223" actId="1076"/>
          <ac:spMkLst>
            <pc:docMk/>
            <pc:sldMk cId="3426227791" sldId="6462"/>
            <ac:spMk id="16" creationId="{3F062B7C-CBA3-D63A-19CE-860B2818CCE2}"/>
          </ac:spMkLst>
        </pc:spChg>
        <pc:picChg chg="mod">
          <ac:chgData name="Kevin Barnett" userId="S::kbarnett@firvale.com::98bdf94e-d2a2-49a5-992d-4ba21b267d9e" providerId="AD" clId="Web-{C257DD7B-8B12-BE80-9A51-7046D29C73BB}" dt="2026-09-30T15:44:02.762" v="224" actId="1076"/>
          <ac:picMkLst>
            <pc:docMk/>
            <pc:sldMk cId="3426227791" sldId="6462"/>
            <ac:picMk id="5" creationId="{B7CA0BC9-4D4F-7206-054E-EAEEAA5B082F}"/>
          </ac:picMkLst>
        </pc:picChg>
      </pc:sldChg>
      <pc:sldChg chg="addSp delSp modSp">
        <pc:chgData name="Kevin Barnett" userId="S::kbarnett@firvale.com::98bdf94e-d2a2-49a5-992d-4ba21b267d9e" providerId="AD" clId="Web-{C257DD7B-8B12-BE80-9A51-7046D29C73BB}" dt="2026-09-30T15:52:44.345" v="415" actId="20577"/>
        <pc:sldMkLst>
          <pc:docMk/>
          <pc:sldMk cId="3978424172" sldId="6463"/>
        </pc:sldMkLst>
        <pc:spChg chg="mod">
          <ac:chgData name="Kevin Barnett" userId="S::kbarnett@firvale.com::98bdf94e-d2a2-49a5-992d-4ba21b267d9e" providerId="AD" clId="Web-{C257DD7B-8B12-BE80-9A51-7046D29C73BB}" dt="2026-09-30T15:52:18.548" v="409" actId="1076"/>
          <ac:spMkLst>
            <pc:docMk/>
            <pc:sldMk cId="3978424172" sldId="6463"/>
            <ac:spMk id="8" creationId="{91049FAA-11F3-63F2-BD4A-32EFBF90F339}"/>
          </ac:spMkLst>
        </pc:spChg>
        <pc:spChg chg="add mod">
          <ac:chgData name="Kevin Barnett" userId="S::kbarnett@firvale.com::98bdf94e-d2a2-49a5-992d-4ba21b267d9e" providerId="AD" clId="Web-{C257DD7B-8B12-BE80-9A51-7046D29C73BB}" dt="2026-09-30T15:52:44.345" v="415" actId="20577"/>
          <ac:spMkLst>
            <pc:docMk/>
            <pc:sldMk cId="3978424172" sldId="6463"/>
            <ac:spMk id="9" creationId="{CCB5B27B-DC79-B3F7-318E-ED47B70CA64D}"/>
          </ac:spMkLst>
        </pc:spChg>
      </pc:sldChg>
      <pc:sldChg chg="addSp delSp modSp">
        <pc:chgData name="Kevin Barnett" userId="S::kbarnett@firvale.com::98bdf94e-d2a2-49a5-992d-4ba21b267d9e" providerId="AD" clId="Web-{C257DD7B-8B12-BE80-9A51-7046D29C73BB}" dt="2026-09-30T16:06:20.785" v="641"/>
        <pc:sldMkLst>
          <pc:docMk/>
          <pc:sldMk cId="4091111222" sldId="6464"/>
        </pc:sldMkLst>
        <pc:spChg chg="add">
          <ac:chgData name="Kevin Barnett" userId="S::kbarnett@firvale.com::98bdf94e-d2a2-49a5-992d-4ba21b267d9e" providerId="AD" clId="Web-{C257DD7B-8B12-BE80-9A51-7046D29C73BB}" dt="2026-09-30T16:06:20.785" v="641"/>
          <ac:spMkLst>
            <pc:docMk/>
            <pc:sldMk cId="4091111222" sldId="6464"/>
            <ac:spMk id="5" creationId="{C7239F47-D62D-7EE2-9010-2F29687A8A3B}"/>
          </ac:spMkLst>
        </pc:spChg>
      </pc:sldChg>
      <pc:sldChg chg="addSp delSp modSp">
        <pc:chgData name="Kevin Barnett" userId="S::kbarnett@firvale.com::98bdf94e-d2a2-49a5-992d-4ba21b267d9e" providerId="AD" clId="Web-{C257DD7B-8B12-BE80-9A51-7046D29C73BB}" dt="2026-09-30T16:07:26.647" v="659" actId="20577"/>
        <pc:sldMkLst>
          <pc:docMk/>
          <pc:sldMk cId="2329761478" sldId="6465"/>
        </pc:sldMkLst>
        <pc:spChg chg="add mod">
          <ac:chgData name="Kevin Barnett" userId="S::kbarnett@firvale.com::98bdf94e-d2a2-49a5-992d-4ba21b267d9e" providerId="AD" clId="Web-{C257DD7B-8B12-BE80-9A51-7046D29C73BB}" dt="2026-09-30T16:07:26.647" v="659" actId="20577"/>
          <ac:spMkLst>
            <pc:docMk/>
            <pc:sldMk cId="2329761478" sldId="6465"/>
            <ac:spMk id="5" creationId="{C8D8D00B-2EA6-C8F0-463C-F6396EC20DB9}"/>
          </ac:spMkLst>
        </pc:spChg>
      </pc:sldChg>
      <pc:sldChg chg="modSp">
        <pc:chgData name="Kevin Barnett" userId="S::kbarnett@firvale.com::98bdf94e-d2a2-49a5-992d-4ba21b267d9e" providerId="AD" clId="Web-{C257DD7B-8B12-BE80-9A51-7046D29C73BB}" dt="2026-09-30T15:40:16.518" v="135" actId="1076"/>
        <pc:sldMkLst>
          <pc:docMk/>
          <pc:sldMk cId="3426227791" sldId="6480"/>
        </pc:sldMkLst>
        <pc:spChg chg="mod">
          <ac:chgData name="Kevin Barnett" userId="S::kbarnett@firvale.com::98bdf94e-d2a2-49a5-992d-4ba21b267d9e" providerId="AD" clId="Web-{C257DD7B-8B12-BE80-9A51-7046D29C73BB}" dt="2026-09-30T15:40:16.518" v="135" actId="1076"/>
          <ac:spMkLst>
            <pc:docMk/>
            <pc:sldMk cId="3426227791" sldId="6480"/>
            <ac:spMk id="3" creationId="{61E86D21-4A37-9AC0-9B79-92CABBBE4DEA}"/>
          </ac:spMkLst>
        </pc:spChg>
      </pc:sldChg>
      <pc:sldChg chg="addSp delSp modSp">
        <pc:chgData name="Kevin Barnett" userId="S::kbarnett@firvale.com::98bdf94e-d2a2-49a5-992d-4ba21b267d9e" providerId="AD" clId="Web-{C257DD7B-8B12-BE80-9A51-7046D29C73BB}" dt="2026-09-30T15:40:47.895" v="148" actId="20577"/>
        <pc:sldMkLst>
          <pc:docMk/>
          <pc:sldMk cId="1619801275" sldId="6481"/>
        </pc:sldMkLst>
        <pc:spChg chg="add mod">
          <ac:chgData name="Kevin Barnett" userId="S::kbarnett@firvale.com::98bdf94e-d2a2-49a5-992d-4ba21b267d9e" providerId="AD" clId="Web-{C257DD7B-8B12-BE80-9A51-7046D29C73BB}" dt="2026-09-30T15:40:47.895" v="148" actId="20577"/>
          <ac:spMkLst>
            <pc:docMk/>
            <pc:sldMk cId="1619801275" sldId="6481"/>
            <ac:spMk id="5" creationId="{B1198616-3D24-3DE4-5F55-88B7A96DE515}"/>
          </ac:spMkLst>
        </pc:spChg>
      </pc:sldChg>
      <pc:sldChg chg="addSp delSp modSp">
        <pc:chgData name="Kevin Barnett" userId="S::kbarnett@firvale.com::98bdf94e-d2a2-49a5-992d-4ba21b267d9e" providerId="AD" clId="Web-{C257DD7B-8B12-BE80-9A51-7046D29C73BB}" dt="2026-09-30T15:44:54.405" v="241" actId="20577"/>
        <pc:sldMkLst>
          <pc:docMk/>
          <pc:sldMk cId="3018211238" sldId="6482"/>
        </pc:sldMkLst>
        <pc:spChg chg="add mod">
          <ac:chgData name="Kevin Barnett" userId="S::kbarnett@firvale.com::98bdf94e-d2a2-49a5-992d-4ba21b267d9e" providerId="AD" clId="Web-{C257DD7B-8B12-BE80-9A51-7046D29C73BB}" dt="2026-09-30T15:44:54.405" v="241" actId="20577"/>
          <ac:spMkLst>
            <pc:docMk/>
            <pc:sldMk cId="3018211238" sldId="6482"/>
            <ac:spMk id="5" creationId="{65A32D15-035F-0F1C-411C-B569366FE234}"/>
          </ac:spMkLst>
        </pc:spChg>
      </pc:sldChg>
      <pc:sldChg chg="addSp delSp modSp">
        <pc:chgData name="Kevin Barnett" userId="S::kbarnett@firvale.com::98bdf94e-d2a2-49a5-992d-4ba21b267d9e" providerId="AD" clId="Web-{C257DD7B-8B12-BE80-9A51-7046D29C73BB}" dt="2026-09-30T15:45:42.391" v="269" actId="20577"/>
        <pc:sldMkLst>
          <pc:docMk/>
          <pc:sldMk cId="2085268590" sldId="6483"/>
        </pc:sldMkLst>
        <pc:spChg chg="add del mod">
          <ac:chgData name="Kevin Barnett" userId="S::kbarnett@firvale.com::98bdf94e-d2a2-49a5-992d-4ba21b267d9e" providerId="AD" clId="Web-{C257DD7B-8B12-BE80-9A51-7046D29C73BB}" dt="2026-09-30T15:45:42.391" v="269" actId="20577"/>
          <ac:spMkLst>
            <pc:docMk/>
            <pc:sldMk cId="2085268590" sldId="6483"/>
            <ac:spMk id="5" creationId="{025AA28A-F560-64F9-7357-1A447739216D}"/>
          </ac:spMkLst>
        </pc:spChg>
      </pc:sldChg>
      <pc:sldChg chg="addSp delSp modSp">
        <pc:chgData name="Kevin Barnett" userId="S::kbarnett@firvale.com::98bdf94e-d2a2-49a5-992d-4ba21b267d9e" providerId="AD" clId="Web-{C257DD7B-8B12-BE80-9A51-7046D29C73BB}" dt="2026-09-30T15:46:21.033" v="280" actId="20577"/>
        <pc:sldMkLst>
          <pc:docMk/>
          <pc:sldMk cId="1646419956" sldId="6484"/>
        </pc:sldMkLst>
        <pc:spChg chg="add mod">
          <ac:chgData name="Kevin Barnett" userId="S::kbarnett@firvale.com::98bdf94e-d2a2-49a5-992d-4ba21b267d9e" providerId="AD" clId="Web-{C257DD7B-8B12-BE80-9A51-7046D29C73BB}" dt="2026-09-30T15:46:21.033" v="280" actId="20577"/>
          <ac:spMkLst>
            <pc:docMk/>
            <pc:sldMk cId="1646419956" sldId="6484"/>
            <ac:spMk id="5" creationId="{E80F7450-98F8-D6D2-4B68-AD0C92D6B72B}"/>
          </ac:spMkLst>
        </pc:spChg>
      </pc:sldChg>
      <pc:sldChg chg="addSp delSp modSp">
        <pc:chgData name="Kevin Barnett" userId="S::kbarnett@firvale.com::98bdf94e-d2a2-49a5-992d-4ba21b267d9e" providerId="AD" clId="Web-{C257DD7B-8B12-BE80-9A51-7046D29C73BB}" dt="2026-09-30T15:47:38.068" v="324" actId="20577"/>
        <pc:sldMkLst>
          <pc:docMk/>
          <pc:sldMk cId="755049853" sldId="6485"/>
        </pc:sldMkLst>
        <pc:spChg chg="add mod">
          <ac:chgData name="Kevin Barnett" userId="S::kbarnett@firvale.com::98bdf94e-d2a2-49a5-992d-4ba21b267d9e" providerId="AD" clId="Web-{C257DD7B-8B12-BE80-9A51-7046D29C73BB}" dt="2026-09-30T15:47:17.973" v="318" actId="1076"/>
          <ac:spMkLst>
            <pc:docMk/>
            <pc:sldMk cId="755049853" sldId="6485"/>
            <ac:spMk id="9" creationId="{8F261FAF-139B-101B-4EA4-1AAA2747F4A3}"/>
          </ac:spMkLst>
        </pc:spChg>
        <pc:spChg chg="add mod">
          <ac:chgData name="Kevin Barnett" userId="S::kbarnett@firvale.com::98bdf94e-d2a2-49a5-992d-4ba21b267d9e" providerId="AD" clId="Web-{C257DD7B-8B12-BE80-9A51-7046D29C73BB}" dt="2026-09-30T15:47:38.068" v="324" actId="20577"/>
          <ac:spMkLst>
            <pc:docMk/>
            <pc:sldMk cId="755049853" sldId="6485"/>
            <ac:spMk id="10" creationId="{12326603-664E-A9A5-98D1-EE10118000E0}"/>
          </ac:spMkLst>
        </pc:spChg>
      </pc:sldChg>
      <pc:sldChg chg="addSp delSp modSp">
        <pc:chgData name="Kevin Barnett" userId="S::kbarnett@firvale.com::98bdf94e-d2a2-49a5-992d-4ba21b267d9e" providerId="AD" clId="Web-{C257DD7B-8B12-BE80-9A51-7046D29C73BB}" dt="2026-09-30T15:48:38.414" v="355" actId="20577"/>
        <pc:sldMkLst>
          <pc:docMk/>
          <pc:sldMk cId="1360444366" sldId="6486"/>
        </pc:sldMkLst>
        <pc:spChg chg="add mod">
          <ac:chgData name="Kevin Barnett" userId="S::kbarnett@firvale.com::98bdf94e-d2a2-49a5-992d-4ba21b267d9e" providerId="AD" clId="Web-{C257DD7B-8B12-BE80-9A51-7046D29C73BB}" dt="2026-09-30T15:48:38.414" v="355" actId="20577"/>
          <ac:spMkLst>
            <pc:docMk/>
            <pc:sldMk cId="1360444366" sldId="6486"/>
            <ac:spMk id="10" creationId="{1BB42FFD-E9C7-4B58-2EB8-867DA4814EAB}"/>
          </ac:spMkLst>
        </pc:spChg>
      </pc:sldChg>
      <pc:sldChg chg="addSp delSp modSp">
        <pc:chgData name="Kevin Barnett" userId="S::kbarnett@firvale.com::98bdf94e-d2a2-49a5-992d-4ba21b267d9e" providerId="AD" clId="Web-{C257DD7B-8B12-BE80-9A51-7046D29C73BB}" dt="2026-09-30T15:49:43.635" v="370" actId="20577"/>
        <pc:sldMkLst>
          <pc:docMk/>
          <pc:sldMk cId="130155179" sldId="6487"/>
        </pc:sldMkLst>
        <pc:spChg chg="add mod">
          <ac:chgData name="Kevin Barnett" userId="S::kbarnett@firvale.com::98bdf94e-d2a2-49a5-992d-4ba21b267d9e" providerId="AD" clId="Web-{C257DD7B-8B12-BE80-9A51-7046D29C73BB}" dt="2026-09-30T15:49:43.635" v="370" actId="20577"/>
          <ac:spMkLst>
            <pc:docMk/>
            <pc:sldMk cId="130155179" sldId="6487"/>
            <ac:spMk id="9" creationId="{7B696DE0-F8FB-1C0D-BE17-B8137551C0BF}"/>
          </ac:spMkLst>
        </pc:spChg>
      </pc:sldChg>
      <pc:sldChg chg="addSp delSp modSp">
        <pc:chgData name="Kevin Barnett" userId="S::kbarnett@firvale.com::98bdf94e-d2a2-49a5-992d-4ba21b267d9e" providerId="AD" clId="Web-{C257DD7B-8B12-BE80-9A51-7046D29C73BB}" dt="2026-09-30T15:50:13.636" v="379" actId="20577"/>
        <pc:sldMkLst>
          <pc:docMk/>
          <pc:sldMk cId="430684656" sldId="6488"/>
        </pc:sldMkLst>
        <pc:spChg chg="add mod">
          <ac:chgData name="Kevin Barnett" userId="S::kbarnett@firvale.com::98bdf94e-d2a2-49a5-992d-4ba21b267d9e" providerId="AD" clId="Web-{C257DD7B-8B12-BE80-9A51-7046D29C73BB}" dt="2026-09-30T15:50:13.636" v="379" actId="20577"/>
          <ac:spMkLst>
            <pc:docMk/>
            <pc:sldMk cId="430684656" sldId="6488"/>
            <ac:spMk id="10" creationId="{EB79468A-EC5A-89AE-DD29-C4A4145CFDB8}"/>
          </ac:spMkLst>
        </pc:spChg>
      </pc:sldChg>
      <pc:sldChg chg="addSp delSp modSp">
        <pc:chgData name="Kevin Barnett" userId="S::kbarnett@firvale.com::98bdf94e-d2a2-49a5-992d-4ba21b267d9e" providerId="AD" clId="Web-{C257DD7B-8B12-BE80-9A51-7046D29C73BB}" dt="2026-09-30T15:50:46.356" v="388" actId="20577"/>
        <pc:sldMkLst>
          <pc:docMk/>
          <pc:sldMk cId="3019051113" sldId="6489"/>
        </pc:sldMkLst>
        <pc:spChg chg="add mod">
          <ac:chgData name="Kevin Barnett" userId="S::kbarnett@firvale.com::98bdf94e-d2a2-49a5-992d-4ba21b267d9e" providerId="AD" clId="Web-{C257DD7B-8B12-BE80-9A51-7046D29C73BB}" dt="2026-09-30T15:50:46.356" v="388" actId="20577"/>
          <ac:spMkLst>
            <pc:docMk/>
            <pc:sldMk cId="3019051113" sldId="6489"/>
            <ac:spMk id="9" creationId="{EF2EC81B-2175-CC43-4975-7CB3AC4A5938}"/>
          </ac:spMkLst>
        </pc:spChg>
      </pc:sldChg>
      <pc:sldChg chg="addSp delSp modSp">
        <pc:chgData name="Kevin Barnett" userId="S::kbarnett@firvale.com::98bdf94e-d2a2-49a5-992d-4ba21b267d9e" providerId="AD" clId="Web-{C257DD7B-8B12-BE80-9A51-7046D29C73BB}" dt="2026-09-30T15:52:06.141" v="407" actId="20577"/>
        <pc:sldMkLst>
          <pc:docMk/>
          <pc:sldMk cId="858241081" sldId="6490"/>
        </pc:sldMkLst>
        <pc:spChg chg="add mod">
          <ac:chgData name="Kevin Barnett" userId="S::kbarnett@firvale.com::98bdf94e-d2a2-49a5-992d-4ba21b267d9e" providerId="AD" clId="Web-{C257DD7B-8B12-BE80-9A51-7046D29C73BB}" dt="2026-09-30T15:52:06.141" v="407" actId="20577"/>
          <ac:spMkLst>
            <pc:docMk/>
            <pc:sldMk cId="858241081" sldId="6490"/>
            <ac:spMk id="5" creationId="{C005C72F-DA1A-EAF7-ECDB-F84D525183E4}"/>
          </ac:spMkLst>
        </pc:spChg>
        <pc:spChg chg="mod">
          <ac:chgData name="Kevin Barnett" userId="S::kbarnett@firvale.com::98bdf94e-d2a2-49a5-992d-4ba21b267d9e" providerId="AD" clId="Web-{C257DD7B-8B12-BE80-9A51-7046D29C73BB}" dt="2026-09-30T15:51:16.764" v="394" actId="1076"/>
          <ac:spMkLst>
            <pc:docMk/>
            <pc:sldMk cId="858241081" sldId="6490"/>
            <ac:spMk id="8" creationId="{91049FAA-11F3-63F2-BD4A-32EFBF90F339}"/>
          </ac:spMkLst>
        </pc:spChg>
      </pc:sldChg>
      <pc:sldChg chg="addSp delSp modSp">
        <pc:chgData name="Kevin Barnett" userId="S::kbarnett@firvale.com::98bdf94e-d2a2-49a5-992d-4ba21b267d9e" providerId="AD" clId="Web-{C257DD7B-8B12-BE80-9A51-7046D29C73BB}" dt="2026-09-30T15:58:55.079" v="480" actId="20577"/>
        <pc:sldMkLst>
          <pc:docMk/>
          <pc:sldMk cId="808122836" sldId="6491"/>
        </pc:sldMkLst>
        <pc:spChg chg="mod">
          <ac:chgData name="Kevin Barnett" userId="S::kbarnett@firvale.com::98bdf94e-d2a2-49a5-992d-4ba21b267d9e" providerId="AD" clId="Web-{C257DD7B-8B12-BE80-9A51-7046D29C73BB}" dt="2026-09-30T15:52:55.190" v="418" actId="1076"/>
          <ac:spMkLst>
            <pc:docMk/>
            <pc:sldMk cId="808122836" sldId="6491"/>
            <ac:spMk id="7" creationId="{965547FA-A2A1-93C6-E6FE-AEF211E8923E}"/>
          </ac:spMkLst>
        </pc:spChg>
        <pc:spChg chg="add mod">
          <ac:chgData name="Kevin Barnett" userId="S::kbarnett@firvale.com::98bdf94e-d2a2-49a5-992d-4ba21b267d9e" providerId="AD" clId="Web-{C257DD7B-8B12-BE80-9A51-7046D29C73BB}" dt="2026-09-30T15:53:47.067" v="463" actId="1076"/>
          <ac:spMkLst>
            <pc:docMk/>
            <pc:sldMk cId="808122836" sldId="6491"/>
            <ac:spMk id="16" creationId="{1F769502-C187-2979-786C-2B08FB7D7D38}"/>
          </ac:spMkLst>
        </pc:spChg>
        <pc:spChg chg="add mod">
          <ac:chgData name="Kevin Barnett" userId="S::kbarnett@firvale.com::98bdf94e-d2a2-49a5-992d-4ba21b267d9e" providerId="AD" clId="Web-{C257DD7B-8B12-BE80-9A51-7046D29C73BB}" dt="2026-09-30T15:58:55.079" v="480" actId="20577"/>
          <ac:spMkLst>
            <pc:docMk/>
            <pc:sldMk cId="808122836" sldId="6491"/>
            <ac:spMk id="19" creationId="{C99FE658-88A7-1675-D157-2FA02FAF56C9}"/>
          </ac:spMkLst>
        </pc:spChg>
      </pc:sldChg>
      <pc:sldChg chg="addSp delSp modSp">
        <pc:chgData name="Kevin Barnett" userId="S::kbarnett@firvale.com::98bdf94e-d2a2-49a5-992d-4ba21b267d9e" providerId="AD" clId="Web-{C257DD7B-8B12-BE80-9A51-7046D29C73BB}" dt="2026-09-30T15:59:46.456" v="514" actId="20577"/>
        <pc:sldMkLst>
          <pc:docMk/>
          <pc:sldMk cId="1212584971" sldId="6492"/>
        </pc:sldMkLst>
        <pc:spChg chg="add mod">
          <ac:chgData name="Kevin Barnett" userId="S::kbarnett@firvale.com::98bdf94e-d2a2-49a5-992d-4ba21b267d9e" providerId="AD" clId="Web-{C257DD7B-8B12-BE80-9A51-7046D29C73BB}" dt="2026-09-30T15:59:46.456" v="514" actId="20577"/>
          <ac:spMkLst>
            <pc:docMk/>
            <pc:sldMk cId="1212584971" sldId="6492"/>
            <ac:spMk id="9" creationId="{C6F6C253-14F9-E6D2-E139-24B148BE7D83}"/>
          </ac:spMkLst>
        </pc:spChg>
      </pc:sldChg>
      <pc:sldChg chg="addSp delSp modSp">
        <pc:chgData name="Kevin Barnett" userId="S::kbarnett@firvale.com::98bdf94e-d2a2-49a5-992d-4ba21b267d9e" providerId="AD" clId="Web-{C257DD7B-8B12-BE80-9A51-7046D29C73BB}" dt="2026-09-30T16:02:23.228" v="581" actId="20577"/>
        <pc:sldMkLst>
          <pc:docMk/>
          <pc:sldMk cId="1498813931" sldId="6493"/>
        </pc:sldMkLst>
        <pc:spChg chg="mod">
          <ac:chgData name="Kevin Barnett" userId="S::kbarnett@firvale.com::98bdf94e-d2a2-49a5-992d-4ba21b267d9e" providerId="AD" clId="Web-{C257DD7B-8B12-BE80-9A51-7046D29C73BB}" dt="2026-09-30T16:00:28.083" v="522" actId="1076"/>
          <ac:spMkLst>
            <pc:docMk/>
            <pc:sldMk cId="1498813931" sldId="6493"/>
            <ac:spMk id="8" creationId="{91049FAA-11F3-63F2-BD4A-32EFBF90F339}"/>
          </ac:spMkLst>
        </pc:spChg>
        <pc:spChg chg="add mod">
          <ac:chgData name="Kevin Barnett" userId="S::kbarnett@firvale.com::98bdf94e-d2a2-49a5-992d-4ba21b267d9e" providerId="AD" clId="Web-{C257DD7B-8B12-BE80-9A51-7046D29C73BB}" dt="2026-09-30T16:01:53.383" v="573" actId="20577"/>
          <ac:spMkLst>
            <pc:docMk/>
            <pc:sldMk cId="1498813931" sldId="6493"/>
            <ac:spMk id="10" creationId="{08870D2D-9DF1-81E5-30D9-4229518BD93C}"/>
          </ac:spMkLst>
        </pc:spChg>
        <pc:spChg chg="add mod">
          <ac:chgData name="Kevin Barnett" userId="S::kbarnett@firvale.com::98bdf94e-d2a2-49a5-992d-4ba21b267d9e" providerId="AD" clId="Web-{C257DD7B-8B12-BE80-9A51-7046D29C73BB}" dt="2026-09-30T16:02:23.228" v="581" actId="20577"/>
          <ac:spMkLst>
            <pc:docMk/>
            <pc:sldMk cId="1498813931" sldId="6493"/>
            <ac:spMk id="17" creationId="{2CBBF649-0423-807E-83DD-E13D62D4B826}"/>
          </ac:spMkLst>
        </pc:spChg>
        <pc:graphicFrameChg chg="mod modGraphic">
          <ac:chgData name="Kevin Barnett" userId="S::kbarnett@firvale.com::98bdf94e-d2a2-49a5-992d-4ba21b267d9e" providerId="AD" clId="Web-{C257DD7B-8B12-BE80-9A51-7046D29C73BB}" dt="2026-09-30T16:00:29.833" v="528"/>
          <ac:graphicFrameMkLst>
            <pc:docMk/>
            <pc:sldMk cId="1498813931" sldId="6493"/>
            <ac:graphicFrameMk id="4" creationId="{B1067B53-6BF1-A53F-9E28-2C26EE50F5E1}"/>
          </ac:graphicFrameMkLst>
        </pc:graphicFrameChg>
        <pc:picChg chg="mod">
          <ac:chgData name="Kevin Barnett" userId="S::kbarnett@firvale.com::98bdf94e-d2a2-49a5-992d-4ba21b267d9e" providerId="AD" clId="Web-{C257DD7B-8B12-BE80-9A51-7046D29C73BB}" dt="2026-09-30T15:59:57.363" v="516" actId="1076"/>
          <ac:picMkLst>
            <pc:docMk/>
            <pc:sldMk cId="1498813931" sldId="6493"/>
            <ac:picMk id="5" creationId="{55E96520-6917-2805-020C-9882EDF55693}"/>
          </ac:picMkLst>
        </pc:picChg>
      </pc:sldChg>
      <pc:sldChg chg="addSp delSp modSp">
        <pc:chgData name="Kevin Barnett" userId="S::kbarnett@firvale.com::98bdf94e-d2a2-49a5-992d-4ba21b267d9e" providerId="AD" clId="Web-{C257DD7B-8B12-BE80-9A51-7046D29C73BB}" dt="2026-09-30T16:03:41.825" v="616" actId="20577"/>
        <pc:sldMkLst>
          <pc:docMk/>
          <pc:sldMk cId="4101438351" sldId="6494"/>
        </pc:sldMkLst>
        <pc:spChg chg="add mod">
          <ac:chgData name="Kevin Barnett" userId="S::kbarnett@firvale.com::98bdf94e-d2a2-49a5-992d-4ba21b267d9e" providerId="AD" clId="Web-{C257DD7B-8B12-BE80-9A51-7046D29C73BB}" dt="2026-09-30T16:03:41.825" v="616" actId="20577"/>
          <ac:spMkLst>
            <pc:docMk/>
            <pc:sldMk cId="4101438351" sldId="6494"/>
            <ac:spMk id="9" creationId="{C5B8D211-06A5-84E6-1644-E67922BD0EC8}"/>
          </ac:spMkLst>
        </pc:spChg>
      </pc:sldChg>
      <pc:sldChg chg="addSp delSp modSp">
        <pc:chgData name="Kevin Barnett" userId="S::kbarnett@firvale.com::98bdf94e-d2a2-49a5-992d-4ba21b267d9e" providerId="AD" clId="Web-{C257DD7B-8B12-BE80-9A51-7046D29C73BB}" dt="2026-09-30T16:08:04.679" v="662" actId="20577"/>
        <pc:sldMkLst>
          <pc:docMk/>
          <pc:sldMk cId="3496753287" sldId="6495"/>
        </pc:sldMkLst>
        <pc:spChg chg="add mod">
          <ac:chgData name="Kevin Barnett" userId="S::kbarnett@firvale.com::98bdf94e-d2a2-49a5-992d-4ba21b267d9e" providerId="AD" clId="Web-{C257DD7B-8B12-BE80-9A51-7046D29C73BB}" dt="2026-09-30T16:08:04.679" v="662" actId="20577"/>
          <ac:spMkLst>
            <pc:docMk/>
            <pc:sldMk cId="3496753287" sldId="6495"/>
            <ac:spMk id="5" creationId="{65AEB323-10A4-BAA3-911A-7D950FF541CF}"/>
          </ac:spMkLst>
        </pc:spChg>
      </pc:sldChg>
      <pc:sldChg chg="addSp delSp modSp">
        <pc:chgData name="Kevin Barnett" userId="S::kbarnett@firvale.com::98bdf94e-d2a2-49a5-992d-4ba21b267d9e" providerId="AD" clId="Web-{C257DD7B-8B12-BE80-9A51-7046D29C73BB}" dt="2026-09-30T16:09:24.870" v="684" actId="1076"/>
        <pc:sldMkLst>
          <pc:docMk/>
          <pc:sldMk cId="462669158" sldId="6496"/>
        </pc:sldMkLst>
        <pc:spChg chg="add mod">
          <ac:chgData name="Kevin Barnett" userId="S::kbarnett@firvale.com::98bdf94e-d2a2-49a5-992d-4ba21b267d9e" providerId="AD" clId="Web-{C257DD7B-8B12-BE80-9A51-7046D29C73BB}" dt="2026-09-30T16:09:24.870" v="684" actId="1076"/>
          <ac:spMkLst>
            <pc:docMk/>
            <pc:sldMk cId="462669158" sldId="6496"/>
            <ac:spMk id="10" creationId="{AD3F2A93-CE03-5C7D-1529-720A49BC4AF3}"/>
          </ac:spMkLst>
        </pc:spChg>
      </pc:sldChg>
    </pc:docChg>
  </pc:docChgLst>
  <pc:docChgLst>
    <pc:chgData name="Kevin Barnett" userId="S::kbarnett@firvale.com::98bdf94e-d2a2-49a5-992d-4ba21b267d9e" providerId="AD" clId="Web-{51B72936-C26D-B144-88FB-FFAA8DF5D498}"/>
    <pc:docChg chg="modSld">
      <pc:chgData name="Kevin Barnett" userId="S::kbarnett@firvale.com::98bdf94e-d2a2-49a5-992d-4ba21b267d9e" providerId="AD" clId="Web-{51B72936-C26D-B144-88FB-FFAA8DF5D498}" dt="2026-10-05T12:41:40.174" v="183"/>
      <pc:docMkLst>
        <pc:docMk/>
      </pc:docMkLst>
      <pc:sldChg chg="modSp">
        <pc:chgData name="Kevin Barnett" userId="S::kbarnett@firvale.com::98bdf94e-d2a2-49a5-992d-4ba21b267d9e" providerId="AD" clId="Web-{51B72936-C26D-B144-88FB-FFAA8DF5D498}" dt="2026-10-05T12:38:43.402" v="88" actId="1076"/>
        <pc:sldMkLst>
          <pc:docMk/>
          <pc:sldMk cId="3426227791" sldId="6480"/>
        </pc:sldMkLst>
        <pc:graphicFrameChg chg="mod modGraphic">
          <ac:chgData name="Kevin Barnett" userId="S::kbarnett@firvale.com::98bdf94e-d2a2-49a5-992d-4ba21b267d9e" providerId="AD" clId="Web-{51B72936-C26D-B144-88FB-FFAA8DF5D498}" dt="2026-10-05T12:38:24.964" v="85"/>
          <ac:graphicFrameMkLst>
            <pc:docMk/>
            <pc:sldMk cId="3426227791" sldId="6480"/>
            <ac:graphicFrameMk id="18" creationId="{00000000-0000-0000-0000-000000000000}"/>
          </ac:graphicFrameMkLst>
        </pc:graphicFrameChg>
        <pc:graphicFrameChg chg="mod modGraphic">
          <ac:chgData name="Kevin Barnett" userId="S::kbarnett@firvale.com::98bdf94e-d2a2-49a5-992d-4ba21b267d9e" providerId="AD" clId="Web-{51B72936-C26D-B144-88FB-FFAA8DF5D498}" dt="2026-10-05T12:37:16.930" v="75" actId="1076"/>
          <ac:graphicFrameMkLst>
            <pc:docMk/>
            <pc:sldMk cId="3426227791" sldId="6480"/>
            <ac:graphicFrameMk id="19" creationId="{00000000-0000-0000-0000-000000000000}"/>
          </ac:graphicFrameMkLst>
        </pc:graphicFrameChg>
        <pc:graphicFrameChg chg="mod modGraphic">
          <ac:chgData name="Kevin Barnett" userId="S::kbarnett@firvale.com::98bdf94e-d2a2-49a5-992d-4ba21b267d9e" providerId="AD" clId="Web-{51B72936-C26D-B144-88FB-FFAA8DF5D498}" dt="2026-10-05T12:38:43.402" v="88" actId="1076"/>
          <ac:graphicFrameMkLst>
            <pc:docMk/>
            <pc:sldMk cId="3426227791" sldId="6480"/>
            <ac:graphicFrameMk id="21" creationId="{00000000-0000-0000-0000-000000000000}"/>
          </ac:graphicFrameMkLst>
        </pc:graphicFrameChg>
        <pc:graphicFrameChg chg="mod modGraphic">
          <ac:chgData name="Kevin Barnett" userId="S::kbarnett@firvale.com::98bdf94e-d2a2-49a5-992d-4ba21b267d9e" providerId="AD" clId="Web-{51B72936-C26D-B144-88FB-FFAA8DF5D498}" dt="2026-10-05T12:37:20.852" v="79"/>
          <ac:graphicFrameMkLst>
            <pc:docMk/>
            <pc:sldMk cId="3426227791" sldId="6480"/>
            <ac:graphicFrameMk id="22" creationId="{00000000-0000-0000-0000-000000000000}"/>
          </ac:graphicFrameMkLst>
        </pc:graphicFrameChg>
      </pc:sldChg>
      <pc:sldChg chg="modSp">
        <pc:chgData name="Kevin Barnett" userId="S::kbarnett@firvale.com::98bdf94e-d2a2-49a5-992d-4ba21b267d9e" providerId="AD" clId="Web-{51B72936-C26D-B144-88FB-FFAA8DF5D498}" dt="2026-10-05T12:41:40.174" v="183"/>
        <pc:sldMkLst>
          <pc:docMk/>
          <pc:sldMk cId="1619801275" sldId="6481"/>
        </pc:sldMkLst>
        <pc:graphicFrameChg chg="mod modGraphic">
          <ac:chgData name="Kevin Barnett" userId="S::kbarnett@firvale.com::98bdf94e-d2a2-49a5-992d-4ba21b267d9e" providerId="AD" clId="Web-{51B72936-C26D-B144-88FB-FFAA8DF5D498}" dt="2026-10-05T12:40:07.437" v="102"/>
          <ac:graphicFrameMkLst>
            <pc:docMk/>
            <pc:sldMk cId="1619801275" sldId="6481"/>
            <ac:graphicFrameMk id="18" creationId="{00000000-0000-0000-0000-000000000000}"/>
          </ac:graphicFrameMkLst>
        </pc:graphicFrameChg>
        <pc:graphicFrameChg chg="mod modGraphic">
          <ac:chgData name="Kevin Barnett" userId="S::kbarnett@firvale.com::98bdf94e-d2a2-49a5-992d-4ba21b267d9e" providerId="AD" clId="Web-{51B72936-C26D-B144-88FB-FFAA8DF5D498}" dt="2026-10-05T12:41:40.174" v="183"/>
          <ac:graphicFrameMkLst>
            <pc:docMk/>
            <pc:sldMk cId="1619801275" sldId="6481"/>
            <ac:graphicFrameMk id="19" creationId="{00000000-0000-0000-0000-000000000000}"/>
          </ac:graphicFrameMkLst>
        </pc:graphicFrameChg>
        <pc:graphicFrameChg chg="mod modGraphic">
          <ac:chgData name="Kevin Barnett" userId="S::kbarnett@firvale.com::98bdf94e-d2a2-49a5-992d-4ba21b267d9e" providerId="AD" clId="Web-{51B72936-C26D-B144-88FB-FFAA8DF5D498}" dt="2026-10-05T12:40:32" v="106"/>
          <ac:graphicFrameMkLst>
            <pc:docMk/>
            <pc:sldMk cId="1619801275" sldId="6481"/>
            <ac:graphicFrameMk id="21" creationId="{00000000-0000-0000-0000-000000000000}"/>
          </ac:graphicFrameMkLst>
        </pc:graphicFrameChg>
        <pc:graphicFrameChg chg="mod modGraphic">
          <ac:chgData name="Kevin Barnett" userId="S::kbarnett@firvale.com::98bdf94e-d2a2-49a5-992d-4ba21b267d9e" providerId="AD" clId="Web-{51B72936-C26D-B144-88FB-FFAA8DF5D498}" dt="2026-10-05T12:40:40.406" v="108" actId="1076"/>
          <ac:graphicFrameMkLst>
            <pc:docMk/>
            <pc:sldMk cId="1619801275" sldId="6481"/>
            <ac:graphicFrameMk id="22" creationId="{00000000-0000-0000-0000-000000000000}"/>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E6ACF4C9-18DC-4101-ABBD-C08629F4B502}" type="datetimeFigureOut">
              <a:rPr lang="en-GB" smtClean="0"/>
              <a:t>05/10/2026</a:t>
            </a:fld>
            <a:endParaRPr lang="en-GB"/>
          </a:p>
        </p:txBody>
      </p:sp>
      <p:sp>
        <p:nvSpPr>
          <p:cNvPr id="4" name="Slide Image Placeholder 3"/>
          <p:cNvSpPr>
            <a:spLocks noGrp="1" noRot="1" noChangeAspect="1"/>
          </p:cNvSpPr>
          <p:nvPr>
            <p:ph type="sldImg" idx="2"/>
          </p:nvPr>
        </p:nvSpPr>
        <p:spPr>
          <a:xfrm>
            <a:off x="2187575" y="1241425"/>
            <a:ext cx="24225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69DA31BA-3491-48B6-A261-4A14FB6803A9}" type="slidenum">
              <a:rPr lang="en-GB" smtClean="0"/>
              <a:t>‹#›</a:t>
            </a:fld>
            <a:endParaRPr lang="en-GB"/>
          </a:p>
        </p:txBody>
      </p:sp>
    </p:spTree>
    <p:extLst>
      <p:ext uri="{BB962C8B-B14F-4D97-AF65-F5344CB8AC3E}">
        <p14:creationId xmlns:p14="http://schemas.microsoft.com/office/powerpoint/2010/main" val="3748055745"/>
      </p:ext>
    </p:extLst>
  </p:cSld>
  <p:clrMap bg1="lt1" tx1="dk1" bg2="lt2" tx2="dk2" accent1="accent1" accent2="accent2" accent3="accent3" accent4="accent4" accent5="accent5" accent6="accent6" hlink="hlink" folHlink="folHlink"/>
  <p:notesStyle>
    <a:lvl1pPr marL="0" algn="l" defTabSz="578541" rtl="0" eaLnBrk="1" latinLnBrk="0" hangingPunct="1">
      <a:defRPr sz="759" kern="1200">
        <a:solidFill>
          <a:schemeClr val="tx1"/>
        </a:solidFill>
        <a:latin typeface="+mn-lt"/>
        <a:ea typeface="+mn-ea"/>
        <a:cs typeface="+mn-cs"/>
      </a:defRPr>
    </a:lvl1pPr>
    <a:lvl2pPr marL="289270" algn="l" defTabSz="578541" rtl="0" eaLnBrk="1" latinLnBrk="0" hangingPunct="1">
      <a:defRPr sz="759" kern="1200">
        <a:solidFill>
          <a:schemeClr val="tx1"/>
        </a:solidFill>
        <a:latin typeface="+mn-lt"/>
        <a:ea typeface="+mn-ea"/>
        <a:cs typeface="+mn-cs"/>
      </a:defRPr>
    </a:lvl2pPr>
    <a:lvl3pPr marL="578541" algn="l" defTabSz="578541" rtl="0" eaLnBrk="1" latinLnBrk="0" hangingPunct="1">
      <a:defRPr sz="759" kern="1200">
        <a:solidFill>
          <a:schemeClr val="tx1"/>
        </a:solidFill>
        <a:latin typeface="+mn-lt"/>
        <a:ea typeface="+mn-ea"/>
        <a:cs typeface="+mn-cs"/>
      </a:defRPr>
    </a:lvl3pPr>
    <a:lvl4pPr marL="867811" algn="l" defTabSz="578541" rtl="0" eaLnBrk="1" latinLnBrk="0" hangingPunct="1">
      <a:defRPr sz="759" kern="1200">
        <a:solidFill>
          <a:schemeClr val="tx1"/>
        </a:solidFill>
        <a:latin typeface="+mn-lt"/>
        <a:ea typeface="+mn-ea"/>
        <a:cs typeface="+mn-cs"/>
      </a:defRPr>
    </a:lvl4pPr>
    <a:lvl5pPr marL="1157082" algn="l" defTabSz="578541" rtl="0" eaLnBrk="1" latinLnBrk="0" hangingPunct="1">
      <a:defRPr sz="759" kern="1200">
        <a:solidFill>
          <a:schemeClr val="tx1"/>
        </a:solidFill>
        <a:latin typeface="+mn-lt"/>
        <a:ea typeface="+mn-ea"/>
        <a:cs typeface="+mn-cs"/>
      </a:defRPr>
    </a:lvl5pPr>
    <a:lvl6pPr marL="1446352" algn="l" defTabSz="578541" rtl="0" eaLnBrk="1" latinLnBrk="0" hangingPunct="1">
      <a:defRPr sz="759" kern="1200">
        <a:solidFill>
          <a:schemeClr val="tx1"/>
        </a:solidFill>
        <a:latin typeface="+mn-lt"/>
        <a:ea typeface="+mn-ea"/>
        <a:cs typeface="+mn-cs"/>
      </a:defRPr>
    </a:lvl6pPr>
    <a:lvl7pPr marL="1735623" algn="l" defTabSz="578541" rtl="0" eaLnBrk="1" latinLnBrk="0" hangingPunct="1">
      <a:defRPr sz="759" kern="1200">
        <a:solidFill>
          <a:schemeClr val="tx1"/>
        </a:solidFill>
        <a:latin typeface="+mn-lt"/>
        <a:ea typeface="+mn-ea"/>
        <a:cs typeface="+mn-cs"/>
      </a:defRPr>
    </a:lvl7pPr>
    <a:lvl8pPr marL="2024893" algn="l" defTabSz="578541" rtl="0" eaLnBrk="1" latinLnBrk="0" hangingPunct="1">
      <a:defRPr sz="759" kern="1200">
        <a:solidFill>
          <a:schemeClr val="tx1"/>
        </a:solidFill>
        <a:latin typeface="+mn-lt"/>
        <a:ea typeface="+mn-ea"/>
        <a:cs typeface="+mn-cs"/>
      </a:defRPr>
    </a:lvl8pPr>
    <a:lvl9pPr marL="2314164" algn="l" defTabSz="578541" rtl="0" eaLnBrk="1" latinLnBrk="0" hangingPunct="1">
      <a:defRPr sz="759"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Draft guide for the full AQA Combined Science: Trilogy (8464) Physics Paper 1 syllabus. School to confirm whether its mock tests the full Paper 1 content. AQA official specification: https://www.aqa.org.uk/subjects/science/gcse/science-8464/specification. AQA official assessment structure: https://www.aqa.org.uk/subjects/science/gcse/science-8464/specification/specification-at-a-glance . Past papers: https://www.aqa.org.uk/pastpapers.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Draft guide for the full AQA Combined Science: Trilogy (8464) Physics Paper 1 syllabus. School to confirm whether its mock tests the full Paper 1 content. AQA official specification: https://www.aqa.org.uk/subjects/science/gcse/science-8464/specification. AQA official assessment structure: https://www.aqa.org.uk/subjects/science/gcse/science-8464/specification/specification-at-a-glance . Past papers: https://www.aqa.org.uk/pastpapers.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Draft guide for the full AQA Combined Science: Trilogy (8464) Biology Paper 1 syllabus. School to confirm whether its mock tests the full Paper 1 content. AQA official specification: https://www.aqa.org.uk/subjects/science/gcse/science-8464/specification. AQA official assessment structure: https://www.aqa.org.uk/subjects/science/gcse/science-8464/specification/specification-at-a-glance . Past papers: https://www.aqa.org.uk/pastpapers.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Draft guide for the full AQA Combined Science: Trilogy (8464) Chemistry Paper 1 syllabus. School to confirm whether its mock tests the full Paper 1 content. AQA official specification: https://www.aqa.org.uk/subjects/science/gcse/science-8464/specification. AQA official assessment structure: https://www.aqa.org.uk/subjects/science/gcse/science-8464/specification/specification-at-a-glance . Past papers: https://www.aqa.org.uk/pastpapers.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Draft guide for the full AQA Combined Science: Trilogy (8464) Physics Paper 1 syllabus. School to confirm whether its mock tests the full Paper 1 content. AQA official specification: https://www.aqa.org.uk/subjects/science/gcse/science-8464/specification. AQA official assessment structure: https://www.aqa.org.uk/subjects/science/gcse/science-8464/specification/specification-at-a-glance . Past papers: https://www.aqa.org.uk/pastpapers.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9DA31BA-3491-48B6-A261-4A14FB6803A9}" type="slidenum">
              <a:rPr lang="en-GB" smtClean="0"/>
              <a:t>26</a:t>
            </a:fld>
            <a:endParaRPr lang="en-GB"/>
          </a:p>
        </p:txBody>
      </p:sp>
    </p:spTree>
    <p:extLst>
      <p:ext uri="{BB962C8B-B14F-4D97-AF65-F5344CB8AC3E}">
        <p14:creationId xmlns:p14="http://schemas.microsoft.com/office/powerpoint/2010/main" val="35465307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08486"/>
            <a:ext cx="6425724" cy="3634458"/>
          </a:xfrm>
        </p:spPr>
        <p:txBody>
          <a:bodyPr anchor="b"/>
          <a:lstStyle>
            <a:lvl1pPr algn="ctr">
              <a:defRPr sz="4960"/>
            </a:lvl1pPr>
          </a:lstStyle>
          <a:p>
            <a:r>
              <a:rPr lang="en-US"/>
              <a:t>Click to edit Master title style</a:t>
            </a:r>
          </a:p>
        </p:txBody>
      </p:sp>
      <p:sp>
        <p:nvSpPr>
          <p:cNvPr id="3" name="Subtitle 2"/>
          <p:cNvSpPr>
            <a:spLocks noGrp="1"/>
          </p:cNvSpPr>
          <p:nvPr>
            <p:ph type="subTitle" idx="1"/>
          </p:nvPr>
        </p:nvSpPr>
        <p:spPr>
          <a:xfrm>
            <a:off x="944960" y="5483102"/>
            <a:ext cx="5669756" cy="2520438"/>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0444492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932114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5791" y="2602603"/>
            <a:ext cx="6520220" cy="4342500"/>
          </a:xfrm>
        </p:spPr>
        <p:txBody>
          <a:bodyPr anchor="b"/>
          <a:lstStyle>
            <a:lvl1pPr>
              <a:defRPr sz="4960"/>
            </a:lvl1pPr>
          </a:lstStyle>
          <a:p>
            <a:r>
              <a:rPr lang="en-US"/>
              <a:t>Click to edit Master title style</a:t>
            </a:r>
          </a:p>
        </p:txBody>
      </p:sp>
      <p:sp>
        <p:nvSpPr>
          <p:cNvPr id="3" name="Text Placeholder 2"/>
          <p:cNvSpPr>
            <a:spLocks noGrp="1"/>
          </p:cNvSpPr>
          <p:nvPr>
            <p:ph type="body" idx="1"/>
          </p:nvPr>
        </p:nvSpPr>
        <p:spPr>
          <a:xfrm>
            <a:off x="515791" y="6986185"/>
            <a:ext cx="6520220" cy="2283618"/>
          </a:xfrm>
        </p:spPr>
        <p:txBody>
          <a:bodyPr/>
          <a:lstStyle>
            <a:lvl1pPr marL="0" indent="0">
              <a:buNone/>
              <a:defRPr sz="1984">
                <a:solidFill>
                  <a:schemeClr val="tx1">
                    <a:tint val="82000"/>
                  </a:schemeClr>
                </a:solidFill>
              </a:defRPr>
            </a:lvl1pPr>
            <a:lvl2pPr marL="377967" indent="0">
              <a:buNone/>
              <a:defRPr sz="1653">
                <a:solidFill>
                  <a:schemeClr val="tx1">
                    <a:tint val="82000"/>
                  </a:schemeClr>
                </a:solidFill>
              </a:defRPr>
            </a:lvl2pPr>
            <a:lvl3pPr marL="755934" indent="0">
              <a:buNone/>
              <a:defRPr sz="1488">
                <a:solidFill>
                  <a:schemeClr val="tx1">
                    <a:tint val="82000"/>
                  </a:schemeClr>
                </a:solidFill>
              </a:defRPr>
            </a:lvl3pPr>
            <a:lvl4pPr marL="1133902" indent="0">
              <a:buNone/>
              <a:defRPr sz="1323">
                <a:solidFill>
                  <a:schemeClr val="tx1">
                    <a:tint val="82000"/>
                  </a:schemeClr>
                </a:solidFill>
              </a:defRPr>
            </a:lvl4pPr>
            <a:lvl5pPr marL="1511869" indent="0">
              <a:buNone/>
              <a:defRPr sz="1323">
                <a:solidFill>
                  <a:schemeClr val="tx1">
                    <a:tint val="82000"/>
                  </a:schemeClr>
                </a:solidFill>
              </a:defRPr>
            </a:lvl5pPr>
            <a:lvl6pPr marL="1889836" indent="0">
              <a:buNone/>
              <a:defRPr sz="1323">
                <a:solidFill>
                  <a:schemeClr val="tx1">
                    <a:tint val="82000"/>
                  </a:schemeClr>
                </a:solidFill>
              </a:defRPr>
            </a:lvl6pPr>
            <a:lvl7pPr marL="2267803" indent="0">
              <a:buNone/>
              <a:defRPr sz="1323">
                <a:solidFill>
                  <a:schemeClr val="tx1">
                    <a:tint val="82000"/>
                  </a:schemeClr>
                </a:solidFill>
              </a:defRPr>
            </a:lvl7pPr>
            <a:lvl8pPr marL="2645771" indent="0">
              <a:buNone/>
              <a:defRPr sz="1323">
                <a:solidFill>
                  <a:schemeClr val="tx1">
                    <a:tint val="82000"/>
                  </a:schemeClr>
                </a:solidFill>
              </a:defRPr>
            </a:lvl8pPr>
            <a:lvl9pPr marL="3023738" indent="0">
              <a:buNone/>
              <a:defRPr sz="1323">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2605512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19728" y="2779007"/>
            <a:ext cx="3212862" cy="66237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827085" y="2779007"/>
            <a:ext cx="3212862" cy="66237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10/5/2026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6098055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20712" y="555804"/>
            <a:ext cx="6520220" cy="2017801"/>
          </a:xfrm>
        </p:spPr>
        <p:txBody>
          <a:bodyPr/>
          <a:lstStyle/>
          <a:p>
            <a:r>
              <a:rPr lang="en-US"/>
              <a:t>Click to edit Master title style</a:t>
            </a:r>
          </a:p>
        </p:txBody>
      </p:sp>
      <p:sp>
        <p:nvSpPr>
          <p:cNvPr id="3" name="Text Placeholder 2"/>
          <p:cNvSpPr>
            <a:spLocks noGrp="1"/>
          </p:cNvSpPr>
          <p:nvPr>
            <p:ph type="body" idx="1"/>
          </p:nvPr>
        </p:nvSpPr>
        <p:spPr>
          <a:xfrm>
            <a:off x="520713" y="2559104"/>
            <a:ext cx="3198096" cy="1254177"/>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en-US"/>
              <a:t>Click to edit Master text styles</a:t>
            </a:r>
          </a:p>
        </p:txBody>
      </p:sp>
      <p:sp>
        <p:nvSpPr>
          <p:cNvPr id="4" name="Content Placeholder 3"/>
          <p:cNvSpPr>
            <a:spLocks noGrp="1"/>
          </p:cNvSpPr>
          <p:nvPr>
            <p:ph sz="half" idx="2"/>
          </p:nvPr>
        </p:nvSpPr>
        <p:spPr>
          <a:xfrm>
            <a:off x="520713" y="3813281"/>
            <a:ext cx="3198096" cy="56087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827086" y="2559104"/>
            <a:ext cx="3213847" cy="1254177"/>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en-US"/>
              <a:t>Click to edit Master text styles</a:t>
            </a:r>
          </a:p>
        </p:txBody>
      </p:sp>
      <p:sp>
        <p:nvSpPr>
          <p:cNvPr id="6" name="Content Placeholder 5"/>
          <p:cNvSpPr>
            <a:spLocks noGrp="1"/>
          </p:cNvSpPr>
          <p:nvPr>
            <p:ph sz="quarter" idx="4"/>
          </p:nvPr>
        </p:nvSpPr>
        <p:spPr>
          <a:xfrm>
            <a:off x="3827086" y="3813281"/>
            <a:ext cx="3213847" cy="56087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10/5/2026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0007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10/5/2026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131832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10/5/2026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5233784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695960"/>
            <a:ext cx="2438192" cy="2435860"/>
          </a:xfrm>
        </p:spPr>
        <p:txBody>
          <a:bodyPr anchor="b"/>
          <a:lstStyle>
            <a:lvl1pPr>
              <a:defRPr sz="2645"/>
            </a:lvl1pPr>
          </a:lstStyle>
          <a:p>
            <a:r>
              <a:rPr lang="en-US"/>
              <a:t>Click to edit Master title style</a:t>
            </a:r>
          </a:p>
        </p:txBody>
      </p:sp>
      <p:sp>
        <p:nvSpPr>
          <p:cNvPr id="3" name="Content Placeholder 2"/>
          <p:cNvSpPr>
            <a:spLocks noGrp="1"/>
          </p:cNvSpPr>
          <p:nvPr>
            <p:ph idx="1"/>
          </p:nvPr>
        </p:nvSpPr>
        <p:spPr>
          <a:xfrm>
            <a:off x="3213847" y="1503083"/>
            <a:ext cx="3827085" cy="7418740"/>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20712" y="3131820"/>
            <a:ext cx="2438192" cy="5802084"/>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0002263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695960"/>
            <a:ext cx="2438192" cy="2435860"/>
          </a:xfrm>
        </p:spPr>
        <p:txBody>
          <a:bodyPr anchor="b"/>
          <a:lstStyle>
            <a:lvl1pPr>
              <a:defRPr sz="2645"/>
            </a:lvl1pPr>
          </a:lstStyle>
          <a:p>
            <a:r>
              <a:rPr lang="en-US"/>
              <a:t>Click to edit Master title style</a:t>
            </a:r>
          </a:p>
        </p:txBody>
      </p:sp>
      <p:sp>
        <p:nvSpPr>
          <p:cNvPr id="3" name="Picture Placeholder 2"/>
          <p:cNvSpPr>
            <a:spLocks noGrp="1" noChangeAspect="1"/>
          </p:cNvSpPr>
          <p:nvPr>
            <p:ph type="pic" idx="1"/>
          </p:nvPr>
        </p:nvSpPr>
        <p:spPr>
          <a:xfrm>
            <a:off x="3213847" y="1503083"/>
            <a:ext cx="3827085" cy="7418740"/>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en-US"/>
              <a:t>Click icon to add picture</a:t>
            </a:r>
          </a:p>
        </p:txBody>
      </p:sp>
      <p:sp>
        <p:nvSpPr>
          <p:cNvPr id="4" name="Text Placeholder 3"/>
          <p:cNvSpPr>
            <a:spLocks noGrp="1"/>
          </p:cNvSpPr>
          <p:nvPr>
            <p:ph type="body" sz="half" idx="2"/>
          </p:nvPr>
        </p:nvSpPr>
        <p:spPr>
          <a:xfrm>
            <a:off x="520712" y="3131820"/>
            <a:ext cx="2438192" cy="5802084"/>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1522599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7694763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55801"/>
            <a:ext cx="1630055" cy="884690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19728" y="555801"/>
            <a:ext cx="4795669" cy="884690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84946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55804"/>
            <a:ext cx="6520220" cy="2017801"/>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19728" y="2779007"/>
            <a:ext cx="6520220" cy="662370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19728" y="9675780"/>
            <a:ext cx="1700927" cy="555801"/>
          </a:xfrm>
          <a:prstGeom prst="rect">
            <a:avLst/>
          </a:prstGeom>
        </p:spPr>
        <p:txBody>
          <a:bodyPr vert="horz" lIns="91440" tIns="45720" rIns="91440" bIns="45720" rtlCol="0" anchor="ctr"/>
          <a:lstStyle>
            <a:lvl1pPr algn="l">
              <a:defRPr sz="992">
                <a:solidFill>
                  <a:schemeClr val="tx1">
                    <a:tint val="82000"/>
                  </a:schemeClr>
                </a:solidFill>
              </a:defRPr>
            </a:lvl1pPr>
          </a:lstStyle>
          <a:p>
            <a:fld id="{846CE7D5-CF57-46EF-B807-FDD0502418D4}" type="datetimeFigureOut">
              <a:rPr lang="en-US" smtClean="0"/>
              <a:t>10/5/2026</a:t>
            </a:fld>
            <a:endParaRPr lang="en-US"/>
          </a:p>
        </p:txBody>
      </p:sp>
      <p:sp>
        <p:nvSpPr>
          <p:cNvPr id="5" name="Footer Placeholder 4"/>
          <p:cNvSpPr>
            <a:spLocks noGrp="1"/>
          </p:cNvSpPr>
          <p:nvPr>
            <p:ph type="ftr" sz="quarter" idx="3"/>
          </p:nvPr>
        </p:nvSpPr>
        <p:spPr>
          <a:xfrm>
            <a:off x="2504143" y="9675780"/>
            <a:ext cx="2551390" cy="555801"/>
          </a:xfrm>
          <a:prstGeom prst="rect">
            <a:avLst/>
          </a:prstGeom>
        </p:spPr>
        <p:txBody>
          <a:bodyPr vert="horz" lIns="91440" tIns="45720" rIns="91440" bIns="45720" rtlCol="0" anchor="ctr"/>
          <a:lstStyle>
            <a:lvl1pPr algn="ctr">
              <a:defRPr sz="992">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5339020" y="9675780"/>
            <a:ext cx="1700927" cy="555801"/>
          </a:xfrm>
          <a:prstGeom prst="rect">
            <a:avLst/>
          </a:prstGeom>
        </p:spPr>
        <p:txBody>
          <a:bodyPr vert="horz" lIns="91440" tIns="45720" rIns="91440" bIns="45720" rtlCol="0" anchor="ctr"/>
          <a:lstStyle>
            <a:lvl1pPr algn="r">
              <a:defRPr sz="992">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334557547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mailto:Myarsley@firvale.com" TargetMode="External"/><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s://www.bbc.co.uk/bitesize/examspecs/zcbchv4" TargetMode="External"/><Relationship Id="rId5" Type="http://schemas.openxmlformats.org/officeDocument/2006/relationships/hyperlink" Target="https://www.aqa.org.uk/subjects/english/gcse/english-8700/specification" TargetMode="External"/><Relationship Id="rId4" Type="http://schemas.openxmlformats.org/officeDocument/2006/relationships/hyperlink" Target="https://www.aqa.org.uk/subjects/science/gcse/science-8464/specification"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mailto:Myarsley@firvale.com" TargetMode="External"/><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hyperlink" Target="https://www.bbc.co.uk/bitesize/examspecs/zxqncwx" TargetMode="External"/><Relationship Id="rId5" Type="http://schemas.openxmlformats.org/officeDocument/2006/relationships/hyperlink" Target="https://www.aqa.org.uk/subjects/science/gcse/science-8464/specification" TargetMode="External"/><Relationship Id="rId4" Type="http://schemas.openxmlformats.org/officeDocument/2006/relationships/hyperlink" Target="https://www.aqa.org.uk/subjects/english/gcse/english-8702/specification"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qualifications.pearson.com/content/dam/pdf/GCSE/mathematics/2015/specification-and-sample-assesment/gcse-maths-2015-specification.pdf?utm_source=chatgpt.com" TargetMode="External"/><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hyperlink" Target="https://www.aqa.org.uk/subjects/science/gcse/science-8464/specification"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hyperlink" Target="https://www.aqa.org.uk/pastpapers" TargetMode="External"/><Relationship Id="rId4" Type="http://schemas.openxmlformats.org/officeDocument/2006/relationships/hyperlink" Target="https://sparxscience.com/"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www.aqa.org.uk/" TargetMode="External"/><Relationship Id="rId7"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hyperlink" Target="https://www.aqa.org.uk/pastpapers" TargetMode="External"/><Relationship Id="rId5" Type="http://schemas.openxmlformats.org/officeDocument/2006/relationships/hyperlink" Target="https://sparxscience.com/" TargetMode="External"/><Relationship Id="rId4" Type="http://schemas.openxmlformats.org/officeDocument/2006/relationships/hyperlink" Target="https://www.aqa.org.uk/subjects/science/gcse/science-8464/specification"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mailto:jwatt@firvale.com" TargetMode="External"/><Relationship Id="rId7"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hyperlink" Target="https://www.aqa.org.uk/pastpapers" TargetMode="External"/><Relationship Id="rId5" Type="http://schemas.openxmlformats.org/officeDocument/2006/relationships/hyperlink" Target="https://sparxscience.com/" TargetMode="External"/><Relationship Id="rId4" Type="http://schemas.openxmlformats.org/officeDocument/2006/relationships/hyperlink" Target="https://www.aqa.org.uk/subjects/science/gcse/science-8464/specification"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qualifications.pearson.com/en/qualifications/edexcel-gcses/art-and-design-2016.html" TargetMode="External"/><Relationship Id="rId2" Type="http://schemas.openxmlformats.org/officeDocument/2006/relationships/hyperlink" Target="mailto:eclement@firvale.com" TargetMode="Externa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8" Type="http://schemas.openxmlformats.org/officeDocument/2006/relationships/hyperlink" Target="https://www.youtube.com/playlist?list=PLKJ4DtMADQATHnBsDxT5m_YUbgolLkRFd" TargetMode="External"/><Relationship Id="rId13" Type="http://schemas.openxmlformats.org/officeDocument/2006/relationships/image" Target="../media/image19.png"/><Relationship Id="rId3" Type="http://schemas.openxmlformats.org/officeDocument/2006/relationships/hyperlink" Target="https://qualifications.pearson.com/en/qualifications/edexcel-gcses/business-2017.html" TargetMode="External"/><Relationship Id="rId7" Type="http://schemas.openxmlformats.org/officeDocument/2006/relationships/hyperlink" Target="https://www.businessed.co.uk" TargetMode="External"/><Relationship Id="rId12" Type="http://schemas.openxmlformats.org/officeDocument/2006/relationships/image" Target="../media/image18.png"/><Relationship Id="rId2" Type="http://schemas.openxmlformats.org/officeDocument/2006/relationships/hyperlink" Target="mailto:sasgar@firvale.com" TargetMode="External"/><Relationship Id="rId1" Type="http://schemas.openxmlformats.org/officeDocument/2006/relationships/slideLayout" Target="../slideLayouts/slideLayout1.xml"/><Relationship Id="rId6" Type="http://schemas.openxmlformats.org/officeDocument/2006/relationships/hyperlink" Target="https://revisionworld.com/gcse-revision/business-studies" TargetMode="External"/><Relationship Id="rId11" Type="http://schemas.openxmlformats.org/officeDocument/2006/relationships/image" Target="../media/image17.png"/><Relationship Id="rId5" Type="http://schemas.openxmlformats.org/officeDocument/2006/relationships/hyperlink" Target="https://www.tutor2u.net/business/gcse" TargetMode="External"/><Relationship Id="rId10" Type="http://schemas.openxmlformats.org/officeDocument/2006/relationships/image" Target="../media/image16.png"/><Relationship Id="rId4" Type="http://schemas.openxmlformats.org/officeDocument/2006/relationships/hyperlink" Target="https://www.bbc.co.uk/bitesize/examspecs/z98snbk" TargetMode="External"/><Relationship Id="rId9"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hyperlink" Target="https://www.ocr.org.uk/Images/610941-specification-cambridge-nationals-child-development-j809.pdf" TargetMode="External"/><Relationship Id="rId2" Type="http://schemas.openxmlformats.org/officeDocument/2006/relationships/hyperlink" Target="mailto:cemptage@firvale.com" TargetMode="Externa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8" Type="http://schemas.openxmlformats.org/officeDocument/2006/relationships/hyperlink" Target="https://studyrocket.co.uk/revision/gcse-citizenship-studies-aqa/rights-and-responsibilities/what-are-the-universal-human-rights-and-how-do-we-protect-them" TargetMode="External"/><Relationship Id="rId13" Type="http://schemas.openxmlformats.org/officeDocument/2006/relationships/hyperlink" Target="https://studyrocket.co.uk/revision/gcse-citizenship-studies-aqa" TargetMode="External"/><Relationship Id="rId3" Type="http://schemas.openxmlformats.org/officeDocument/2006/relationships/hyperlink" Target="https://studyrocket.co.uk/revision/gcse-citizenship-studies-aqa/life-in-modern-britain/what-is-the-uks-role-in-key-international-organisations" TargetMode="External"/><Relationship Id="rId7" Type="http://schemas.openxmlformats.org/officeDocument/2006/relationships/hyperlink" Target="https://studyrocket.co.uk/revision/gcse-citizenship-studies-aqa/rights-and-responsibilities/how-do-citizens-play-a-part-to-bring-about-change-in-the-legal-system" TargetMode="External"/><Relationship Id="rId12" Type="http://schemas.openxmlformats.org/officeDocument/2006/relationships/hyperlink" Target="https://www.aqa.org.uk/subjects/citizenship-studies/gcse/citizenship-studies-8100/specification" TargetMode="External"/><Relationship Id="rId2" Type="http://schemas.openxmlformats.org/officeDocument/2006/relationships/hyperlink" Target="https://studyrocket.co.uk/revision/gcse-citizenship-studies-aqa/life-in-modern-britain/how-can-citizens-make-their-voice-heard-and-make-a-difference-in-society" TargetMode="External"/><Relationship Id="rId16" Type="http://schemas.openxmlformats.org/officeDocument/2006/relationships/image" Target="../media/image21.png"/><Relationship Id="rId1" Type="http://schemas.openxmlformats.org/officeDocument/2006/relationships/slideLayout" Target="../slideLayouts/slideLayout1.xml"/><Relationship Id="rId6" Type="http://schemas.openxmlformats.org/officeDocument/2006/relationships/hyperlink" Target="https://studyrocket.co.uk/revision/gcse-citizenship-studies-aqa/life-in-modern-britain/what-are-the-principles-and-values-that-underpin-british-society" TargetMode="External"/><Relationship Id="rId11" Type="http://schemas.openxmlformats.org/officeDocument/2006/relationships/hyperlink" Target="https://studyrocket.co.uk/revision/gcse-citizenship-studies-aqa/rights-and-responsibilities/what-laws-does-a-society-require-and-why" TargetMode="External"/><Relationship Id="rId5" Type="http://schemas.openxmlformats.org/officeDocument/2006/relationships/hyperlink" Target="https://studyrocket.co.uk/revision/gcse-citizenship-studies-aqa/life-in-modern-britain/what-do-we-mean-by-identity" TargetMode="External"/><Relationship Id="rId15" Type="http://schemas.openxmlformats.org/officeDocument/2006/relationships/hyperlink" Target="https://simplestudy.com/gb/gcse/aqa/citizenship-studies" TargetMode="External"/><Relationship Id="rId10" Type="http://schemas.openxmlformats.org/officeDocument/2006/relationships/hyperlink" Target="https://studyrocket.co.uk/revision/gcse-citizenship-studies-aqa/rights-and-responsibilities/what-are-a-citizens-rights-and-responsibilities-within-the-legal-system" TargetMode="External"/><Relationship Id="rId4" Type="http://schemas.openxmlformats.org/officeDocument/2006/relationships/hyperlink" Target="https://studyrocket.co.uk/revision/gcse-citizenship-studies-aqa/life-in-modern-britain/what-is-the-role-of-the-media-and-the-free-press" TargetMode="External"/><Relationship Id="rId9" Type="http://schemas.openxmlformats.org/officeDocument/2006/relationships/hyperlink" Target="https://studyrocket.co.uk/revision/gcse-citizenship-studies-aqa/rights-and-responsibilities/how-has-the-law-developed-over-time-and-how-does-the-law-protect-the-citize" TargetMode="External"/><Relationship Id="rId14" Type="http://schemas.openxmlformats.org/officeDocument/2006/relationships/hyperlink" Target="https://www.bing.com/ck/a?!&amp;&amp;p=ddeda714ea2413a7c86dde44372c4b93437b1204f39d9181c35966c864392cc7JmltdHM9MTc5MDE4Njc5NQ&amp;ptn=3&amp;fclid=83a35bb2-b779-11f1-950a-61571494cc83&amp;ntb=1&amp;u=a1aHR0cHM6Ly93d3cueW91dHViZS5jb20vd2F0Y2g_dj1taklSUXYwVkh1ayZtc29ja2lkPTgzYTM1YmIyYjc3OTExZjE5NTBhNjE1NzE0OTRjYzgz&amp;ntb=1" TargetMode="External"/></Relationships>
</file>

<file path=ppt/slides/_rels/slide19.xml.rels><?xml version="1.0" encoding="UTF-8" standalone="yes"?>
<Relationships xmlns="http://schemas.openxmlformats.org/package/2006/relationships"><Relationship Id="rId8" Type="http://schemas.openxmlformats.org/officeDocument/2006/relationships/hyperlink" Target="mailto:jslocombe@firvale.com" TargetMode="External"/><Relationship Id="rId3" Type="http://schemas.openxmlformats.org/officeDocument/2006/relationships/hyperlink" Target="https://www.youtube.com/playlist?list=PLCiOXwirraUAzsy9tacd98LBTbj7cyFQV" TargetMode="External"/><Relationship Id="rId7" Type="http://schemas.openxmlformats.org/officeDocument/2006/relationships/hyperlink" Target="https://www.youtube.com/playlist?list=PLCiOXwirraUACqOhOXpdnjG5S6qZpurTO" TargetMode="External"/><Relationship Id="rId2" Type="http://schemas.openxmlformats.org/officeDocument/2006/relationships/hyperlink" Target="https://www.ocr.org.uk/qualifications/gcse/computer-science-j277-from-2020/" TargetMode="External"/><Relationship Id="rId1" Type="http://schemas.openxmlformats.org/officeDocument/2006/relationships/slideLayout" Target="../slideLayouts/slideLayout1.xml"/><Relationship Id="rId6" Type="http://schemas.openxmlformats.org/officeDocument/2006/relationships/hyperlink" Target="https://www.youtube.com/playlist?list=PLCiOXwirraUCY53WmW5wqNgM4P-vms0Kl" TargetMode="External"/><Relationship Id="rId5" Type="http://schemas.openxmlformats.org/officeDocument/2006/relationships/hyperlink" Target="https://www.youtube.com/playlist?list=PLCiOXwirraUBb_Y1hsCHRgbvq0wXFVnj2" TargetMode="External"/><Relationship Id="rId4" Type="http://schemas.openxmlformats.org/officeDocument/2006/relationships/hyperlink" Target="https://www.youtube.com/playlist?list=PLCiOXwirraUAujkBVyzSh-LjjTCDwMU8v" TargetMode="External"/><Relationship Id="rId9"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hyperlink" Target="https://qualifications.pearson.com/en/qualifications/btec-tech-awards/performing-arts-2022.html" TargetMode="External"/><Relationship Id="rId2" Type="http://schemas.openxmlformats.org/officeDocument/2006/relationships/hyperlink" Target="mailto:cemptage@firvale.com" TargetMode="Externa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www.aqa.org.uk/subjects/geography/gcse/geography-8035/specification" TargetMode="External"/><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www.aqa.org.uk/subjects/geography/gcse/geography-8035/specification" TargetMode="External"/><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hyperlink" Target="Eduqas%20resources%20and%20Knowledge%20organisers%20-%20https:/resources.eduqas.co.uk/Pages/ResourceByArgs.aspx?subId=17&amp;lvlId=0Lesson" TargetMode="External"/><Relationship Id="rId2" Type="http://schemas.openxmlformats.org/officeDocument/2006/relationships/hyperlink" Target="https://qualifications.pearson.com/content/dam/pdf/GCSE/History/2016/specification-and-sample-assessments/gcse-9-1-history-specification.pdf" TargetMode="External"/><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3" Type="http://schemas.openxmlformats.org/officeDocument/2006/relationships/hyperlink" Target="https://www.eduqas.co.uk/qualifications/music-gcse/#tab_keydocuments" TargetMode="External"/><Relationship Id="rId2" Type="http://schemas.openxmlformats.org/officeDocument/2006/relationships/hyperlink" Target="mailto:eswift@firvale.com" TargetMode="External"/><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hyperlink" Target="https://qualifications.pearson.com/content/dam/pdf/GCSE/Art%20and%20Design/2016/specification-and-sample-assessments/specification-gcse-art-design-2016-spec.pdf" TargetMode="Externa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hyperlink" Target="https://qualifications.pearson.com/en/qualifications/edexcel-gcses/religious-studies-b-2016"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qualifications.pearson.com/en/qualifications/edexcel-gcses/spanish-2024.html?gclsrc=aw.ds&amp;gad_source=1&amp;gad_campaignid=24264331379&amp;gbraid=0AAAAAodf4cU0wF7xCC2-UXShxRFetW2Q4&amp;gclid=EAIaIQobChMIiOmZhf6BlwMVEpNQBh3lHjtsEAAYASAAEgI4QvD_BwE" TargetMode="Externa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qualifications.pearson.com/en/qualifications/edexcel-gcses/spanish-2024.html?gclsrc=aw.ds&amp;gad_source=1&amp;gad_campaignid=24264331379&amp;gbraid=0AAAAAodf4cU0wF7xCC2-UXShxRFetW2Q4&amp;gclid=EAIaIQobChMIiOmZhf6BlwMVEpNQBh3lHjtsEAAYASAAEgI4QvD_BwE" TargetMode="Externa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qualifications.pearson.com/en/qualifications/edexcel-gcses/spanish-2024.html?gclsrc=aw.ds&amp;gad_source=1&amp;gad_campaignid=24264331379&amp;gbraid=0AAAAAodf4cU0wF7xCC2-UXShxRFetW2Q4&amp;gclid=EAIaIQobChMIiOmZhf6BlwMVEpNQBh3lHjtsEAAYASAAEgI4QvD_BwE" TargetMode="Externa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qualifications.pearson.com/en/qualifications/edexcel-gcses/spanish-2024.html?gclsrc=aw.ds&amp;gad_source=1&amp;gad_campaignid=24264331379&amp;gbraid=0AAAAAodf4cU0wF7xCC2-UXShxRFetW2Q4&amp;gclid=EAIaIQobChMIiOmZhf6BlwMVEpNQBh3lHjtsEAAYASAAEgI4QvD_BwE" TargetMode="Externa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1.xml"/><Relationship Id="rId5" Type="http://schemas.openxmlformats.org/officeDocument/2006/relationships/image" Target="../media/image35.png"/><Relationship Id="rId4" Type="http://schemas.openxmlformats.org/officeDocument/2006/relationships/hyperlink" Target="https://www.ocr.org.uk/qualifications/cambridge-nationals/sport-studies-level-1-2-j829/"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F712B09-08F6-C20E-5EF7-1D73DB0934F3}"/>
              </a:ext>
            </a:extLst>
          </p:cNvPr>
          <p:cNvSpPr/>
          <p:nvPr/>
        </p:nvSpPr>
        <p:spPr>
          <a:xfrm>
            <a:off x="-1" y="0"/>
            <a:ext cx="7559676" cy="10439400"/>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Rounded Corners 4">
            <a:extLst>
              <a:ext uri="{FF2B5EF4-FFF2-40B4-BE49-F238E27FC236}">
                <a16:creationId xmlns:a16="http://schemas.microsoft.com/office/drawing/2014/main" id="{B9A92A91-1478-FA80-3706-3B7F57DAB9BC}"/>
              </a:ext>
            </a:extLst>
          </p:cNvPr>
          <p:cNvSpPr/>
          <p:nvPr/>
        </p:nvSpPr>
        <p:spPr>
          <a:xfrm>
            <a:off x="261728" y="238634"/>
            <a:ext cx="7036219" cy="9954882"/>
          </a:xfrm>
          <a:prstGeom prst="roundRect">
            <a:avLst>
              <a:gd name="adj" fmla="val 499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ctrTitle"/>
          </p:nvPr>
        </p:nvSpPr>
        <p:spPr>
          <a:xfrm>
            <a:off x="566975" y="727179"/>
            <a:ext cx="6425724" cy="3634458"/>
          </a:xfrm>
        </p:spPr>
        <p:txBody>
          <a:bodyPr>
            <a:normAutofit fontScale="90000"/>
          </a:bodyPr>
          <a:lstStyle/>
          <a:p>
            <a:r>
              <a:rPr lang="en-US" sz="8900" b="1">
                <a:solidFill>
                  <a:schemeClr val="tx2">
                    <a:lumMod val="49000"/>
                    <a:lumOff val="51000"/>
                  </a:schemeClr>
                </a:solidFill>
                <a:latin typeface="Trade Gothic Inline"/>
              </a:rPr>
              <a:t>Student Revision Guide</a:t>
            </a:r>
            <a:r>
              <a:rPr lang="en-US" sz="8900">
                <a:solidFill>
                  <a:schemeClr val="tx2">
                    <a:lumMod val="49000"/>
                    <a:lumOff val="51000"/>
                  </a:schemeClr>
                </a:solidFill>
                <a:latin typeface="Trade Gothic Inline"/>
              </a:rPr>
              <a:t> </a:t>
            </a:r>
            <a:endParaRPr lang="en-US" sz="4950">
              <a:solidFill>
                <a:schemeClr val="tx2">
                  <a:lumMod val="49000"/>
                  <a:lumOff val="51000"/>
                </a:schemeClr>
              </a:solidFill>
              <a:latin typeface="Trade Gothic Inline" panose="020B0504030203020204" pitchFamily="34" charset="0"/>
            </a:endParaRPr>
          </a:p>
        </p:txBody>
      </p:sp>
      <p:sp>
        <p:nvSpPr>
          <p:cNvPr id="3" name="Subtitle 2"/>
          <p:cNvSpPr>
            <a:spLocks noGrp="1"/>
          </p:cNvSpPr>
          <p:nvPr>
            <p:ph type="subTitle" idx="1"/>
          </p:nvPr>
        </p:nvSpPr>
        <p:spPr>
          <a:xfrm>
            <a:off x="566976" y="4356003"/>
            <a:ext cx="6425723" cy="2598904"/>
          </a:xfrm>
          <a:solidFill>
            <a:schemeClr val="tx2">
              <a:lumMod val="10000"/>
              <a:lumOff val="9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vert="horz" lIns="91440" tIns="45720" rIns="91440" bIns="45720" rtlCol="0" anchor="t">
            <a:normAutofit fontScale="92500" lnSpcReduction="20000"/>
          </a:bodyPr>
          <a:lstStyle/>
          <a:p>
            <a:endParaRPr lang="en-US" sz="4400" b="1"/>
          </a:p>
          <a:p>
            <a:r>
              <a:rPr lang="en-US" sz="4400" b="1"/>
              <a:t>Y11 Mock Exams</a:t>
            </a:r>
            <a:endParaRPr lang="en-US" sz="4000" b="1"/>
          </a:p>
          <a:p>
            <a:r>
              <a:rPr lang="en-US" sz="1800"/>
              <a:t>Start =  Monday 19th October</a:t>
            </a:r>
          </a:p>
          <a:p>
            <a:r>
              <a:rPr lang="en-US" sz="1800"/>
              <a:t> </a:t>
            </a:r>
          </a:p>
          <a:p>
            <a:r>
              <a:rPr lang="en-US" sz="1800"/>
              <a:t>Finish =  Friday 27th November</a:t>
            </a:r>
          </a:p>
          <a:p>
            <a:endParaRPr lang="en-US" sz="1800"/>
          </a:p>
          <a:p>
            <a:r>
              <a:rPr lang="en-US" sz="1800"/>
              <a:t>Results day = Monday 7th December</a:t>
            </a:r>
          </a:p>
        </p:txBody>
      </p:sp>
      <p:graphicFrame>
        <p:nvGraphicFramePr>
          <p:cNvPr id="7" name="Table 6">
            <a:extLst>
              <a:ext uri="{FF2B5EF4-FFF2-40B4-BE49-F238E27FC236}">
                <a16:creationId xmlns:a16="http://schemas.microsoft.com/office/drawing/2014/main" id="{D70BFDC5-707C-71D7-C6AD-2C6278AFA4FD}"/>
              </a:ext>
            </a:extLst>
          </p:cNvPr>
          <p:cNvGraphicFramePr>
            <a:graphicFrameLocks noGrp="1"/>
          </p:cNvGraphicFramePr>
          <p:nvPr>
            <p:extLst>
              <p:ext uri="{D42A27DB-BD31-4B8C-83A1-F6EECF244321}">
                <p14:modId xmlns:p14="http://schemas.microsoft.com/office/powerpoint/2010/main" val="1189864012"/>
              </p:ext>
            </p:extLst>
          </p:nvPr>
        </p:nvGraphicFramePr>
        <p:xfrm>
          <a:off x="444543" y="9411762"/>
          <a:ext cx="6662943" cy="426720"/>
        </p:xfrm>
        <a:graphic>
          <a:graphicData uri="http://schemas.openxmlformats.org/drawingml/2006/table">
            <a:tbl>
              <a:tblPr firstRow="1" bandRow="1">
                <a:tableStyleId>{5940675A-B579-460E-94D1-54222C63F5DA}</a:tableStyleId>
              </a:tblPr>
              <a:tblGrid>
                <a:gridCol w="635037">
                  <a:extLst>
                    <a:ext uri="{9D8B030D-6E8A-4147-A177-3AD203B41FA5}">
                      <a16:colId xmlns:a16="http://schemas.microsoft.com/office/drawing/2014/main" val="3968794025"/>
                    </a:ext>
                  </a:extLst>
                </a:gridCol>
                <a:gridCol w="2334827">
                  <a:extLst>
                    <a:ext uri="{9D8B030D-6E8A-4147-A177-3AD203B41FA5}">
                      <a16:colId xmlns:a16="http://schemas.microsoft.com/office/drawing/2014/main" val="1334494196"/>
                    </a:ext>
                  </a:extLst>
                </a:gridCol>
                <a:gridCol w="933416">
                  <a:extLst>
                    <a:ext uri="{9D8B030D-6E8A-4147-A177-3AD203B41FA5}">
                      <a16:colId xmlns:a16="http://schemas.microsoft.com/office/drawing/2014/main" val="2194568897"/>
                    </a:ext>
                  </a:extLst>
                </a:gridCol>
                <a:gridCol w="690225">
                  <a:extLst>
                    <a:ext uri="{9D8B030D-6E8A-4147-A177-3AD203B41FA5}">
                      <a16:colId xmlns:a16="http://schemas.microsoft.com/office/drawing/2014/main" val="4068535511"/>
                    </a:ext>
                  </a:extLst>
                </a:gridCol>
                <a:gridCol w="1380798">
                  <a:extLst>
                    <a:ext uri="{9D8B030D-6E8A-4147-A177-3AD203B41FA5}">
                      <a16:colId xmlns:a16="http://schemas.microsoft.com/office/drawing/2014/main" val="2840541245"/>
                    </a:ext>
                  </a:extLst>
                </a:gridCol>
                <a:gridCol w="688640">
                  <a:extLst>
                    <a:ext uri="{9D8B030D-6E8A-4147-A177-3AD203B41FA5}">
                      <a16:colId xmlns:a16="http://schemas.microsoft.com/office/drawing/2014/main" val="3948722981"/>
                    </a:ext>
                  </a:extLst>
                </a:gridCol>
              </a:tblGrid>
              <a:tr h="219428">
                <a:tc>
                  <a:txBody>
                    <a:bodyPr/>
                    <a:lstStyle/>
                    <a:p>
                      <a:r>
                        <a:rPr lang="en-US" sz="1100" b="1">
                          <a:latin typeface="Calibri" panose="020F0502020204030204" pitchFamily="34" charset="0"/>
                          <a:ea typeface="Calibri" panose="020F0502020204030204" pitchFamily="34" charset="0"/>
                          <a:cs typeface="Calibri" panose="020F0502020204030204" pitchFamily="34" charset="0"/>
                        </a:rPr>
                        <a:t>Name </a:t>
                      </a:r>
                      <a:endParaRPr lang="en-GB" sz="1100" b="1">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endParaRPr lang="en-GB" sz="1100" i="1">
                        <a:latin typeface="Calibri" panose="020F0502020204030204" pitchFamily="34" charset="0"/>
                        <a:ea typeface="Calibri" panose="020F0502020204030204" pitchFamily="34" charset="0"/>
                        <a:cs typeface="Calibri" panose="020F0502020204030204" pitchFamily="34" charset="0"/>
                      </a:endParaRPr>
                    </a:p>
                    <a:p>
                      <a:endParaRPr lang="en-GB" sz="1100" i="1">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r>
                        <a:rPr lang="en-US" sz="1100" b="1">
                          <a:latin typeface="Calibri" panose="020F0502020204030204" pitchFamily="34" charset="0"/>
                          <a:ea typeface="Calibri" panose="020F0502020204030204" pitchFamily="34" charset="0"/>
                          <a:cs typeface="Calibri" panose="020F0502020204030204" pitchFamily="34" charset="0"/>
                        </a:rPr>
                        <a:t>Tutor Group </a:t>
                      </a:r>
                      <a:endParaRPr lang="en-GB" sz="1100" b="1">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endParaRPr lang="en-GB" sz="1100" i="1">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r>
                        <a:rPr lang="en-US" sz="1100" b="1" i="0">
                          <a:latin typeface="Calibri" panose="020F0502020204030204" pitchFamily="34" charset="0"/>
                          <a:ea typeface="Calibri" panose="020F0502020204030204" pitchFamily="34" charset="0"/>
                          <a:cs typeface="Calibri" panose="020F0502020204030204" pitchFamily="34" charset="0"/>
                        </a:rPr>
                        <a:t>Candidate Number </a:t>
                      </a:r>
                      <a:endParaRPr lang="en-GB" sz="1100" b="1" i="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endParaRPr lang="en-GB" sz="1100" i="1">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372156804"/>
                  </a:ext>
                </a:extLst>
              </a:tr>
            </a:tbl>
          </a:graphicData>
        </a:graphic>
      </p:graphicFrame>
      <p:pic>
        <p:nvPicPr>
          <p:cNvPr id="6" name="Picture 5">
            <a:extLst>
              <a:ext uri="{FF2B5EF4-FFF2-40B4-BE49-F238E27FC236}">
                <a16:creationId xmlns:a16="http://schemas.microsoft.com/office/drawing/2014/main" id="{BA2AF17E-9BC2-E3FA-62CA-17B1F4013D7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60850" y="7361525"/>
            <a:ext cx="2044991" cy="1880928"/>
          </a:xfrm>
          <a:prstGeom prst="rect">
            <a:avLst/>
          </a:prstGeom>
        </p:spPr>
      </p:pic>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8330DC-5C83-25B4-2B70-DA04A73DCD76}"/>
            </a:ext>
          </a:extLst>
        </p:cNvPr>
        <p:cNvGrpSpPr/>
        <p:nvPr/>
      </p:nvGrpSpPr>
      <p:grpSpPr>
        <a:xfrm>
          <a:off x="0" y="0"/>
          <a:ext cx="0" cy="0"/>
          <a:chOff x="0" y="0"/>
          <a:chExt cx="0" cy="0"/>
        </a:xfrm>
      </p:grpSpPr>
      <p:graphicFrame>
        <p:nvGraphicFramePr>
          <p:cNvPr id="29" name="Table 28">
            <a:extLst>
              <a:ext uri="{FF2B5EF4-FFF2-40B4-BE49-F238E27FC236}">
                <a16:creationId xmlns:a16="http://schemas.microsoft.com/office/drawing/2014/main" id="{59DA99E4-E659-3120-CEE2-86D9A6A730DC}"/>
              </a:ext>
            </a:extLst>
          </p:cNvPr>
          <p:cNvGraphicFramePr>
            <a:graphicFrameLocks noGrp="1"/>
          </p:cNvGraphicFramePr>
          <p:nvPr/>
        </p:nvGraphicFramePr>
        <p:xfrm>
          <a:off x="0" y="4853940"/>
          <a:ext cx="7559675" cy="731520"/>
        </p:xfrm>
        <a:graphic>
          <a:graphicData uri="http://schemas.openxmlformats.org/drawingml/2006/table">
            <a:tbl>
              <a:tblPr bandRow="1">
                <a:tableStyleId>{5C22544A-7EE6-4342-B048-85BDC9FD1C3A}</a:tableStyleId>
              </a:tblPr>
              <a:tblGrid>
                <a:gridCol w="7559675">
                  <a:extLst>
                    <a:ext uri="{9D8B030D-6E8A-4147-A177-3AD203B41FA5}">
                      <a16:colId xmlns:a16="http://schemas.microsoft.com/office/drawing/2014/main" val="1543925101"/>
                    </a:ext>
                  </a:extLst>
                </a:gridCol>
              </a:tblGrid>
              <a:tr h="0">
                <a:tc>
                  <a:txBody>
                    <a:bodyPr/>
                    <a:lstStyle/>
                    <a:p>
                      <a:pPr algn="r">
                        <a:buNone/>
                      </a:pPr>
                      <a:r>
                        <a:rPr lang="en-GB" sz="2400" b="1">
                          <a:effectLst/>
                        </a:rPr>
                        <a:t>Y11 Mock Exam Timetable</a:t>
                      </a:r>
                      <a:endParaRPr lang="en-GB" b="1">
                        <a:effectLst/>
                      </a:endParaRPr>
                    </a:p>
                    <a:p>
                      <a:pPr algn="r">
                        <a:buNone/>
                      </a:pPr>
                      <a:r>
                        <a:rPr lang="en-GB" sz="2400" b="1">
                          <a:effectLst/>
                        </a:rPr>
                        <a:t>October / November 2026</a:t>
                      </a:r>
                      <a:r>
                        <a:rPr lang="en-GB" sz="1800" b="1">
                          <a:effectLst/>
                        </a:rPr>
                        <a:t> </a:t>
                      </a:r>
                      <a:endParaRPr lang="en-GB" b="1">
                        <a:effectLst/>
                      </a:endParaRPr>
                    </a:p>
                  </a:txBody>
                  <a:tcPr marL="0" marR="0" marT="0" marB="0" anchor="ctr">
                    <a:lnL>
                      <a:noFill/>
                    </a:lnL>
                    <a:lnR>
                      <a:noFill/>
                    </a:lnR>
                    <a:lnT>
                      <a:noFill/>
                    </a:lnT>
                    <a:lnB>
                      <a:noFill/>
                    </a:lnB>
                    <a:noFill/>
                  </a:tcPr>
                </a:tc>
                <a:extLst>
                  <a:ext uri="{0D108BD9-81ED-4DB2-BD59-A6C34878D82A}">
                    <a16:rowId xmlns:a16="http://schemas.microsoft.com/office/drawing/2014/main" val="4287177022"/>
                  </a:ext>
                </a:extLst>
              </a:tr>
            </a:tbl>
          </a:graphicData>
        </a:graphic>
      </p:graphicFrame>
      <p:graphicFrame>
        <p:nvGraphicFramePr>
          <p:cNvPr id="31" name="Table 30">
            <a:extLst>
              <a:ext uri="{FF2B5EF4-FFF2-40B4-BE49-F238E27FC236}">
                <a16:creationId xmlns:a16="http://schemas.microsoft.com/office/drawing/2014/main" id="{4C3054B3-93BF-4FE5-0212-D2B48D21C7EE}"/>
              </a:ext>
            </a:extLst>
          </p:cNvPr>
          <p:cNvGraphicFramePr>
            <a:graphicFrameLocks noGrp="1"/>
          </p:cNvGraphicFramePr>
          <p:nvPr/>
        </p:nvGraphicFramePr>
        <p:xfrm>
          <a:off x="441325" y="4743450"/>
          <a:ext cx="6677025" cy="952500"/>
        </p:xfrm>
        <a:graphic>
          <a:graphicData uri="http://schemas.openxmlformats.org/drawingml/2006/table">
            <a:tbl>
              <a:tblPr bandRow="1">
                <a:tableStyleId>{5C22544A-7EE6-4342-B048-85BDC9FD1C3A}</a:tableStyleId>
              </a:tblPr>
              <a:tblGrid>
                <a:gridCol w="6677025">
                  <a:extLst>
                    <a:ext uri="{9D8B030D-6E8A-4147-A177-3AD203B41FA5}">
                      <a16:colId xmlns:a16="http://schemas.microsoft.com/office/drawing/2014/main" val="3166424240"/>
                    </a:ext>
                  </a:extLst>
                </a:gridCol>
              </a:tblGrid>
              <a:tr h="952500">
                <a:tc>
                  <a:txBody>
                    <a:bodyPr/>
                    <a:lstStyle/>
                    <a:p>
                      <a:pPr fontAlgn="t">
                        <a:buNone/>
                      </a:pPr>
                      <a:r>
                        <a:rPr lang="en-GB">
                          <a:effectLst/>
                        </a:rPr>
                        <a:t> </a:t>
                      </a:r>
                    </a:p>
                  </a:txBody>
                  <a:tcPr marL="0" marR="0" marT="0" marB="0">
                    <a:lnL>
                      <a:noFill/>
                    </a:lnL>
                    <a:lnR>
                      <a:noFill/>
                    </a:lnR>
                    <a:lnT>
                      <a:noFill/>
                    </a:lnT>
                    <a:lnB>
                      <a:noFill/>
                    </a:lnB>
                    <a:noFill/>
                  </a:tcPr>
                </a:tc>
                <a:extLst>
                  <a:ext uri="{0D108BD9-81ED-4DB2-BD59-A6C34878D82A}">
                    <a16:rowId xmlns:a16="http://schemas.microsoft.com/office/drawing/2014/main" val="2617973140"/>
                  </a:ext>
                </a:extLst>
              </a:tr>
            </a:tbl>
          </a:graphicData>
        </a:graphic>
      </p:graphicFrame>
      <p:sp>
        <p:nvSpPr>
          <p:cNvPr id="4" name="Rectangle 3">
            <a:extLst>
              <a:ext uri="{FF2B5EF4-FFF2-40B4-BE49-F238E27FC236}">
                <a16:creationId xmlns:a16="http://schemas.microsoft.com/office/drawing/2014/main" id="{6AFA13E4-7417-C9F2-FC24-91418CCD3118}"/>
              </a:ext>
            </a:extLst>
          </p:cNvPr>
          <p:cNvSpPr/>
          <p:nvPr/>
        </p:nvSpPr>
        <p:spPr>
          <a:xfrm>
            <a:off x="-1" y="0"/>
            <a:ext cx="7559676" cy="10439400"/>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Rounded Corners 4">
            <a:extLst>
              <a:ext uri="{FF2B5EF4-FFF2-40B4-BE49-F238E27FC236}">
                <a16:creationId xmlns:a16="http://schemas.microsoft.com/office/drawing/2014/main" id="{E2B7D96D-E83F-6F5C-0DE6-234E86F586A5}"/>
              </a:ext>
            </a:extLst>
          </p:cNvPr>
          <p:cNvSpPr/>
          <p:nvPr/>
        </p:nvSpPr>
        <p:spPr>
          <a:xfrm>
            <a:off x="261728" y="224288"/>
            <a:ext cx="7036219" cy="9954882"/>
          </a:xfrm>
          <a:prstGeom prst="roundRect">
            <a:avLst>
              <a:gd name="adj" fmla="val 499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670D6576-EB27-3383-531D-4A6ED715B313}"/>
              </a:ext>
            </a:extLst>
          </p:cNvPr>
          <p:cNvSpPr txBox="1"/>
          <p:nvPr/>
        </p:nvSpPr>
        <p:spPr>
          <a:xfrm>
            <a:off x="444545" y="260230"/>
            <a:ext cx="6745963" cy="646331"/>
          </a:xfrm>
          <a:prstGeom prst="rect">
            <a:avLst/>
          </a:prstGeom>
          <a:noFill/>
        </p:spPr>
        <p:txBody>
          <a:bodyPr wrap="square" lIns="91440" tIns="45720" rIns="91440" bIns="45720" rtlCol="0" anchor="t">
            <a:spAutoFit/>
          </a:bodyPr>
          <a:lstStyle/>
          <a:p>
            <a:pPr algn="ctr"/>
            <a:r>
              <a:rPr lang="en-US" sz="3600">
                <a:solidFill>
                  <a:schemeClr val="tx2">
                    <a:lumMod val="49000"/>
                    <a:lumOff val="51000"/>
                  </a:schemeClr>
                </a:solidFill>
                <a:latin typeface="Trade Gothic Inline"/>
              </a:rPr>
              <a:t>Exam timetable</a:t>
            </a:r>
          </a:p>
        </p:txBody>
      </p:sp>
      <p:pic>
        <p:nvPicPr>
          <p:cNvPr id="6" name="Picture 5">
            <a:extLst>
              <a:ext uri="{FF2B5EF4-FFF2-40B4-BE49-F238E27FC236}">
                <a16:creationId xmlns:a16="http://schemas.microsoft.com/office/drawing/2014/main" id="{EF97EB16-F7F8-8DE3-9519-695EDBBF47A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4545" y="9259031"/>
            <a:ext cx="2880545" cy="769620"/>
          </a:xfrm>
          <a:prstGeom prst="rect">
            <a:avLst/>
          </a:prstGeom>
          <a:effectLst>
            <a:innerShdw blurRad="63500" dist="50800" dir="13500000">
              <a:schemeClr val="tx2">
                <a:lumMod val="50000"/>
                <a:lumOff val="50000"/>
                <a:alpha val="50000"/>
              </a:schemeClr>
            </a:innerShdw>
          </a:effectLst>
        </p:spPr>
      </p:pic>
      <p:pic>
        <p:nvPicPr>
          <p:cNvPr id="34" name="Picture 33">
            <a:extLst>
              <a:ext uri="{FF2B5EF4-FFF2-40B4-BE49-F238E27FC236}">
                <a16:creationId xmlns:a16="http://schemas.microsoft.com/office/drawing/2014/main" id="{8736195B-A22B-A0AC-466E-127804FACE81}"/>
              </a:ext>
            </a:extLst>
          </p:cNvPr>
          <p:cNvPicPr>
            <a:picLocks noChangeAspect="1"/>
          </p:cNvPicPr>
          <p:nvPr/>
        </p:nvPicPr>
        <p:blipFill>
          <a:blip r:embed="rId3"/>
          <a:stretch>
            <a:fillRect/>
          </a:stretch>
        </p:blipFill>
        <p:spPr>
          <a:xfrm>
            <a:off x="494274" y="907516"/>
            <a:ext cx="6571009" cy="8199361"/>
          </a:xfrm>
          <a:prstGeom prst="rect">
            <a:avLst/>
          </a:prstGeom>
        </p:spPr>
      </p:pic>
    </p:spTree>
    <p:extLst>
      <p:ext uri="{BB962C8B-B14F-4D97-AF65-F5344CB8AC3E}">
        <p14:creationId xmlns:p14="http://schemas.microsoft.com/office/powerpoint/2010/main" val="4335605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BA044F-E842-4FE3-88AB-6496E93B3D2C}"/>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B58ACAC0-AC39-32BB-0634-6AAD6EDEE7DB}"/>
              </a:ext>
            </a:extLst>
          </p:cNvPr>
          <p:cNvSpPr/>
          <p:nvPr/>
        </p:nvSpPr>
        <p:spPr>
          <a:xfrm>
            <a:off x="-1" y="0"/>
            <a:ext cx="7559676" cy="10439400"/>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Rounded Corners 4">
            <a:extLst>
              <a:ext uri="{FF2B5EF4-FFF2-40B4-BE49-F238E27FC236}">
                <a16:creationId xmlns:a16="http://schemas.microsoft.com/office/drawing/2014/main" id="{EA29F023-ED88-95AE-229B-55B70274FB63}"/>
              </a:ext>
            </a:extLst>
          </p:cNvPr>
          <p:cNvSpPr/>
          <p:nvPr/>
        </p:nvSpPr>
        <p:spPr>
          <a:xfrm>
            <a:off x="261728" y="224288"/>
            <a:ext cx="7036219" cy="9954882"/>
          </a:xfrm>
          <a:prstGeom prst="roundRect">
            <a:avLst>
              <a:gd name="adj" fmla="val 499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D6914AFE-BC5C-53F9-3AFB-251E37959CDF}"/>
              </a:ext>
            </a:extLst>
          </p:cNvPr>
          <p:cNvSpPr txBox="1"/>
          <p:nvPr/>
        </p:nvSpPr>
        <p:spPr>
          <a:xfrm>
            <a:off x="444546" y="260230"/>
            <a:ext cx="6621762" cy="646331"/>
          </a:xfrm>
          <a:prstGeom prst="rect">
            <a:avLst/>
          </a:prstGeom>
          <a:noFill/>
        </p:spPr>
        <p:txBody>
          <a:bodyPr wrap="square" lIns="91440" tIns="45720" rIns="91440" bIns="45720" rtlCol="0" anchor="t">
            <a:spAutoFit/>
          </a:bodyPr>
          <a:lstStyle/>
          <a:p>
            <a:pPr algn="ctr"/>
            <a:r>
              <a:rPr lang="en-US" sz="3600">
                <a:solidFill>
                  <a:schemeClr val="tx2">
                    <a:lumMod val="49000"/>
                    <a:lumOff val="51000"/>
                  </a:schemeClr>
                </a:solidFill>
                <a:latin typeface="Trade Gothic Inline"/>
              </a:rPr>
              <a:t>EXAM RULES</a:t>
            </a:r>
            <a:endParaRPr lang="en-GB" sz="3600">
              <a:solidFill>
                <a:schemeClr val="tx2">
                  <a:lumMod val="49000"/>
                  <a:lumOff val="51000"/>
                </a:schemeClr>
              </a:solidFill>
              <a:latin typeface="Trade Gothic Inline"/>
            </a:endParaRPr>
          </a:p>
        </p:txBody>
      </p:sp>
      <p:sp>
        <p:nvSpPr>
          <p:cNvPr id="3" name="TextBox 2">
            <a:extLst>
              <a:ext uri="{FF2B5EF4-FFF2-40B4-BE49-F238E27FC236}">
                <a16:creationId xmlns:a16="http://schemas.microsoft.com/office/drawing/2014/main" id="{2211A121-E562-270C-D1CC-7FEAD678445A}"/>
              </a:ext>
            </a:extLst>
          </p:cNvPr>
          <p:cNvSpPr txBox="1"/>
          <p:nvPr/>
        </p:nvSpPr>
        <p:spPr>
          <a:xfrm>
            <a:off x="493366" y="1128031"/>
            <a:ext cx="6572942" cy="8022709"/>
          </a:xfrm>
          <a:prstGeom prst="rect">
            <a:avLst/>
          </a:prstGeom>
          <a:noFill/>
        </p:spPr>
        <p:txBody>
          <a:bodyPr wrap="square">
            <a:spAutoFit/>
          </a:bodyPr>
          <a:lstStyle/>
          <a:p>
            <a:pPr>
              <a:spcBef>
                <a:spcPts val="400"/>
              </a:spcBef>
              <a:defRPr sz="1300"/>
            </a:pPr>
            <a:r>
              <a:rPr lang="en-GB" sz="1400" b="1">
                <a:solidFill>
                  <a:schemeClr val="tx2">
                    <a:lumMod val="75000"/>
                    <a:lumOff val="25000"/>
                  </a:schemeClr>
                </a:solidFill>
              </a:rPr>
              <a:t>BEFORE YOU ENTER THE EXAM ROOM </a:t>
            </a:r>
            <a:r>
              <a:rPr lang="en-GB" sz="1200"/>
              <a:t>(Based on JCQ Regulations)</a:t>
            </a:r>
          </a:p>
          <a:p>
            <a:pPr>
              <a:spcBef>
                <a:spcPts val="400"/>
              </a:spcBef>
              <a:defRPr sz="1300"/>
            </a:pPr>
            <a:r>
              <a:rPr lang="en-GB" sz="1200"/>
              <a:t>✓ Arrive at least 10 minutes before the start time</a:t>
            </a:r>
          </a:p>
          <a:p>
            <a:pPr>
              <a:spcBef>
                <a:spcPts val="400"/>
              </a:spcBef>
              <a:defRPr sz="1300"/>
            </a:pPr>
            <a:r>
              <a:rPr lang="en-GB" sz="1200"/>
              <a:t>✓ Check your seat number on your timetable</a:t>
            </a:r>
          </a:p>
          <a:p>
            <a:pPr>
              <a:spcBef>
                <a:spcPts val="400"/>
              </a:spcBef>
              <a:defRPr sz="1300"/>
            </a:pPr>
            <a:r>
              <a:rPr lang="en-GB" sz="1200"/>
              <a:t>✓ NO mobile phones, watches, or smart devices allowed</a:t>
            </a:r>
          </a:p>
          <a:p>
            <a:pPr>
              <a:spcBef>
                <a:spcPts val="400"/>
              </a:spcBef>
              <a:defRPr sz="1300"/>
            </a:pPr>
            <a:r>
              <a:rPr lang="en-GB" sz="1200"/>
              <a:t>✓ Only bring: pens, pencils, equipment needed, water in clear bottle (no label)</a:t>
            </a:r>
          </a:p>
          <a:p>
            <a:pPr>
              <a:spcBef>
                <a:spcPts val="400"/>
              </a:spcBef>
              <a:defRPr sz="1300"/>
            </a:pPr>
            <a:r>
              <a:rPr lang="en-GB" sz="1200"/>
              <a:t>✓ Pencil cases MUST be see-through</a:t>
            </a:r>
          </a:p>
          <a:p>
            <a:pPr>
              <a:spcBef>
                <a:spcPts val="400"/>
              </a:spcBef>
              <a:defRPr sz="1300"/>
            </a:pPr>
            <a:r>
              <a:rPr lang="en-GB" sz="1200"/>
              <a:t>✓ Leave bags, coats, and all other items at the back of the room</a:t>
            </a:r>
          </a:p>
          <a:p>
            <a:pPr>
              <a:spcBef>
                <a:spcPts val="1400"/>
              </a:spcBef>
              <a:defRPr sz="1600" b="1">
                <a:solidFill>
                  <a:srgbClr val="00467F"/>
                </a:solidFill>
              </a:defRPr>
            </a:pPr>
            <a:r>
              <a:rPr lang="en-GB" sz="1400"/>
              <a:t>EXAM ROOM RULES</a:t>
            </a:r>
          </a:p>
          <a:p>
            <a:pPr>
              <a:spcBef>
                <a:spcPts val="600"/>
              </a:spcBef>
              <a:defRPr sz="1300" i="1"/>
            </a:pPr>
            <a:r>
              <a:rPr lang="en-GB" sz="1200"/>
              <a:t>From the moment you enter until you are dismissed, you are under formal exam conditions.</a:t>
            </a:r>
          </a:p>
          <a:p>
            <a:pPr>
              <a:spcBef>
                <a:spcPts val="600"/>
              </a:spcBef>
              <a:defRPr sz="1300" i="1"/>
            </a:pPr>
            <a:r>
              <a:rPr lang="en-GB" sz="1200"/>
              <a:t>You must be silent.</a:t>
            </a:r>
          </a:p>
          <a:p>
            <a:pPr>
              <a:spcBef>
                <a:spcPts val="600"/>
              </a:spcBef>
              <a:defRPr sz="1300" i="1"/>
            </a:pPr>
            <a:r>
              <a:rPr lang="en-GB" sz="1200"/>
              <a:t>What this means:</a:t>
            </a:r>
          </a:p>
          <a:p>
            <a:pPr marL="171450" indent="-171450">
              <a:spcBef>
                <a:spcPts val="400"/>
              </a:spcBef>
              <a:buFont typeface="Arial" panose="020B0604020202020204" pitchFamily="34" charset="0"/>
              <a:buChar char="•"/>
              <a:defRPr sz="1300"/>
            </a:pPr>
            <a:r>
              <a:rPr lang="en-GB" sz="1200"/>
              <a:t>NO talking to anyone at any time - not before, during, or after the exam</a:t>
            </a:r>
          </a:p>
          <a:p>
            <a:pPr marL="171450" indent="-171450">
              <a:spcBef>
                <a:spcPts val="400"/>
              </a:spcBef>
              <a:buFont typeface="Arial" panose="020B0604020202020204" pitchFamily="34" charset="0"/>
              <a:buChar char="•"/>
              <a:defRPr sz="1300"/>
            </a:pPr>
            <a:r>
              <a:rPr lang="en-GB" sz="1200"/>
              <a:t>NO communicating in any way - no gestures, notes, or signals</a:t>
            </a:r>
          </a:p>
          <a:p>
            <a:pPr marL="171450" indent="-171450">
              <a:spcBef>
                <a:spcPts val="400"/>
              </a:spcBef>
              <a:buFont typeface="Arial" panose="020B0604020202020204" pitchFamily="34" charset="0"/>
              <a:buChar char="•"/>
              <a:defRPr sz="1300"/>
            </a:pPr>
            <a:r>
              <a:rPr lang="en-GB" sz="1200"/>
              <a:t>NO disturbing other candidates</a:t>
            </a:r>
          </a:p>
          <a:p>
            <a:pPr marL="171450" indent="-171450">
              <a:spcBef>
                <a:spcPts val="400"/>
              </a:spcBef>
              <a:buFont typeface="Arial" panose="020B0604020202020204" pitchFamily="34" charset="0"/>
              <a:buChar char="•"/>
              <a:defRPr sz="1300"/>
            </a:pPr>
            <a:r>
              <a:rPr lang="en-GB" sz="1200"/>
              <a:t>If you break silence, this will be reported and may result in disqualification</a:t>
            </a:r>
          </a:p>
          <a:p>
            <a:pPr>
              <a:spcBef>
                <a:spcPts val="1400"/>
              </a:spcBef>
              <a:defRPr sz="1600" b="1">
                <a:solidFill>
                  <a:srgbClr val="00467F"/>
                </a:solidFill>
              </a:defRPr>
            </a:pPr>
            <a:r>
              <a:rPr lang="en-GB" sz="1400"/>
              <a:t>DURING THE EXAM</a:t>
            </a:r>
          </a:p>
          <a:p>
            <a:pPr marL="171450" indent="-171450">
              <a:spcBef>
                <a:spcPts val="400"/>
              </a:spcBef>
              <a:buFont typeface="Arial" panose="020B0604020202020204" pitchFamily="34" charset="0"/>
              <a:buChar char="•"/>
              <a:defRPr sz="1300"/>
            </a:pPr>
            <a:r>
              <a:rPr lang="en-GB" sz="1200"/>
              <a:t>Listen carefully to the invigilator's instructions</a:t>
            </a:r>
          </a:p>
          <a:p>
            <a:pPr marL="171450" indent="-171450">
              <a:spcBef>
                <a:spcPts val="400"/>
              </a:spcBef>
              <a:buFont typeface="Arial" panose="020B0604020202020204" pitchFamily="34" charset="0"/>
              <a:buChar char="•"/>
              <a:defRPr sz="1300"/>
            </a:pPr>
            <a:r>
              <a:rPr lang="en-GB" sz="1200"/>
              <a:t>Do NOT open your paper until told to start</a:t>
            </a:r>
          </a:p>
          <a:p>
            <a:pPr marL="171450" indent="-171450">
              <a:spcBef>
                <a:spcPts val="400"/>
              </a:spcBef>
              <a:buFont typeface="Arial" panose="020B0604020202020204" pitchFamily="34" charset="0"/>
              <a:buChar char="•"/>
              <a:defRPr sz="1300"/>
            </a:pPr>
            <a:r>
              <a:rPr lang="en-GB" sz="1200"/>
              <a:t>Write in BLACK INK only (pencils/colours for diagrams only)</a:t>
            </a:r>
          </a:p>
          <a:p>
            <a:pPr marL="171450" indent="-171450">
              <a:spcBef>
                <a:spcPts val="400"/>
              </a:spcBef>
              <a:buFont typeface="Arial" panose="020B0604020202020204" pitchFamily="34" charset="0"/>
              <a:buChar char="•"/>
              <a:defRPr sz="1300"/>
            </a:pPr>
            <a:r>
              <a:rPr lang="en-GB" sz="1200"/>
              <a:t>Put your hand up if you need help - DO NOT speak</a:t>
            </a:r>
          </a:p>
          <a:p>
            <a:pPr marL="171450" indent="-171450">
              <a:spcBef>
                <a:spcPts val="400"/>
              </a:spcBef>
              <a:buFont typeface="Arial" panose="020B0604020202020204" pitchFamily="34" charset="0"/>
              <a:buChar char="•"/>
              <a:defRPr sz="1300"/>
            </a:pPr>
            <a:r>
              <a:rPr lang="en-GB" sz="1200"/>
              <a:t>Stay in your seat unless given permission to leave</a:t>
            </a:r>
          </a:p>
          <a:p>
            <a:pPr marL="171450" indent="-171450">
              <a:spcBef>
                <a:spcPts val="400"/>
              </a:spcBef>
              <a:buFont typeface="Arial" panose="020B0604020202020204" pitchFamily="34" charset="0"/>
              <a:buChar char="•"/>
              <a:defRPr sz="1300"/>
            </a:pPr>
            <a:r>
              <a:rPr lang="en-GB" sz="1200"/>
              <a:t>All work (including rough work) must be done on the exam paper</a:t>
            </a:r>
          </a:p>
          <a:p>
            <a:pPr marL="171450" indent="-171450">
              <a:spcBef>
                <a:spcPts val="400"/>
              </a:spcBef>
              <a:buFont typeface="Arial" panose="020B0604020202020204" pitchFamily="34" charset="0"/>
              <a:buChar char="•"/>
              <a:defRPr sz="1300"/>
            </a:pPr>
            <a:r>
              <a:rPr lang="en-GB" sz="1200"/>
              <a:t>You cannot leave during the final 15 minutes</a:t>
            </a:r>
          </a:p>
          <a:p>
            <a:pPr>
              <a:spcBef>
                <a:spcPts val="1400"/>
              </a:spcBef>
              <a:defRPr sz="1600" b="1">
                <a:solidFill>
                  <a:srgbClr val="00467F"/>
                </a:solidFill>
              </a:defRPr>
            </a:pPr>
            <a:r>
              <a:rPr lang="en-GB" sz="1400"/>
              <a:t>AT THE END OF THE EXAM</a:t>
            </a:r>
          </a:p>
          <a:p>
            <a:pPr marL="171450" indent="-171450">
              <a:spcBef>
                <a:spcPts val="400"/>
              </a:spcBef>
              <a:buFont typeface="Arial" panose="020B0604020202020204" pitchFamily="34" charset="0"/>
              <a:buChar char="•"/>
              <a:defRPr sz="1300"/>
            </a:pPr>
            <a:r>
              <a:rPr lang="en-GB" sz="1200"/>
              <a:t>STOP WRITING immediately when time is called</a:t>
            </a:r>
          </a:p>
          <a:p>
            <a:pPr marL="171450" indent="-171450">
              <a:spcBef>
                <a:spcPts val="400"/>
              </a:spcBef>
              <a:buFont typeface="Arial" panose="020B0604020202020204" pitchFamily="34" charset="0"/>
              <a:buChar char="•"/>
              <a:defRPr sz="1300"/>
            </a:pPr>
            <a:r>
              <a:rPr lang="en-GB" sz="1200"/>
              <a:t>Stay seated and silent until told to leave</a:t>
            </a:r>
          </a:p>
          <a:p>
            <a:pPr marL="171450" indent="-171450">
              <a:spcBef>
                <a:spcPts val="400"/>
              </a:spcBef>
              <a:buFont typeface="Arial" panose="020B0604020202020204" pitchFamily="34" charset="0"/>
              <a:buChar char="•"/>
              <a:defRPr sz="1300"/>
            </a:pPr>
            <a:r>
              <a:rPr lang="en-GB" sz="1200"/>
              <a:t>Leave row by row when instructed</a:t>
            </a:r>
          </a:p>
          <a:p>
            <a:pPr marL="171450" indent="-171450">
              <a:spcBef>
                <a:spcPts val="400"/>
              </a:spcBef>
              <a:buFont typeface="Arial" panose="020B0604020202020204" pitchFamily="34" charset="0"/>
              <a:buChar char="•"/>
              <a:defRPr sz="1300"/>
            </a:pPr>
            <a:r>
              <a:rPr lang="en-GB" sz="1200"/>
              <a:t>Hand in ALL papers before leaving</a:t>
            </a:r>
          </a:p>
          <a:p>
            <a:pPr marL="171450" indent="-171450">
              <a:spcBef>
                <a:spcPts val="400"/>
              </a:spcBef>
              <a:buFont typeface="Arial" panose="020B0604020202020204" pitchFamily="34" charset="0"/>
              <a:buChar char="•"/>
              <a:defRPr sz="1300"/>
            </a:pPr>
            <a:r>
              <a:rPr lang="en-GB" sz="1200"/>
              <a:t>Exit in SILENCE - show respect for others still working</a:t>
            </a:r>
          </a:p>
          <a:p>
            <a:pPr>
              <a:spcBef>
                <a:spcPts val="1400"/>
              </a:spcBef>
              <a:defRPr sz="1600" b="1">
                <a:solidFill>
                  <a:srgbClr val="C00000"/>
                </a:solidFill>
              </a:defRPr>
            </a:pPr>
            <a:r>
              <a:rPr lang="en-GB" sz="1400"/>
              <a:t>⚠️ IMPORTANT: These rules apply to ALL exams</a:t>
            </a:r>
          </a:p>
          <a:p>
            <a:pPr>
              <a:spcBef>
                <a:spcPts val="400"/>
              </a:spcBef>
              <a:defRPr sz="1300"/>
            </a:pPr>
            <a:r>
              <a:rPr lang="en-GB" sz="1200"/>
              <a:t>Breaking these rules shows a lack of personal responsibility and respect</a:t>
            </a:r>
          </a:p>
        </p:txBody>
      </p:sp>
      <p:pic>
        <p:nvPicPr>
          <p:cNvPr id="2" name="Picture 1">
            <a:extLst>
              <a:ext uri="{FF2B5EF4-FFF2-40B4-BE49-F238E27FC236}">
                <a16:creationId xmlns:a16="http://schemas.microsoft.com/office/drawing/2014/main" id="{4296961B-01CB-5AFF-BEE6-ABF3E7CC7A1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4545" y="9259031"/>
            <a:ext cx="2880545" cy="769620"/>
          </a:xfrm>
          <a:prstGeom prst="rect">
            <a:avLst/>
          </a:prstGeom>
          <a:effectLst>
            <a:innerShdw blurRad="63500" dist="50800" dir="13500000">
              <a:schemeClr val="tx2">
                <a:lumMod val="50000"/>
                <a:lumOff val="50000"/>
                <a:alpha val="50000"/>
              </a:schemeClr>
            </a:innerShdw>
          </a:effectLst>
        </p:spPr>
      </p:pic>
    </p:spTree>
    <p:extLst>
      <p:ext uri="{BB962C8B-B14F-4D97-AF65-F5344CB8AC3E}">
        <p14:creationId xmlns:p14="http://schemas.microsoft.com/office/powerpoint/2010/main" val="37698277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0484D-C454-47C1-4B5E-793278B468D2}"/>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B85D3133-65CB-5D46-F1EC-70EE6B7542ED}"/>
              </a:ext>
            </a:extLst>
          </p:cNvPr>
          <p:cNvSpPr/>
          <p:nvPr/>
        </p:nvSpPr>
        <p:spPr>
          <a:xfrm>
            <a:off x="-1" y="0"/>
            <a:ext cx="7559676" cy="10439400"/>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Rounded Corners 4">
            <a:extLst>
              <a:ext uri="{FF2B5EF4-FFF2-40B4-BE49-F238E27FC236}">
                <a16:creationId xmlns:a16="http://schemas.microsoft.com/office/drawing/2014/main" id="{A456AE78-8A4E-A4FC-A113-2EF1E112CEDA}"/>
              </a:ext>
            </a:extLst>
          </p:cNvPr>
          <p:cNvSpPr/>
          <p:nvPr/>
        </p:nvSpPr>
        <p:spPr>
          <a:xfrm>
            <a:off x="261728" y="224288"/>
            <a:ext cx="7036219" cy="9954882"/>
          </a:xfrm>
          <a:prstGeom prst="roundRect">
            <a:avLst>
              <a:gd name="adj" fmla="val 499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AC39DAE2-90BC-4A5D-6C4B-0E2441696F79}"/>
              </a:ext>
            </a:extLst>
          </p:cNvPr>
          <p:cNvSpPr txBox="1"/>
          <p:nvPr/>
        </p:nvSpPr>
        <p:spPr>
          <a:xfrm>
            <a:off x="874203" y="260230"/>
            <a:ext cx="5811268" cy="646331"/>
          </a:xfrm>
          <a:prstGeom prst="rect">
            <a:avLst/>
          </a:prstGeom>
          <a:noFill/>
        </p:spPr>
        <p:txBody>
          <a:bodyPr wrap="square" lIns="91440" tIns="45720" rIns="91440" bIns="45720" rtlCol="0" anchor="t">
            <a:spAutoFit/>
          </a:bodyPr>
          <a:lstStyle/>
          <a:p>
            <a:pPr algn="ctr"/>
            <a:r>
              <a:rPr lang="en-US" sz="3600">
                <a:solidFill>
                  <a:schemeClr val="tx2">
                    <a:lumMod val="49000"/>
                    <a:lumOff val="51000"/>
                  </a:schemeClr>
                </a:solidFill>
                <a:latin typeface="Trade Gothic Inline"/>
              </a:rPr>
              <a:t>Exam RULES</a:t>
            </a:r>
            <a:endParaRPr lang="en-GB" sz="3600">
              <a:solidFill>
                <a:schemeClr val="tx2">
                  <a:lumMod val="49000"/>
                  <a:lumOff val="51000"/>
                </a:schemeClr>
              </a:solidFill>
              <a:latin typeface="Trade Gothic Inline"/>
            </a:endParaRPr>
          </a:p>
        </p:txBody>
      </p:sp>
      <p:sp>
        <p:nvSpPr>
          <p:cNvPr id="3" name="TextBox 2">
            <a:extLst>
              <a:ext uri="{FF2B5EF4-FFF2-40B4-BE49-F238E27FC236}">
                <a16:creationId xmlns:a16="http://schemas.microsoft.com/office/drawing/2014/main" id="{C5A19C71-A185-0A1F-C1AD-1049F92D5620}"/>
              </a:ext>
            </a:extLst>
          </p:cNvPr>
          <p:cNvSpPr txBox="1"/>
          <p:nvPr/>
        </p:nvSpPr>
        <p:spPr>
          <a:xfrm>
            <a:off x="493366" y="824807"/>
            <a:ext cx="6572942" cy="8443337"/>
          </a:xfrm>
          <a:prstGeom prst="rect">
            <a:avLst/>
          </a:prstGeom>
          <a:noFill/>
        </p:spPr>
        <p:txBody>
          <a:bodyPr wrap="square">
            <a:spAutoFit/>
          </a:bodyPr>
          <a:lstStyle/>
          <a:p>
            <a:pPr>
              <a:spcBef>
                <a:spcPts val="1400"/>
              </a:spcBef>
              <a:defRPr sz="1600" b="1">
                <a:solidFill>
                  <a:srgbClr val="00467F"/>
                </a:solidFill>
              </a:defRPr>
            </a:pPr>
            <a:r>
              <a:rPr lang="en-GB" sz="1100"/>
              <a:t>SPECIAL RULES FOR ALL-DAY PRACTICAL EXAMS</a:t>
            </a:r>
          </a:p>
          <a:p>
            <a:pPr>
              <a:spcBef>
                <a:spcPts val="400"/>
              </a:spcBef>
              <a:defRPr sz="1300"/>
            </a:pPr>
            <a:r>
              <a:rPr lang="en-GB" sz="1050"/>
              <a:t>Art, Photography, and some Computer Science exams run differently - but exam rules STILL apply.</a:t>
            </a:r>
          </a:p>
          <a:p>
            <a:pPr>
              <a:spcBef>
                <a:spcPts val="1400"/>
              </a:spcBef>
              <a:defRPr sz="1600" b="1">
                <a:solidFill>
                  <a:srgbClr val="00467F"/>
                </a:solidFill>
              </a:defRPr>
            </a:pPr>
            <a:r>
              <a:rPr lang="en-GB" sz="1100"/>
              <a:t>KEY DIFFERENCES FROM STANDARD EXAMS</a:t>
            </a:r>
          </a:p>
          <a:p>
            <a:pPr>
              <a:spcBef>
                <a:spcPts val="400"/>
              </a:spcBef>
              <a:defRPr sz="1300"/>
            </a:pPr>
            <a:r>
              <a:rPr lang="en-GB" sz="1050"/>
              <a:t>✓ These exams may last all day</a:t>
            </a:r>
          </a:p>
          <a:p>
            <a:pPr>
              <a:spcBef>
                <a:spcPts val="400"/>
              </a:spcBef>
              <a:defRPr sz="1300"/>
            </a:pPr>
            <a:r>
              <a:rPr lang="en-GB" sz="1050"/>
              <a:t>✓ You may need to move around the room</a:t>
            </a:r>
          </a:p>
          <a:p>
            <a:pPr>
              <a:spcBef>
                <a:spcPts val="400"/>
              </a:spcBef>
              <a:defRPr sz="1300"/>
            </a:pPr>
            <a:r>
              <a:rPr lang="en-GB" sz="1050"/>
              <a:t>✓ You may work at different stations</a:t>
            </a:r>
          </a:p>
          <a:p>
            <a:pPr>
              <a:spcBef>
                <a:spcPts val="400"/>
              </a:spcBef>
              <a:defRPr sz="1300"/>
            </a:pPr>
            <a:r>
              <a:rPr lang="en-GB" sz="1050"/>
              <a:t>✓ You may not have a fixed seat for the entire duration</a:t>
            </a:r>
          </a:p>
          <a:p>
            <a:pPr>
              <a:spcBef>
                <a:spcPts val="400"/>
              </a:spcBef>
              <a:defRPr sz="1300"/>
            </a:pPr>
            <a:r>
              <a:rPr lang="en-GB" sz="1050"/>
              <a:t>✓ Supervised breaks are not provided - you manage your own time</a:t>
            </a:r>
          </a:p>
          <a:p>
            <a:pPr>
              <a:spcBef>
                <a:spcPts val="1400"/>
              </a:spcBef>
              <a:defRPr sz="1600" b="1">
                <a:solidFill>
                  <a:srgbClr val="C00000"/>
                </a:solidFill>
              </a:defRPr>
            </a:pPr>
            <a:r>
              <a:rPr lang="en-GB" sz="1100"/>
              <a:t>⚠️ This is a FORMAL EXAMINATION - the same rules apply as in an exam hall</a:t>
            </a:r>
          </a:p>
          <a:p>
            <a:pPr>
              <a:spcBef>
                <a:spcPts val="1400"/>
              </a:spcBef>
              <a:defRPr sz="1600" b="1">
                <a:solidFill>
                  <a:srgbClr val="00467F"/>
                </a:solidFill>
              </a:defRPr>
            </a:pPr>
            <a:r>
              <a:rPr lang="en-GB" sz="1100"/>
              <a:t>ABSOLUTE RULES FOR THESE EXAMS</a:t>
            </a:r>
          </a:p>
          <a:p>
            <a:pPr marL="171450" indent="-171450">
              <a:spcBef>
                <a:spcPts val="400"/>
              </a:spcBef>
              <a:buFont typeface="Arial" panose="020B0604020202020204" pitchFamily="34" charset="0"/>
              <a:buChar char="•"/>
              <a:defRPr sz="1300"/>
            </a:pPr>
            <a:r>
              <a:rPr lang="en-GB" sz="1050"/>
              <a:t>NO TALKING at any time - not about the weather, your work, or anything else</a:t>
            </a:r>
          </a:p>
          <a:p>
            <a:pPr marL="171450" indent="-171450">
              <a:spcBef>
                <a:spcPts val="400"/>
              </a:spcBef>
              <a:buFont typeface="Arial" panose="020B0604020202020204" pitchFamily="34" charset="0"/>
              <a:buChar char="•"/>
              <a:defRPr sz="1300"/>
            </a:pPr>
            <a:r>
              <a:rPr lang="en-GB" sz="1050"/>
              <a:t>NO COMMUNICATION with other candidates - verbal, written, or gestures</a:t>
            </a:r>
          </a:p>
          <a:p>
            <a:pPr marL="171450" indent="-171450">
              <a:spcBef>
                <a:spcPts val="400"/>
              </a:spcBef>
              <a:buFont typeface="Arial" panose="020B0604020202020204" pitchFamily="34" charset="0"/>
              <a:buChar char="•"/>
              <a:defRPr sz="1300"/>
            </a:pPr>
            <a:r>
              <a:rPr lang="en-GB" sz="1050"/>
              <a:t>Work independently - your work must be 100% your own</a:t>
            </a:r>
          </a:p>
          <a:p>
            <a:pPr marL="171450" indent="-171450">
              <a:spcBef>
                <a:spcPts val="400"/>
              </a:spcBef>
              <a:buFont typeface="Arial" panose="020B0604020202020204" pitchFamily="34" charset="0"/>
              <a:buChar char="•"/>
              <a:defRPr sz="1300"/>
            </a:pPr>
            <a:r>
              <a:rPr lang="en-GB" sz="1050"/>
              <a:t>NO helping others or accepting help from others</a:t>
            </a:r>
          </a:p>
          <a:p>
            <a:pPr marL="171450" indent="-171450">
              <a:spcBef>
                <a:spcPts val="400"/>
              </a:spcBef>
              <a:buFont typeface="Arial" panose="020B0604020202020204" pitchFamily="34" charset="0"/>
              <a:buChar char="•"/>
              <a:defRPr sz="1300"/>
            </a:pPr>
            <a:r>
              <a:rPr lang="en-GB" sz="1050"/>
              <a:t>Computer/internet access is RESTRICTED to exam requirements only</a:t>
            </a:r>
          </a:p>
          <a:p>
            <a:pPr marL="171450" indent="-171450">
              <a:spcBef>
                <a:spcPts val="400"/>
              </a:spcBef>
              <a:buFont typeface="Arial" panose="020B0604020202020204" pitchFamily="34" charset="0"/>
              <a:buChar char="•"/>
              <a:defRPr sz="1300"/>
            </a:pPr>
            <a:r>
              <a:rPr lang="en-GB" sz="1050"/>
              <a:t>NO unauthorised websites or applications</a:t>
            </a:r>
          </a:p>
          <a:p>
            <a:pPr marL="171450" indent="-171450">
              <a:spcBef>
                <a:spcPts val="400"/>
              </a:spcBef>
              <a:buFont typeface="Arial" panose="020B0604020202020204" pitchFamily="34" charset="0"/>
              <a:buChar char="•"/>
              <a:defRPr sz="1300"/>
            </a:pPr>
            <a:r>
              <a:rPr lang="en-GB" sz="1050"/>
              <a:t>NO mobile phones or smart devices at any time</a:t>
            </a:r>
          </a:p>
          <a:p>
            <a:pPr marL="171450" indent="-171450">
              <a:spcBef>
                <a:spcPts val="400"/>
              </a:spcBef>
              <a:buFont typeface="Arial" panose="020B0604020202020204" pitchFamily="34" charset="0"/>
              <a:buChar char="•"/>
              <a:defRPr sz="1300"/>
            </a:pPr>
            <a:r>
              <a:rPr lang="en-GB" sz="1050"/>
              <a:t>Respect the workspace - even without assigned seating</a:t>
            </a:r>
          </a:p>
          <a:p>
            <a:pPr>
              <a:spcBef>
                <a:spcPts val="1400"/>
              </a:spcBef>
              <a:defRPr sz="1600" b="1">
                <a:solidFill>
                  <a:srgbClr val="00467F"/>
                </a:solidFill>
              </a:defRPr>
            </a:pPr>
            <a:r>
              <a:rPr lang="en-GB" sz="1100"/>
              <a:t>COMPUTER ACCESS RULES</a:t>
            </a:r>
          </a:p>
          <a:p>
            <a:pPr>
              <a:spcBef>
                <a:spcPts val="600"/>
              </a:spcBef>
              <a:defRPr sz="1300" i="1"/>
            </a:pPr>
            <a:r>
              <a:rPr lang="en-GB" sz="1050"/>
              <a:t>Your computer activity is monitored. You may ONLY:</a:t>
            </a:r>
          </a:p>
          <a:p>
            <a:pPr marL="171450" indent="-171450">
              <a:spcBef>
                <a:spcPts val="400"/>
              </a:spcBef>
              <a:buFont typeface="Arial" panose="020B0604020202020204" pitchFamily="34" charset="0"/>
              <a:buChar char="•"/>
              <a:defRPr sz="1300"/>
            </a:pPr>
            <a:r>
              <a:rPr lang="en-GB" sz="1050"/>
              <a:t>Access programs/websites specified in the exam brief</a:t>
            </a:r>
          </a:p>
          <a:p>
            <a:pPr marL="171450" indent="-171450">
              <a:spcBef>
                <a:spcPts val="400"/>
              </a:spcBef>
              <a:buFont typeface="Arial" panose="020B0604020202020204" pitchFamily="34" charset="0"/>
              <a:buChar char="•"/>
              <a:defRPr sz="1300"/>
            </a:pPr>
            <a:r>
              <a:rPr lang="en-GB" sz="1050"/>
              <a:t>Use resources explicitly permitted by the exam instructions</a:t>
            </a:r>
          </a:p>
          <a:p>
            <a:pPr marL="171450" indent="-171450">
              <a:spcBef>
                <a:spcPts val="400"/>
              </a:spcBef>
              <a:buFont typeface="Arial" panose="020B0604020202020204" pitchFamily="34" charset="0"/>
              <a:buChar char="•"/>
              <a:defRPr sz="1300"/>
            </a:pPr>
            <a:r>
              <a:rPr lang="en-GB" sz="1050"/>
              <a:t>Work on your own examination project</a:t>
            </a:r>
          </a:p>
          <a:p>
            <a:pPr>
              <a:spcBef>
                <a:spcPts val="600"/>
              </a:spcBef>
              <a:defRPr sz="1300" i="1"/>
            </a:pPr>
            <a:r>
              <a:rPr lang="en-GB" sz="1050"/>
              <a:t>You must NOT:</a:t>
            </a:r>
          </a:p>
          <a:p>
            <a:pPr marL="171450" indent="-171450">
              <a:spcBef>
                <a:spcPts val="400"/>
              </a:spcBef>
              <a:buFont typeface="Arial" panose="020B0604020202020204" pitchFamily="34" charset="0"/>
              <a:buChar char="•"/>
              <a:defRPr sz="1300"/>
            </a:pPr>
            <a:r>
              <a:rPr lang="en-GB" sz="1050"/>
              <a:t>Access email, messaging, or social media</a:t>
            </a:r>
          </a:p>
          <a:p>
            <a:pPr marL="171450" indent="-171450">
              <a:spcBef>
                <a:spcPts val="400"/>
              </a:spcBef>
              <a:buFont typeface="Arial" panose="020B0604020202020204" pitchFamily="34" charset="0"/>
              <a:buChar char="•"/>
              <a:defRPr sz="1300"/>
            </a:pPr>
            <a:r>
              <a:rPr lang="en-GB" sz="1050"/>
              <a:t>Search for answers online (unless specifically permitted)</a:t>
            </a:r>
          </a:p>
          <a:p>
            <a:pPr marL="171450" indent="-171450">
              <a:spcBef>
                <a:spcPts val="400"/>
              </a:spcBef>
              <a:buFont typeface="Arial" panose="020B0604020202020204" pitchFamily="34" charset="0"/>
              <a:buChar char="•"/>
              <a:defRPr sz="1300"/>
            </a:pPr>
            <a:r>
              <a:rPr lang="en-GB" sz="1050"/>
              <a:t>Share files or communicate digitally</a:t>
            </a:r>
          </a:p>
          <a:p>
            <a:pPr marL="171450" indent="-171450">
              <a:spcBef>
                <a:spcPts val="400"/>
              </a:spcBef>
              <a:buFont typeface="Arial" panose="020B0604020202020204" pitchFamily="34" charset="0"/>
              <a:buChar char="•"/>
              <a:defRPr sz="1300"/>
            </a:pPr>
            <a:r>
              <a:rPr lang="en-GB" sz="1050"/>
              <a:t>Use AI tools or unauthorised assistance</a:t>
            </a:r>
          </a:p>
          <a:p>
            <a:pPr>
              <a:spcBef>
                <a:spcPts val="1400"/>
              </a:spcBef>
              <a:defRPr sz="1600" b="1">
                <a:solidFill>
                  <a:srgbClr val="00467F"/>
                </a:solidFill>
              </a:defRPr>
            </a:pPr>
            <a:r>
              <a:rPr lang="en-GB" sz="1100"/>
              <a:t>WHY SILENCE MATTERS IN THESE EXAMS</a:t>
            </a:r>
          </a:p>
          <a:p>
            <a:pPr>
              <a:spcBef>
                <a:spcPts val="400"/>
              </a:spcBef>
              <a:defRPr sz="1300"/>
            </a:pPr>
            <a:r>
              <a:rPr lang="en-GB" sz="1050"/>
              <a:t>Even though you can move around, talking or communication:</a:t>
            </a:r>
          </a:p>
          <a:p>
            <a:pPr>
              <a:spcBef>
                <a:spcPts val="400"/>
              </a:spcBef>
              <a:defRPr sz="1300"/>
            </a:pPr>
            <a:r>
              <a:rPr lang="en-GB" sz="1050"/>
              <a:t>→ Gives unfair advantage to you or others</a:t>
            </a:r>
          </a:p>
          <a:p>
            <a:pPr>
              <a:spcBef>
                <a:spcPts val="400"/>
              </a:spcBef>
              <a:defRPr sz="1300"/>
            </a:pPr>
            <a:r>
              <a:rPr lang="en-GB" sz="1050"/>
              <a:t>→ Disrupts concentration</a:t>
            </a:r>
          </a:p>
          <a:p>
            <a:pPr>
              <a:spcBef>
                <a:spcPts val="400"/>
              </a:spcBef>
              <a:defRPr sz="1300"/>
            </a:pPr>
            <a:r>
              <a:rPr lang="en-GB" sz="1050"/>
              <a:t>→ Shows lack of personal responsibility and respect</a:t>
            </a:r>
          </a:p>
          <a:p>
            <a:pPr>
              <a:spcBef>
                <a:spcPts val="400"/>
              </a:spcBef>
              <a:defRPr sz="1300"/>
            </a:pPr>
            <a:r>
              <a:rPr lang="en-GB" sz="1050"/>
              <a:t>→ Will be treated as malpractice</a:t>
            </a:r>
          </a:p>
          <a:p>
            <a:pPr>
              <a:spcBef>
                <a:spcPts val="400"/>
              </a:spcBef>
              <a:defRPr sz="1300"/>
            </a:pPr>
            <a:r>
              <a:rPr lang="en-GB" sz="1050" b="1"/>
              <a:t>REMEMBER: </a:t>
            </a:r>
            <a:r>
              <a:rPr lang="en-GB" sz="1050"/>
              <a:t>Just because the format is different doesn't mean the rules are relaxed.</a:t>
            </a:r>
          </a:p>
          <a:p>
            <a:pPr>
              <a:spcBef>
                <a:spcPts val="400"/>
              </a:spcBef>
              <a:defRPr sz="1300"/>
            </a:pPr>
            <a:r>
              <a:rPr lang="en-GB" sz="1050"/>
              <a:t>You are sitting a formal examination.</a:t>
            </a:r>
          </a:p>
        </p:txBody>
      </p:sp>
      <p:pic>
        <p:nvPicPr>
          <p:cNvPr id="2" name="Picture 1">
            <a:extLst>
              <a:ext uri="{FF2B5EF4-FFF2-40B4-BE49-F238E27FC236}">
                <a16:creationId xmlns:a16="http://schemas.microsoft.com/office/drawing/2014/main" id="{1991FFBE-19E5-1C08-A1F7-4B60C7DCF13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4545" y="9259031"/>
            <a:ext cx="2880545" cy="769620"/>
          </a:xfrm>
          <a:prstGeom prst="rect">
            <a:avLst/>
          </a:prstGeom>
          <a:effectLst>
            <a:innerShdw blurRad="63500" dist="50800" dir="13500000">
              <a:schemeClr val="tx2">
                <a:lumMod val="50000"/>
                <a:lumOff val="50000"/>
                <a:alpha val="50000"/>
              </a:schemeClr>
            </a:innerShdw>
          </a:effectLst>
        </p:spPr>
      </p:pic>
    </p:spTree>
    <p:extLst>
      <p:ext uri="{BB962C8B-B14F-4D97-AF65-F5344CB8AC3E}">
        <p14:creationId xmlns:p14="http://schemas.microsoft.com/office/powerpoint/2010/main" val="14140544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8A1A51-041D-6B37-05A6-EA54E123C368}"/>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C00C1518-080E-9EA3-1AF9-7E8204D4FC76}"/>
              </a:ext>
            </a:extLst>
          </p:cNvPr>
          <p:cNvSpPr/>
          <p:nvPr/>
        </p:nvSpPr>
        <p:spPr>
          <a:xfrm>
            <a:off x="-1" y="0"/>
            <a:ext cx="7559676" cy="10439400"/>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Rounded Corners 4">
            <a:extLst>
              <a:ext uri="{FF2B5EF4-FFF2-40B4-BE49-F238E27FC236}">
                <a16:creationId xmlns:a16="http://schemas.microsoft.com/office/drawing/2014/main" id="{F2E5DABB-EC45-8A06-6D80-3421741CB3C2}"/>
              </a:ext>
            </a:extLst>
          </p:cNvPr>
          <p:cNvSpPr/>
          <p:nvPr/>
        </p:nvSpPr>
        <p:spPr>
          <a:xfrm>
            <a:off x="261728" y="224288"/>
            <a:ext cx="7036219" cy="9954882"/>
          </a:xfrm>
          <a:prstGeom prst="roundRect">
            <a:avLst>
              <a:gd name="adj" fmla="val 499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2754C4A1-A8D1-E563-DAAC-65E3B625883B}"/>
              </a:ext>
            </a:extLst>
          </p:cNvPr>
          <p:cNvSpPr txBox="1"/>
          <p:nvPr/>
        </p:nvSpPr>
        <p:spPr>
          <a:xfrm>
            <a:off x="444546" y="260230"/>
            <a:ext cx="6572942" cy="646331"/>
          </a:xfrm>
          <a:prstGeom prst="rect">
            <a:avLst/>
          </a:prstGeom>
          <a:noFill/>
        </p:spPr>
        <p:txBody>
          <a:bodyPr wrap="square" lIns="91440" tIns="45720" rIns="91440" bIns="45720" rtlCol="0" anchor="t">
            <a:spAutoFit/>
          </a:bodyPr>
          <a:lstStyle/>
          <a:p>
            <a:pPr algn="ctr"/>
            <a:r>
              <a:rPr lang="en-US" sz="3600">
                <a:solidFill>
                  <a:schemeClr val="tx2">
                    <a:lumMod val="49000"/>
                    <a:lumOff val="51000"/>
                  </a:schemeClr>
                </a:solidFill>
                <a:latin typeface="Trade Gothic Inline"/>
              </a:rPr>
              <a:t>Exam conduct</a:t>
            </a:r>
            <a:endParaRPr lang="en-GB" sz="3600">
              <a:solidFill>
                <a:schemeClr val="tx2">
                  <a:lumMod val="49000"/>
                  <a:lumOff val="51000"/>
                </a:schemeClr>
              </a:solidFill>
              <a:latin typeface="Trade Gothic Inline"/>
            </a:endParaRPr>
          </a:p>
        </p:txBody>
      </p:sp>
      <p:sp>
        <p:nvSpPr>
          <p:cNvPr id="3" name="TextBox 2">
            <a:extLst>
              <a:ext uri="{FF2B5EF4-FFF2-40B4-BE49-F238E27FC236}">
                <a16:creationId xmlns:a16="http://schemas.microsoft.com/office/drawing/2014/main" id="{CFE68B4B-FE2D-926E-FF8B-1EF0C84B61D1}"/>
              </a:ext>
            </a:extLst>
          </p:cNvPr>
          <p:cNvSpPr txBox="1"/>
          <p:nvPr/>
        </p:nvSpPr>
        <p:spPr>
          <a:xfrm>
            <a:off x="493366" y="1128031"/>
            <a:ext cx="6572942" cy="8453596"/>
          </a:xfrm>
          <a:prstGeom prst="rect">
            <a:avLst/>
          </a:prstGeom>
          <a:noFill/>
        </p:spPr>
        <p:txBody>
          <a:bodyPr wrap="square">
            <a:spAutoFit/>
          </a:bodyPr>
          <a:lstStyle/>
          <a:p>
            <a:pPr>
              <a:spcBef>
                <a:spcPts val="1400"/>
              </a:spcBef>
              <a:defRPr sz="1600" b="1">
                <a:solidFill>
                  <a:srgbClr val="00467F"/>
                </a:solidFill>
              </a:defRPr>
            </a:pPr>
            <a:r>
              <a:rPr lang="en-GB" sz="1400"/>
              <a:t>WHAT HAPPENS IF YOU BREAK THE RULES?</a:t>
            </a:r>
          </a:p>
          <a:p>
            <a:pPr>
              <a:spcBef>
                <a:spcPts val="400"/>
              </a:spcBef>
              <a:defRPr sz="1300"/>
            </a:pPr>
            <a:r>
              <a:rPr lang="en-GB" sz="1200"/>
              <a:t>These consequences apply to BOTH mock exams and real exams.</a:t>
            </a:r>
          </a:p>
          <a:p>
            <a:pPr>
              <a:spcBef>
                <a:spcPts val="400"/>
              </a:spcBef>
              <a:defRPr sz="1300"/>
            </a:pPr>
            <a:r>
              <a:rPr lang="en-GB" sz="1200" b="1" u="sng">
                <a:solidFill>
                  <a:schemeClr val="tx2">
                    <a:lumMod val="75000"/>
                    <a:lumOff val="25000"/>
                  </a:schemeClr>
                </a:solidFill>
              </a:rPr>
              <a:t>UNAUTHORISED ITEMS (phones, watches, notes, etc.)</a:t>
            </a:r>
          </a:p>
          <a:p>
            <a:pPr>
              <a:spcBef>
                <a:spcPts val="800"/>
              </a:spcBef>
              <a:defRPr sz="1300" b="1"/>
            </a:pPr>
            <a:r>
              <a:rPr lang="en-GB" sz="1200">
                <a:solidFill>
                  <a:schemeClr val="tx2">
                    <a:lumMod val="75000"/>
                    <a:lumOff val="25000"/>
                  </a:schemeClr>
                </a:solidFill>
              </a:rPr>
              <a:t>JCQ Rule: Having unauthorised items is malpractice - even if you don't use them</a:t>
            </a:r>
          </a:p>
          <a:p>
            <a:pPr lvl="1">
              <a:spcBef>
                <a:spcPts val="300"/>
              </a:spcBef>
              <a:defRPr sz="1200"/>
            </a:pPr>
            <a:r>
              <a:rPr lang="en-GB" sz="1100"/>
              <a:t>→ Reported to exam board as malpractice</a:t>
            </a:r>
          </a:p>
          <a:p>
            <a:pPr lvl="1">
              <a:spcBef>
                <a:spcPts val="300"/>
              </a:spcBef>
              <a:defRPr sz="1200"/>
            </a:pPr>
            <a:r>
              <a:rPr lang="en-GB" sz="1100"/>
              <a:t>→ Possible disqualification from that exam (zero marks)</a:t>
            </a:r>
          </a:p>
          <a:p>
            <a:pPr lvl="1">
              <a:spcBef>
                <a:spcPts val="300"/>
              </a:spcBef>
              <a:defRPr sz="1200"/>
            </a:pPr>
            <a:r>
              <a:rPr lang="en-GB" sz="1100"/>
              <a:t>→ Possible disqualification from ALL your exams</a:t>
            </a:r>
          </a:p>
          <a:p>
            <a:pPr lvl="1">
              <a:spcBef>
                <a:spcPts val="300"/>
              </a:spcBef>
              <a:defRPr sz="1200"/>
            </a:pPr>
            <a:r>
              <a:rPr lang="en-GB" sz="1100"/>
              <a:t>→ Impact on university applications</a:t>
            </a:r>
          </a:p>
          <a:p>
            <a:pPr>
              <a:spcBef>
                <a:spcPts val="400"/>
              </a:spcBef>
              <a:defRPr sz="1300"/>
            </a:pPr>
            <a:endParaRPr lang="en-GB" sz="1200" b="1" u="sng"/>
          </a:p>
          <a:p>
            <a:pPr>
              <a:spcBef>
                <a:spcPts val="400"/>
              </a:spcBef>
              <a:defRPr sz="1300"/>
            </a:pPr>
            <a:r>
              <a:rPr lang="en-GB" sz="1200" b="1" u="sng">
                <a:solidFill>
                  <a:schemeClr val="tx2">
                    <a:lumMod val="75000"/>
                    <a:lumOff val="25000"/>
                  </a:schemeClr>
                </a:solidFill>
              </a:rPr>
              <a:t>TALKING (before, during, or after the exam)</a:t>
            </a:r>
          </a:p>
          <a:p>
            <a:pPr>
              <a:spcBef>
                <a:spcPts val="800"/>
              </a:spcBef>
              <a:defRPr sz="1300" b="1"/>
            </a:pPr>
            <a:r>
              <a:rPr lang="en-GB" sz="1200"/>
              <a:t>JCQ Rule: Any communication with other candidates is prohibited</a:t>
            </a:r>
          </a:p>
          <a:p>
            <a:pPr lvl="1">
              <a:spcBef>
                <a:spcPts val="300"/>
              </a:spcBef>
              <a:defRPr sz="1200"/>
            </a:pPr>
            <a:r>
              <a:rPr lang="en-GB" sz="1100"/>
              <a:t>→ Reported to exam board</a:t>
            </a:r>
          </a:p>
          <a:p>
            <a:pPr lvl="1">
              <a:spcBef>
                <a:spcPts val="300"/>
              </a:spcBef>
              <a:defRPr sz="1200"/>
            </a:pPr>
            <a:r>
              <a:rPr lang="en-GB" sz="1100"/>
              <a:t>→ Marks may be deducted or exam invalidated</a:t>
            </a:r>
          </a:p>
          <a:p>
            <a:pPr lvl="1">
              <a:spcBef>
                <a:spcPts val="300"/>
              </a:spcBef>
              <a:defRPr sz="1200"/>
            </a:pPr>
            <a:r>
              <a:rPr lang="en-GB" sz="1100"/>
              <a:t>→ Possible disqualification from ALL exams</a:t>
            </a:r>
          </a:p>
          <a:p>
            <a:pPr lvl="1">
              <a:spcBef>
                <a:spcPts val="300"/>
              </a:spcBef>
              <a:defRPr sz="1200"/>
            </a:pPr>
            <a:r>
              <a:rPr lang="en-GB" sz="1100"/>
              <a:t>→ Could prevent you from progressing to sixth form/college</a:t>
            </a:r>
          </a:p>
          <a:p>
            <a:pPr>
              <a:spcBef>
                <a:spcPts val="400"/>
              </a:spcBef>
              <a:defRPr sz="1300"/>
            </a:pPr>
            <a:endParaRPr lang="en-GB" sz="1200" b="1" u="sng"/>
          </a:p>
          <a:p>
            <a:pPr>
              <a:spcBef>
                <a:spcPts val="400"/>
              </a:spcBef>
              <a:defRPr sz="1300"/>
            </a:pPr>
            <a:r>
              <a:rPr lang="en-GB" sz="1200" b="1" u="sng">
                <a:solidFill>
                  <a:schemeClr val="tx2">
                    <a:lumMod val="75000"/>
                    <a:lumOff val="25000"/>
                  </a:schemeClr>
                </a:solidFill>
              </a:rPr>
              <a:t>SERIOUS MALPRACTICE (copying, phones in exam, helping others)</a:t>
            </a:r>
          </a:p>
          <a:p>
            <a:pPr>
              <a:spcBef>
                <a:spcPts val="800"/>
              </a:spcBef>
              <a:defRPr sz="1300" b="1"/>
            </a:pPr>
            <a:r>
              <a:rPr lang="en-GB" sz="1200"/>
              <a:t>JCQ Rule: These actions undermine the integrity of qualifications</a:t>
            </a:r>
          </a:p>
          <a:p>
            <a:pPr lvl="1">
              <a:spcBef>
                <a:spcPts val="300"/>
              </a:spcBef>
              <a:defRPr sz="1200"/>
            </a:pPr>
            <a:r>
              <a:rPr lang="en-GB" sz="1100"/>
              <a:t>→ Removed from exam immediately</a:t>
            </a:r>
          </a:p>
          <a:p>
            <a:pPr lvl="1">
              <a:spcBef>
                <a:spcPts val="300"/>
              </a:spcBef>
              <a:defRPr sz="1200"/>
            </a:pPr>
            <a:r>
              <a:rPr lang="en-GB" sz="1100"/>
              <a:t>→ Reported to exam board (required by law)</a:t>
            </a:r>
          </a:p>
          <a:p>
            <a:pPr lvl="1">
              <a:spcBef>
                <a:spcPts val="300"/>
              </a:spcBef>
              <a:defRPr sz="1200"/>
            </a:pPr>
            <a:r>
              <a:rPr lang="en-GB" sz="1100"/>
              <a:t>→ DISQUALIFICATION from ALL examinations</a:t>
            </a:r>
          </a:p>
          <a:p>
            <a:pPr lvl="1">
              <a:spcBef>
                <a:spcPts val="300"/>
              </a:spcBef>
              <a:defRPr sz="1200"/>
            </a:pPr>
            <a:r>
              <a:rPr lang="en-GB" sz="1100"/>
              <a:t>→ Results withheld or cancelled</a:t>
            </a:r>
          </a:p>
          <a:p>
            <a:pPr lvl="1">
              <a:spcBef>
                <a:spcPts val="300"/>
              </a:spcBef>
              <a:defRPr sz="1200"/>
            </a:pPr>
            <a:r>
              <a:rPr lang="en-GB" sz="1100"/>
              <a:t>→ JCQ may impose a ban on future entries</a:t>
            </a:r>
          </a:p>
          <a:p>
            <a:pPr lvl="1">
              <a:spcBef>
                <a:spcPts val="300"/>
              </a:spcBef>
              <a:defRPr sz="1200"/>
            </a:pPr>
            <a:r>
              <a:rPr lang="en-GB" sz="1100"/>
              <a:t>→ Your entire future could be affected</a:t>
            </a:r>
          </a:p>
          <a:p>
            <a:pPr>
              <a:spcBef>
                <a:spcPts val="1400"/>
              </a:spcBef>
              <a:defRPr sz="1600" b="1">
                <a:solidFill>
                  <a:srgbClr val="C00000"/>
                </a:solidFill>
              </a:defRPr>
            </a:pPr>
            <a:r>
              <a:rPr lang="en-GB" sz="1400"/>
              <a:t>⚠️ IMPORTANT REMINDER</a:t>
            </a:r>
          </a:p>
          <a:p>
            <a:pPr>
              <a:spcBef>
                <a:spcPts val="600"/>
              </a:spcBef>
              <a:defRPr sz="1300" i="1"/>
            </a:pPr>
            <a:r>
              <a:rPr lang="en-GB" sz="1200"/>
              <a:t>"I didn't know" or "I wasn't thinking" is NOT an excuse.  You are responsible for following the rules.</a:t>
            </a:r>
          </a:p>
          <a:p>
            <a:pPr>
              <a:spcBef>
                <a:spcPts val="400"/>
              </a:spcBef>
              <a:defRPr sz="1300"/>
            </a:pPr>
            <a:endParaRPr lang="en-GB" sz="1200"/>
          </a:p>
          <a:p>
            <a:pPr>
              <a:spcBef>
                <a:spcPts val="600"/>
              </a:spcBef>
              <a:defRPr sz="1300" i="1"/>
            </a:pPr>
            <a:r>
              <a:rPr lang="en-GB" sz="1200"/>
              <a:t>When you enter an exam room, you accept responsibility for:</a:t>
            </a:r>
          </a:p>
          <a:p>
            <a:pPr marL="171450" indent="-171450">
              <a:spcBef>
                <a:spcPts val="400"/>
              </a:spcBef>
              <a:buFont typeface="Arial" panose="020B0604020202020204" pitchFamily="34" charset="0"/>
              <a:buChar char="•"/>
              <a:defRPr sz="1300"/>
            </a:pPr>
            <a:r>
              <a:rPr lang="en-GB" sz="1200"/>
              <a:t>Knowing the rules</a:t>
            </a:r>
          </a:p>
          <a:p>
            <a:pPr marL="171450" indent="-171450">
              <a:spcBef>
                <a:spcPts val="400"/>
              </a:spcBef>
              <a:buFont typeface="Arial" panose="020B0604020202020204" pitchFamily="34" charset="0"/>
              <a:buChar char="•"/>
              <a:defRPr sz="1300"/>
            </a:pPr>
            <a:r>
              <a:rPr lang="en-GB" sz="1200"/>
              <a:t>Following the rules</a:t>
            </a:r>
          </a:p>
          <a:p>
            <a:pPr marL="171450" indent="-171450">
              <a:spcBef>
                <a:spcPts val="400"/>
              </a:spcBef>
              <a:buFont typeface="Arial" panose="020B0604020202020204" pitchFamily="34" charset="0"/>
              <a:buChar char="•"/>
              <a:defRPr sz="1300"/>
            </a:pPr>
            <a:r>
              <a:rPr lang="en-GB" sz="1200"/>
              <a:t>The consequences of breaking the rules</a:t>
            </a:r>
          </a:p>
          <a:p>
            <a:pPr>
              <a:spcBef>
                <a:spcPts val="400"/>
              </a:spcBef>
              <a:defRPr sz="1300"/>
            </a:pPr>
            <a:endParaRPr lang="en-GB" sz="1200"/>
          </a:p>
          <a:p>
            <a:pPr>
              <a:spcBef>
                <a:spcPts val="400"/>
              </a:spcBef>
              <a:defRPr sz="1300"/>
            </a:pPr>
            <a:r>
              <a:rPr lang="en-GB" sz="1200" b="1" i="1"/>
              <a:t>Your exams are your future. Don't let a moment of poor judgment destroy months of hard work.</a:t>
            </a:r>
          </a:p>
          <a:p>
            <a:pPr>
              <a:spcBef>
                <a:spcPts val="400"/>
              </a:spcBef>
              <a:defRPr sz="1300"/>
            </a:pPr>
            <a:endParaRPr lang="en-GB" sz="1200"/>
          </a:p>
          <a:p>
            <a:pPr>
              <a:spcBef>
                <a:spcPts val="400"/>
              </a:spcBef>
              <a:defRPr sz="1300"/>
            </a:pPr>
            <a:endParaRPr lang="en-GB" sz="1000"/>
          </a:p>
        </p:txBody>
      </p:sp>
      <p:pic>
        <p:nvPicPr>
          <p:cNvPr id="2" name="Picture 1">
            <a:extLst>
              <a:ext uri="{FF2B5EF4-FFF2-40B4-BE49-F238E27FC236}">
                <a16:creationId xmlns:a16="http://schemas.microsoft.com/office/drawing/2014/main" id="{5FA60B0C-5F4D-4894-986A-0DD9398C856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3366" y="9154855"/>
            <a:ext cx="2880545" cy="769620"/>
          </a:xfrm>
          <a:prstGeom prst="rect">
            <a:avLst/>
          </a:prstGeom>
          <a:effectLst>
            <a:innerShdw blurRad="63500" dist="50800" dir="13500000">
              <a:schemeClr val="tx2">
                <a:lumMod val="50000"/>
                <a:lumOff val="50000"/>
                <a:alpha val="50000"/>
              </a:schemeClr>
            </a:innerShdw>
          </a:effectLst>
        </p:spPr>
      </p:pic>
    </p:spTree>
    <p:extLst>
      <p:ext uri="{BB962C8B-B14F-4D97-AF65-F5344CB8AC3E}">
        <p14:creationId xmlns:p14="http://schemas.microsoft.com/office/powerpoint/2010/main" val="33545547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DD3B65-98B2-D401-B96E-4BD095F35D3D}"/>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01845A8C-B091-592F-5A76-5F165F763DDE}"/>
              </a:ext>
            </a:extLst>
          </p:cNvPr>
          <p:cNvSpPr/>
          <p:nvPr/>
        </p:nvSpPr>
        <p:spPr>
          <a:xfrm>
            <a:off x="-1" y="0"/>
            <a:ext cx="7559676" cy="10439400"/>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Rounded Corners 4">
            <a:extLst>
              <a:ext uri="{FF2B5EF4-FFF2-40B4-BE49-F238E27FC236}">
                <a16:creationId xmlns:a16="http://schemas.microsoft.com/office/drawing/2014/main" id="{874D57C4-5D9C-4BE6-6439-67EDF68A5B00}"/>
              </a:ext>
            </a:extLst>
          </p:cNvPr>
          <p:cNvSpPr/>
          <p:nvPr/>
        </p:nvSpPr>
        <p:spPr>
          <a:xfrm>
            <a:off x="261728" y="224288"/>
            <a:ext cx="7036219" cy="9954882"/>
          </a:xfrm>
          <a:prstGeom prst="roundRect">
            <a:avLst>
              <a:gd name="adj" fmla="val 499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9E52D01D-815C-D2F3-186C-FD3D3B8B8A7C}"/>
              </a:ext>
            </a:extLst>
          </p:cNvPr>
          <p:cNvSpPr txBox="1"/>
          <p:nvPr/>
        </p:nvSpPr>
        <p:spPr>
          <a:xfrm>
            <a:off x="874203" y="321287"/>
            <a:ext cx="5811268" cy="646331"/>
          </a:xfrm>
          <a:prstGeom prst="rect">
            <a:avLst/>
          </a:prstGeom>
          <a:noFill/>
        </p:spPr>
        <p:txBody>
          <a:bodyPr wrap="square" lIns="91440" tIns="45720" rIns="91440" bIns="45720" rtlCol="0" anchor="t">
            <a:spAutoFit/>
          </a:bodyPr>
          <a:lstStyle/>
          <a:p>
            <a:pPr algn="ctr"/>
            <a:r>
              <a:rPr lang="en-US" sz="3600">
                <a:solidFill>
                  <a:schemeClr val="tx2">
                    <a:lumMod val="49000"/>
                    <a:lumOff val="51000"/>
                  </a:schemeClr>
                </a:solidFill>
                <a:latin typeface="Trade Gothic Inline"/>
              </a:rPr>
              <a:t>Revision Advice</a:t>
            </a:r>
            <a:endParaRPr lang="en-GB" sz="3600">
              <a:solidFill>
                <a:schemeClr val="tx2">
                  <a:lumMod val="49000"/>
                  <a:lumOff val="51000"/>
                </a:schemeClr>
              </a:solidFill>
              <a:latin typeface="Trade Gothic Inline"/>
            </a:endParaRPr>
          </a:p>
        </p:txBody>
      </p:sp>
      <p:sp>
        <p:nvSpPr>
          <p:cNvPr id="3" name="TextBox 2">
            <a:extLst>
              <a:ext uri="{FF2B5EF4-FFF2-40B4-BE49-F238E27FC236}">
                <a16:creationId xmlns:a16="http://schemas.microsoft.com/office/drawing/2014/main" id="{AB877B7C-489D-8194-9D55-3B2746BD77A8}"/>
              </a:ext>
            </a:extLst>
          </p:cNvPr>
          <p:cNvSpPr txBox="1"/>
          <p:nvPr/>
        </p:nvSpPr>
        <p:spPr>
          <a:xfrm>
            <a:off x="493366" y="1128031"/>
            <a:ext cx="6572942" cy="9140964"/>
          </a:xfrm>
          <a:prstGeom prst="rect">
            <a:avLst/>
          </a:prstGeom>
          <a:noFill/>
        </p:spPr>
        <p:txBody>
          <a:bodyPr wrap="square">
            <a:spAutoFit/>
          </a:bodyPr>
          <a:lstStyle/>
          <a:p>
            <a:pPr>
              <a:buNone/>
            </a:pPr>
            <a:r>
              <a:rPr lang="en-US" sz="1200" b="1">
                <a:solidFill>
                  <a:schemeClr val="tx2">
                    <a:lumMod val="75000"/>
                    <a:lumOff val="25000"/>
                  </a:schemeClr>
                </a:solidFill>
                <a:latin typeface="Calibri" panose="020F0502020204030204" pitchFamily="34" charset="0"/>
                <a:ea typeface="Calibri" panose="020F0502020204030204" pitchFamily="34" charset="0"/>
                <a:cs typeface="Calibri" panose="020F0502020204030204" pitchFamily="34" charset="0"/>
              </a:rPr>
              <a:t>🎯 1. Know what you will be tested on</a:t>
            </a:r>
          </a:p>
          <a:p>
            <a:pPr marL="285750" indent="-285750">
              <a:buFont typeface="Arial" panose="020B0604020202020204" pitchFamily="34" charset="0"/>
              <a:buChar char="•"/>
            </a:pPr>
            <a:r>
              <a:rPr lang="en-US" sz="1200">
                <a:latin typeface="Calibri" panose="020F0502020204030204" pitchFamily="34" charset="0"/>
                <a:ea typeface="Calibri" panose="020F0502020204030204" pitchFamily="34" charset="0"/>
                <a:cs typeface="Calibri" panose="020F0502020204030204" pitchFamily="34" charset="0"/>
              </a:rPr>
              <a:t>Get the specification for each subject (from the exam board website).</a:t>
            </a:r>
          </a:p>
          <a:p>
            <a:pPr marL="285750" indent="-285750">
              <a:buFont typeface="Arial" panose="020B0604020202020204" pitchFamily="34" charset="0"/>
              <a:buChar char="•"/>
            </a:pPr>
            <a:r>
              <a:rPr lang="en-US" sz="1200">
                <a:latin typeface="Calibri" panose="020F0502020204030204" pitchFamily="34" charset="0"/>
                <a:ea typeface="Calibri" panose="020F0502020204030204" pitchFamily="34" charset="0"/>
                <a:cs typeface="Calibri" panose="020F0502020204030204" pitchFamily="34" charset="0"/>
              </a:rPr>
              <a:t>Know exactly what topics will be examined.</a:t>
            </a:r>
          </a:p>
          <a:p>
            <a:pPr marL="285750" indent="-285750">
              <a:buFont typeface="Arial" panose="020B0604020202020204" pitchFamily="34" charset="0"/>
              <a:buChar char="•"/>
            </a:pPr>
            <a:r>
              <a:rPr lang="en-US" sz="1200">
                <a:latin typeface="Calibri" panose="020F0502020204030204" pitchFamily="34" charset="0"/>
                <a:ea typeface="Calibri" panose="020F0502020204030204" pitchFamily="34" charset="0"/>
                <a:cs typeface="Calibri" panose="020F0502020204030204" pitchFamily="34" charset="0"/>
              </a:rPr>
              <a:t>Understand the question formats (multiple choice, long answer, etc.).</a:t>
            </a:r>
          </a:p>
          <a:p>
            <a:pPr>
              <a:buNone/>
            </a:pPr>
            <a:endParaRPr lang="en-US" sz="1200">
              <a:latin typeface="Calibri" panose="020F0502020204030204" pitchFamily="34" charset="0"/>
              <a:ea typeface="Calibri" panose="020F0502020204030204" pitchFamily="34" charset="0"/>
              <a:cs typeface="Calibri" panose="020F0502020204030204" pitchFamily="34" charset="0"/>
            </a:endParaRPr>
          </a:p>
          <a:p>
            <a:pPr>
              <a:buNone/>
            </a:pPr>
            <a:r>
              <a:rPr lang="en-US" sz="1200" b="1">
                <a:solidFill>
                  <a:schemeClr val="tx2">
                    <a:lumMod val="75000"/>
                    <a:lumOff val="25000"/>
                  </a:schemeClr>
                </a:solidFill>
                <a:latin typeface="Calibri" panose="020F0502020204030204" pitchFamily="34" charset="0"/>
                <a:ea typeface="Calibri" panose="020F0502020204030204" pitchFamily="34" charset="0"/>
                <a:cs typeface="Calibri" panose="020F0502020204030204" pitchFamily="34" charset="0"/>
              </a:rPr>
              <a:t>📅 2. Create a realistic revision timetable</a:t>
            </a:r>
          </a:p>
          <a:p>
            <a:pPr marL="285750" indent="-285750">
              <a:buFont typeface="Arial" panose="020B0604020202020204" pitchFamily="34" charset="0"/>
              <a:buChar char="•"/>
            </a:pPr>
            <a:r>
              <a:rPr lang="en-US" sz="1200">
                <a:latin typeface="Calibri" panose="020F0502020204030204" pitchFamily="34" charset="0"/>
                <a:ea typeface="Calibri" panose="020F0502020204030204" pitchFamily="34" charset="0"/>
                <a:cs typeface="Calibri" panose="020F0502020204030204" pitchFamily="34" charset="0"/>
              </a:rPr>
              <a:t>Use short sessions: 25–30 minutes (Pomodoro technique), followed by 5-minute breaks.</a:t>
            </a:r>
          </a:p>
          <a:p>
            <a:pPr marL="285750" indent="-285750">
              <a:buFont typeface="Arial" panose="020B0604020202020204" pitchFamily="34" charset="0"/>
              <a:buChar char="•"/>
            </a:pPr>
            <a:r>
              <a:rPr lang="en-US" sz="1200">
                <a:latin typeface="Calibri" panose="020F0502020204030204" pitchFamily="34" charset="0"/>
                <a:ea typeface="Calibri" panose="020F0502020204030204" pitchFamily="34" charset="0"/>
                <a:cs typeface="Calibri" panose="020F0502020204030204" pitchFamily="34" charset="0"/>
              </a:rPr>
              <a:t>Include all subjects but </a:t>
            </a:r>
            <a:r>
              <a:rPr lang="en-US" sz="1200" err="1">
                <a:latin typeface="Calibri" panose="020F0502020204030204" pitchFamily="34" charset="0"/>
                <a:ea typeface="Calibri" panose="020F0502020204030204" pitchFamily="34" charset="0"/>
                <a:cs typeface="Calibri" panose="020F0502020204030204" pitchFamily="34" charset="0"/>
              </a:rPr>
              <a:t>prioritise</a:t>
            </a:r>
            <a:r>
              <a:rPr lang="en-US" sz="1200">
                <a:latin typeface="Calibri" panose="020F0502020204030204" pitchFamily="34" charset="0"/>
                <a:ea typeface="Calibri" panose="020F0502020204030204" pitchFamily="34" charset="0"/>
                <a:cs typeface="Calibri" panose="020F0502020204030204" pitchFamily="34" charset="0"/>
              </a:rPr>
              <a:t> weak areas.</a:t>
            </a:r>
          </a:p>
          <a:p>
            <a:pPr marL="285750" indent="-285750">
              <a:buFont typeface="Arial" panose="020B0604020202020204" pitchFamily="34" charset="0"/>
              <a:buChar char="•"/>
            </a:pPr>
            <a:r>
              <a:rPr lang="en-US" sz="1200">
                <a:latin typeface="Calibri" panose="020F0502020204030204" pitchFamily="34" charset="0"/>
                <a:ea typeface="Calibri" panose="020F0502020204030204" pitchFamily="34" charset="0"/>
                <a:cs typeface="Calibri" panose="020F0502020204030204" pitchFamily="34" charset="0"/>
              </a:rPr>
              <a:t>Build in rewards and rest days.</a:t>
            </a:r>
          </a:p>
          <a:p>
            <a:pPr>
              <a:buNone/>
            </a:pPr>
            <a:endParaRPr lang="en-US" sz="1200">
              <a:solidFill>
                <a:schemeClr val="tx2">
                  <a:lumMod val="75000"/>
                  <a:lumOff val="25000"/>
                </a:schemeClr>
              </a:solidFill>
              <a:latin typeface="Calibri" panose="020F0502020204030204" pitchFamily="34" charset="0"/>
              <a:ea typeface="Calibri" panose="020F0502020204030204" pitchFamily="34" charset="0"/>
              <a:cs typeface="Calibri" panose="020F0502020204030204" pitchFamily="34" charset="0"/>
            </a:endParaRPr>
          </a:p>
          <a:p>
            <a:pPr>
              <a:buNone/>
            </a:pPr>
            <a:r>
              <a:rPr lang="en-US" sz="1200" b="1">
                <a:solidFill>
                  <a:schemeClr val="tx2">
                    <a:lumMod val="75000"/>
                    <a:lumOff val="25000"/>
                  </a:schemeClr>
                </a:solidFill>
                <a:latin typeface="Calibri" panose="020F0502020204030204" pitchFamily="34" charset="0"/>
                <a:ea typeface="Calibri" panose="020F0502020204030204" pitchFamily="34" charset="0"/>
                <a:cs typeface="Calibri" panose="020F0502020204030204" pitchFamily="34" charset="0"/>
              </a:rPr>
              <a:t>🧾 3. Past papers = practice like it’s the real thing</a:t>
            </a:r>
          </a:p>
          <a:p>
            <a:pPr marL="285750" indent="-285750">
              <a:buFont typeface="Arial" panose="020B0604020202020204" pitchFamily="34" charset="0"/>
              <a:buChar char="•"/>
            </a:pPr>
            <a:r>
              <a:rPr lang="en-US" sz="1200">
                <a:latin typeface="Calibri" panose="020F0502020204030204" pitchFamily="34" charset="0"/>
                <a:ea typeface="Calibri" panose="020F0502020204030204" pitchFamily="34" charset="0"/>
                <a:cs typeface="Calibri" panose="020F0502020204030204" pitchFamily="34" charset="0"/>
              </a:rPr>
              <a:t>Start early with past papers (available from exam board websites).</a:t>
            </a:r>
          </a:p>
          <a:p>
            <a:pPr marL="285750" indent="-285750">
              <a:buFont typeface="Arial" panose="020B0604020202020204" pitchFamily="34" charset="0"/>
              <a:buChar char="•"/>
            </a:pPr>
            <a:r>
              <a:rPr lang="en-US" sz="1200">
                <a:latin typeface="Calibri" panose="020F0502020204030204" pitchFamily="34" charset="0"/>
                <a:ea typeface="Calibri" panose="020F0502020204030204" pitchFamily="34" charset="0"/>
                <a:cs typeface="Calibri" panose="020F0502020204030204" pitchFamily="34" charset="0"/>
              </a:rPr>
              <a:t>Time yourself under exam conditions.</a:t>
            </a:r>
          </a:p>
          <a:p>
            <a:pPr marL="285750" indent="-285750">
              <a:buFont typeface="Arial" panose="020B0604020202020204" pitchFamily="34" charset="0"/>
              <a:buChar char="•"/>
            </a:pPr>
            <a:r>
              <a:rPr lang="en-US" sz="1200">
                <a:latin typeface="Calibri" panose="020F0502020204030204" pitchFamily="34" charset="0"/>
                <a:ea typeface="Calibri" panose="020F0502020204030204" pitchFamily="34" charset="0"/>
                <a:cs typeface="Calibri" panose="020F0502020204030204" pitchFamily="34" charset="0"/>
              </a:rPr>
              <a:t>Mark your answers using the official mark schemes.</a:t>
            </a:r>
          </a:p>
          <a:p>
            <a:pPr marL="285750" indent="-285750">
              <a:buFont typeface="Arial" panose="020B0604020202020204" pitchFamily="34" charset="0"/>
              <a:buChar char="•"/>
            </a:pPr>
            <a:endParaRPr lang="en-US" sz="1200">
              <a:latin typeface="Calibri" panose="020F0502020204030204" pitchFamily="34" charset="0"/>
              <a:ea typeface="Calibri" panose="020F0502020204030204" pitchFamily="34" charset="0"/>
              <a:cs typeface="Calibri" panose="020F0502020204030204" pitchFamily="34" charset="0"/>
            </a:endParaRPr>
          </a:p>
          <a:p>
            <a:pPr>
              <a:buNone/>
            </a:pPr>
            <a:r>
              <a:rPr lang="en-US" sz="1200" b="1">
                <a:solidFill>
                  <a:schemeClr val="tx2">
                    <a:lumMod val="75000"/>
                    <a:lumOff val="25000"/>
                  </a:schemeClr>
                </a:solidFill>
                <a:latin typeface="Calibri" panose="020F0502020204030204" pitchFamily="34" charset="0"/>
                <a:ea typeface="Calibri" panose="020F0502020204030204" pitchFamily="34" charset="0"/>
                <a:cs typeface="Calibri" panose="020F0502020204030204" pitchFamily="34" charset="0"/>
              </a:rPr>
              <a:t>🔄 4. Mix it up (Interleaving)</a:t>
            </a:r>
          </a:p>
          <a:p>
            <a:pPr marL="285750" indent="-285750">
              <a:buFont typeface="Arial" panose="020B0604020202020204" pitchFamily="34" charset="0"/>
              <a:buChar char="•"/>
            </a:pPr>
            <a:r>
              <a:rPr lang="en-US" sz="1200">
                <a:latin typeface="Calibri" panose="020F0502020204030204" pitchFamily="34" charset="0"/>
                <a:ea typeface="Calibri" panose="020F0502020204030204" pitchFamily="34" charset="0"/>
                <a:cs typeface="Calibri" panose="020F0502020204030204" pitchFamily="34" charset="0"/>
              </a:rPr>
              <a:t>Don't study the same subject or topic for hours.</a:t>
            </a:r>
          </a:p>
          <a:p>
            <a:pPr marL="285750" indent="-285750">
              <a:buFont typeface="Arial" panose="020B0604020202020204" pitchFamily="34" charset="0"/>
              <a:buChar char="•"/>
            </a:pPr>
            <a:r>
              <a:rPr lang="en-US" sz="1200">
                <a:latin typeface="Calibri" panose="020F0502020204030204" pitchFamily="34" charset="0"/>
                <a:ea typeface="Calibri" panose="020F0502020204030204" pitchFamily="34" charset="0"/>
                <a:cs typeface="Calibri" panose="020F0502020204030204" pitchFamily="34" charset="0"/>
              </a:rPr>
              <a:t>Mix different topics (e.g., revise science equations, then English quotes).</a:t>
            </a:r>
          </a:p>
          <a:p>
            <a:pPr marL="285750" indent="-285750">
              <a:buFont typeface="Arial" panose="020B0604020202020204" pitchFamily="34" charset="0"/>
              <a:buChar char="•"/>
            </a:pPr>
            <a:r>
              <a:rPr lang="en-US" sz="1200">
                <a:latin typeface="Calibri" panose="020F0502020204030204" pitchFamily="34" charset="0"/>
                <a:ea typeface="Calibri" panose="020F0502020204030204" pitchFamily="34" charset="0"/>
                <a:cs typeface="Calibri" panose="020F0502020204030204" pitchFamily="34" charset="0"/>
              </a:rPr>
              <a:t>It keeps your brain engaged and improves memory retention.</a:t>
            </a:r>
          </a:p>
          <a:p>
            <a:pPr marL="285750" indent="-285750">
              <a:buFont typeface="Arial" panose="020B0604020202020204" pitchFamily="34" charset="0"/>
              <a:buChar char="•"/>
            </a:pPr>
            <a:endParaRPr lang="en-US" sz="1200">
              <a:solidFill>
                <a:schemeClr val="tx2">
                  <a:lumMod val="75000"/>
                  <a:lumOff val="25000"/>
                </a:schemeClr>
              </a:solidFill>
              <a:latin typeface="Calibri" panose="020F0502020204030204" pitchFamily="34" charset="0"/>
              <a:ea typeface="Calibri" panose="020F0502020204030204" pitchFamily="34" charset="0"/>
              <a:cs typeface="Calibri" panose="020F0502020204030204" pitchFamily="34" charset="0"/>
            </a:endParaRPr>
          </a:p>
          <a:p>
            <a:pPr>
              <a:buNone/>
            </a:pPr>
            <a:r>
              <a:rPr lang="en-US" sz="1200" b="1">
                <a:solidFill>
                  <a:schemeClr val="tx2">
                    <a:lumMod val="75000"/>
                    <a:lumOff val="25000"/>
                  </a:schemeClr>
                </a:solidFill>
                <a:latin typeface="Calibri" panose="020F0502020204030204" pitchFamily="34" charset="0"/>
                <a:ea typeface="Calibri" panose="020F0502020204030204" pitchFamily="34" charset="0"/>
                <a:cs typeface="Calibri" panose="020F0502020204030204" pitchFamily="34" charset="0"/>
              </a:rPr>
              <a:t>🧘 5. Don’t neglect wellbeing</a:t>
            </a:r>
          </a:p>
          <a:p>
            <a:pPr marL="285750" indent="-285750">
              <a:buFont typeface="Arial" panose="020B0604020202020204" pitchFamily="34" charset="0"/>
              <a:buChar char="•"/>
            </a:pPr>
            <a:r>
              <a:rPr lang="en-US" sz="1200">
                <a:latin typeface="Calibri" panose="020F0502020204030204" pitchFamily="34" charset="0"/>
                <a:ea typeface="Calibri" panose="020F0502020204030204" pitchFamily="34" charset="0"/>
                <a:cs typeface="Calibri" panose="020F0502020204030204" pitchFamily="34" charset="0"/>
              </a:rPr>
              <a:t>Get enough sleep (at least 7–8 hours).</a:t>
            </a:r>
          </a:p>
          <a:p>
            <a:pPr marL="285750" indent="-285750">
              <a:buFont typeface="Arial" panose="020B0604020202020204" pitchFamily="34" charset="0"/>
              <a:buChar char="•"/>
            </a:pPr>
            <a:r>
              <a:rPr lang="en-US" sz="1200">
                <a:latin typeface="Calibri" panose="020F0502020204030204" pitchFamily="34" charset="0"/>
                <a:ea typeface="Calibri" panose="020F0502020204030204" pitchFamily="34" charset="0"/>
                <a:cs typeface="Calibri" panose="020F0502020204030204" pitchFamily="34" charset="0"/>
              </a:rPr>
              <a:t>Stay hydrated, eat healthy food.</a:t>
            </a:r>
          </a:p>
          <a:p>
            <a:pPr marL="285750" indent="-285750">
              <a:buFont typeface="Arial" panose="020B0604020202020204" pitchFamily="34" charset="0"/>
              <a:buChar char="•"/>
            </a:pPr>
            <a:r>
              <a:rPr lang="en-US" sz="1200">
                <a:latin typeface="Calibri" panose="020F0502020204030204" pitchFamily="34" charset="0"/>
                <a:ea typeface="Calibri" panose="020F0502020204030204" pitchFamily="34" charset="0"/>
                <a:cs typeface="Calibri" panose="020F0502020204030204" pitchFamily="34" charset="0"/>
              </a:rPr>
              <a:t>Avoid consuming too many caffeinated drinks. </a:t>
            </a:r>
          </a:p>
          <a:p>
            <a:pPr marL="285750" indent="-285750">
              <a:buFont typeface="Arial" panose="020B0604020202020204" pitchFamily="34" charset="0"/>
              <a:buChar char="•"/>
            </a:pPr>
            <a:r>
              <a:rPr lang="en-US" sz="1200">
                <a:latin typeface="Calibri" panose="020F0502020204030204" pitchFamily="34" charset="0"/>
                <a:ea typeface="Calibri" panose="020F0502020204030204" pitchFamily="34" charset="0"/>
                <a:cs typeface="Calibri" panose="020F0502020204030204" pitchFamily="34" charset="0"/>
              </a:rPr>
              <a:t>Take regular screen breaks </a:t>
            </a:r>
          </a:p>
          <a:p>
            <a:pPr marL="285750" indent="-285750">
              <a:buFont typeface="Arial" panose="020B0604020202020204" pitchFamily="34" charset="0"/>
              <a:buChar char="•"/>
            </a:pPr>
            <a:r>
              <a:rPr lang="en-US" sz="1200">
                <a:latin typeface="Calibri" panose="020F0502020204030204" pitchFamily="34" charset="0"/>
                <a:ea typeface="Calibri" panose="020F0502020204030204" pitchFamily="34" charset="0"/>
                <a:cs typeface="Calibri" panose="020F0502020204030204" pitchFamily="34" charset="0"/>
              </a:rPr>
              <a:t>Take part in exercise or other hobbies you enjoy.</a:t>
            </a:r>
          </a:p>
          <a:p>
            <a:pPr marL="285750" indent="-285750">
              <a:buFont typeface="Arial" panose="020B0604020202020204" pitchFamily="34" charset="0"/>
              <a:buChar char="•"/>
            </a:pPr>
            <a:endParaRPr lang="en-US" sz="1200">
              <a:solidFill>
                <a:schemeClr val="tx2">
                  <a:lumMod val="75000"/>
                  <a:lumOff val="25000"/>
                </a:schemeClr>
              </a:solidFill>
              <a:latin typeface="Calibri" panose="020F0502020204030204" pitchFamily="34" charset="0"/>
              <a:ea typeface="Calibri" panose="020F0502020204030204" pitchFamily="34" charset="0"/>
              <a:cs typeface="Calibri" panose="020F0502020204030204" pitchFamily="34" charset="0"/>
            </a:endParaRPr>
          </a:p>
          <a:p>
            <a:pPr>
              <a:buNone/>
            </a:pPr>
            <a:r>
              <a:rPr lang="en-US" sz="1200" b="1">
                <a:solidFill>
                  <a:schemeClr val="tx2">
                    <a:lumMod val="75000"/>
                    <a:lumOff val="25000"/>
                  </a:schemeClr>
                </a:solidFill>
                <a:latin typeface="Calibri" panose="020F0502020204030204" pitchFamily="34" charset="0"/>
                <a:ea typeface="Calibri" panose="020F0502020204030204" pitchFamily="34" charset="0"/>
                <a:cs typeface="Calibri" panose="020F0502020204030204" pitchFamily="34" charset="0"/>
              </a:rPr>
              <a:t>✏️ 6. Use revision resources wisely</a:t>
            </a:r>
          </a:p>
          <a:p>
            <a:r>
              <a:rPr lang="en-US" sz="1200" b="1">
                <a:latin typeface="Calibri" panose="020F0502020204030204" pitchFamily="34" charset="0"/>
                <a:ea typeface="Calibri" panose="020F0502020204030204" pitchFamily="34" charset="0"/>
                <a:cs typeface="Calibri" panose="020F0502020204030204" pitchFamily="34" charset="0"/>
              </a:rPr>
              <a:t>Online platforms</a:t>
            </a:r>
            <a:r>
              <a:rPr lang="en-US" sz="1200">
                <a:latin typeface="Calibri" panose="020F0502020204030204" pitchFamily="34" charset="0"/>
                <a:ea typeface="Calibri" panose="020F0502020204030204" pitchFamily="34" charset="0"/>
                <a:cs typeface="Calibri" panose="020F0502020204030204" pitchFamily="34" charset="0"/>
              </a:rPr>
              <a:t> like:</a:t>
            </a:r>
          </a:p>
          <a:p>
            <a:pPr marL="742950" lvl="1" indent="-285750">
              <a:buFont typeface="Arial" panose="020B0604020202020204" pitchFamily="34" charset="0"/>
              <a:buChar char="•"/>
            </a:pPr>
            <a:r>
              <a:rPr lang="en-US" sz="1200">
                <a:latin typeface="Calibri" panose="020F0502020204030204" pitchFamily="34" charset="0"/>
                <a:ea typeface="Calibri" panose="020F0502020204030204" pitchFamily="34" charset="0"/>
                <a:cs typeface="Calibri" panose="020F0502020204030204" pitchFamily="34" charset="0"/>
              </a:rPr>
              <a:t>Seneca Learning, BBC Bitesize. </a:t>
            </a:r>
            <a:r>
              <a:rPr lang="en-US" sz="1200" err="1">
                <a:latin typeface="Calibri" panose="020F0502020204030204" pitchFamily="34" charset="0"/>
                <a:ea typeface="Calibri" panose="020F0502020204030204" pitchFamily="34" charset="0"/>
                <a:cs typeface="Calibri" panose="020F0502020204030204" pitchFamily="34" charset="0"/>
              </a:rPr>
              <a:t>Sparx</a:t>
            </a:r>
            <a:r>
              <a:rPr lang="en-US" sz="1200">
                <a:latin typeface="Calibri" panose="020F0502020204030204" pitchFamily="34" charset="0"/>
                <a:ea typeface="Calibri" panose="020F0502020204030204" pitchFamily="34" charset="0"/>
                <a:cs typeface="Calibri" panose="020F0502020204030204" pitchFamily="34" charset="0"/>
              </a:rPr>
              <a:t>, Physics and </a:t>
            </a:r>
            <a:r>
              <a:rPr lang="en-US" sz="1200" err="1">
                <a:latin typeface="Calibri" panose="020F0502020204030204" pitchFamily="34" charset="0"/>
                <a:ea typeface="Calibri" panose="020F0502020204030204" pitchFamily="34" charset="0"/>
                <a:cs typeface="Calibri" panose="020F0502020204030204" pitchFamily="34" charset="0"/>
              </a:rPr>
              <a:t>Maths</a:t>
            </a:r>
            <a:r>
              <a:rPr lang="en-US" sz="1200">
                <a:latin typeface="Calibri" panose="020F0502020204030204" pitchFamily="34" charset="0"/>
                <a:ea typeface="Calibri" panose="020F0502020204030204" pitchFamily="34" charset="0"/>
                <a:cs typeface="Calibri" panose="020F0502020204030204" pitchFamily="34" charset="0"/>
              </a:rPr>
              <a:t> Tutor</a:t>
            </a:r>
          </a:p>
          <a:p>
            <a:r>
              <a:rPr lang="en-US" sz="1200" b="1">
                <a:latin typeface="Calibri" panose="020F0502020204030204" pitchFamily="34" charset="0"/>
                <a:ea typeface="Calibri" panose="020F0502020204030204" pitchFamily="34" charset="0"/>
                <a:cs typeface="Calibri" panose="020F0502020204030204" pitchFamily="34" charset="0"/>
              </a:rPr>
              <a:t>YouTube channels</a:t>
            </a:r>
            <a:r>
              <a:rPr lang="en-US" sz="1200">
                <a:latin typeface="Calibri" panose="020F0502020204030204" pitchFamily="34" charset="0"/>
                <a:ea typeface="Calibri" panose="020F0502020204030204" pitchFamily="34" charset="0"/>
                <a:cs typeface="Calibri" panose="020F0502020204030204" pitchFamily="34" charset="0"/>
              </a:rPr>
              <a:t> (e.g., </a:t>
            </a:r>
            <a:r>
              <a:rPr lang="en-US" sz="1200" err="1">
                <a:latin typeface="Calibri" panose="020F0502020204030204" pitchFamily="34" charset="0"/>
                <a:ea typeface="Calibri" panose="020F0502020204030204" pitchFamily="34" charset="0"/>
                <a:cs typeface="Calibri" panose="020F0502020204030204" pitchFamily="34" charset="0"/>
              </a:rPr>
              <a:t>Mr</a:t>
            </a:r>
            <a:r>
              <a:rPr lang="en-US" sz="1200">
                <a:latin typeface="Calibri" panose="020F0502020204030204" pitchFamily="34" charset="0"/>
                <a:ea typeface="Calibri" panose="020F0502020204030204" pitchFamily="34" charset="0"/>
                <a:cs typeface="Calibri" panose="020F0502020204030204" pitchFamily="34" charset="0"/>
              </a:rPr>
              <a:t> </a:t>
            </a:r>
            <a:r>
              <a:rPr lang="en-US" sz="1200" err="1">
                <a:latin typeface="Calibri" panose="020F0502020204030204" pitchFamily="34" charset="0"/>
                <a:ea typeface="Calibri" panose="020F0502020204030204" pitchFamily="34" charset="0"/>
                <a:cs typeface="Calibri" panose="020F0502020204030204" pitchFamily="34" charset="0"/>
              </a:rPr>
              <a:t>Bruff</a:t>
            </a:r>
            <a:r>
              <a:rPr lang="en-US" sz="1200">
                <a:latin typeface="Calibri" panose="020F0502020204030204" pitchFamily="34" charset="0"/>
                <a:ea typeface="Calibri" panose="020F0502020204030204" pitchFamily="34" charset="0"/>
                <a:cs typeface="Calibri" panose="020F0502020204030204" pitchFamily="34" charset="0"/>
              </a:rPr>
              <a:t> for English, Cognito for Science, Khan Academy for </a:t>
            </a:r>
            <a:r>
              <a:rPr lang="en-US" sz="1200" err="1">
                <a:latin typeface="Calibri" panose="020F0502020204030204" pitchFamily="34" charset="0"/>
                <a:ea typeface="Calibri" panose="020F0502020204030204" pitchFamily="34" charset="0"/>
                <a:cs typeface="Calibri" panose="020F0502020204030204" pitchFamily="34" charset="0"/>
              </a:rPr>
              <a:t>maths</a:t>
            </a:r>
            <a:r>
              <a:rPr lang="en-US" sz="1200">
                <a:latin typeface="Calibri" panose="020F0502020204030204" pitchFamily="34" charset="0"/>
                <a:ea typeface="Calibri" panose="020F0502020204030204" pitchFamily="34" charset="0"/>
                <a:cs typeface="Calibri" panose="020F0502020204030204" pitchFamily="34" charset="0"/>
              </a:rPr>
              <a:t>)</a:t>
            </a:r>
            <a:br>
              <a:rPr lang="en-US" sz="1200">
                <a:latin typeface="Calibri" panose="020F0502020204030204" pitchFamily="34" charset="0"/>
                <a:ea typeface="Calibri" panose="020F0502020204030204" pitchFamily="34" charset="0"/>
                <a:cs typeface="Calibri" panose="020F0502020204030204" pitchFamily="34" charset="0"/>
              </a:rPr>
            </a:br>
            <a:endParaRPr lang="en-US" sz="1200">
              <a:latin typeface="Calibri" panose="020F0502020204030204" pitchFamily="34" charset="0"/>
              <a:ea typeface="Calibri" panose="020F0502020204030204" pitchFamily="34" charset="0"/>
              <a:cs typeface="Calibri" panose="020F0502020204030204" pitchFamily="34" charset="0"/>
            </a:endParaRPr>
          </a:p>
          <a:p>
            <a:pPr>
              <a:buNone/>
            </a:pPr>
            <a:r>
              <a:rPr lang="en-US" sz="1200" b="1">
                <a:solidFill>
                  <a:schemeClr val="tx2">
                    <a:lumMod val="75000"/>
                    <a:lumOff val="25000"/>
                  </a:schemeClr>
                </a:solidFill>
                <a:latin typeface="Calibri" panose="020F0502020204030204" pitchFamily="34" charset="0"/>
                <a:ea typeface="Calibri" panose="020F0502020204030204" pitchFamily="34" charset="0"/>
                <a:cs typeface="Calibri" panose="020F0502020204030204" pitchFamily="34" charset="0"/>
              </a:rPr>
              <a:t>🧍‍♂️ 7. Revise with friends </a:t>
            </a:r>
          </a:p>
          <a:p>
            <a:pPr marL="285750" indent="-285750">
              <a:buFont typeface="Arial" panose="020B0604020202020204" pitchFamily="34" charset="0"/>
              <a:buChar char="•"/>
            </a:pPr>
            <a:r>
              <a:rPr lang="en-US" sz="1200">
                <a:latin typeface="Calibri" panose="020F0502020204030204" pitchFamily="34" charset="0"/>
                <a:ea typeface="Calibri" panose="020F0502020204030204" pitchFamily="34" charset="0"/>
                <a:cs typeface="Calibri" panose="020F0502020204030204" pitchFamily="34" charset="0"/>
              </a:rPr>
              <a:t>Teach each other topics.</a:t>
            </a:r>
          </a:p>
          <a:p>
            <a:pPr marL="285750" indent="-285750">
              <a:buFont typeface="Arial" panose="020B0604020202020204" pitchFamily="34" charset="0"/>
              <a:buChar char="•"/>
            </a:pPr>
            <a:r>
              <a:rPr lang="en-US" sz="1200">
                <a:latin typeface="Calibri" panose="020F0502020204030204" pitchFamily="34" charset="0"/>
                <a:ea typeface="Calibri" panose="020F0502020204030204" pitchFamily="34" charset="0"/>
                <a:cs typeface="Calibri" panose="020F0502020204030204" pitchFamily="34" charset="0"/>
              </a:rPr>
              <a:t>Quiz each other using flashcards or mini-tests.</a:t>
            </a:r>
          </a:p>
          <a:p>
            <a:pPr marL="285750" indent="-285750">
              <a:buFont typeface="Arial" panose="020B0604020202020204" pitchFamily="34" charset="0"/>
              <a:buChar char="•"/>
            </a:pPr>
            <a:endParaRPr lang="en-US" sz="1200">
              <a:latin typeface="Calibri" panose="020F0502020204030204" pitchFamily="34" charset="0"/>
              <a:ea typeface="Calibri" panose="020F0502020204030204" pitchFamily="34" charset="0"/>
              <a:cs typeface="Calibri" panose="020F0502020204030204" pitchFamily="34" charset="0"/>
            </a:endParaRPr>
          </a:p>
          <a:p>
            <a:pPr>
              <a:buNone/>
            </a:pPr>
            <a:r>
              <a:rPr lang="en-US" sz="1200" b="1">
                <a:solidFill>
                  <a:schemeClr val="tx2">
                    <a:lumMod val="75000"/>
                    <a:lumOff val="25000"/>
                  </a:schemeClr>
                </a:solidFill>
                <a:latin typeface="Calibri" panose="020F0502020204030204" pitchFamily="34" charset="0"/>
                <a:ea typeface="Calibri" panose="020F0502020204030204" pitchFamily="34" charset="0"/>
                <a:cs typeface="Calibri" panose="020F0502020204030204" pitchFamily="34" charset="0"/>
              </a:rPr>
              <a:t>📚 8. Prepare fully just before each exam </a:t>
            </a:r>
          </a:p>
          <a:p>
            <a:pPr marL="285750" indent="-285750">
              <a:buFont typeface="Arial" panose="020B0604020202020204" pitchFamily="34" charset="0"/>
              <a:buChar char="•"/>
            </a:pPr>
            <a:r>
              <a:rPr lang="en-US" sz="1200">
                <a:latin typeface="Calibri" panose="020F0502020204030204" pitchFamily="34" charset="0"/>
                <a:ea typeface="Calibri" panose="020F0502020204030204" pitchFamily="34" charset="0"/>
                <a:cs typeface="Calibri" panose="020F0502020204030204" pitchFamily="34" charset="0"/>
              </a:rPr>
              <a:t>Get an early night and set an alarm with plenty of time to get to school</a:t>
            </a:r>
          </a:p>
          <a:p>
            <a:pPr marL="285750" indent="-285750">
              <a:buFont typeface="Arial" panose="020B0604020202020204" pitchFamily="34" charset="0"/>
              <a:buChar char="•"/>
            </a:pPr>
            <a:r>
              <a:rPr lang="en-US" sz="1200">
                <a:latin typeface="Calibri" panose="020F0502020204030204" pitchFamily="34" charset="0"/>
                <a:ea typeface="Calibri" panose="020F0502020204030204" pitchFamily="34" charset="0"/>
                <a:cs typeface="Calibri" panose="020F0502020204030204" pitchFamily="34" charset="0"/>
              </a:rPr>
              <a:t>Pack your bag with a clear water bottle, a snack and black pens </a:t>
            </a:r>
          </a:p>
          <a:p>
            <a:pPr marL="285750" indent="-285750">
              <a:buFont typeface="Arial" panose="020B0604020202020204" pitchFamily="34" charset="0"/>
              <a:buChar char="•"/>
            </a:pPr>
            <a:r>
              <a:rPr lang="en-US" sz="1200">
                <a:latin typeface="Calibri" panose="020F0502020204030204" pitchFamily="34" charset="0"/>
                <a:ea typeface="Calibri" panose="020F0502020204030204" pitchFamily="34" charset="0"/>
                <a:cs typeface="Calibri" panose="020F0502020204030204" pitchFamily="34" charset="0"/>
              </a:rPr>
              <a:t>Know your seat number and candidate number </a:t>
            </a:r>
          </a:p>
          <a:p>
            <a:pPr marL="285750" indent="-285750">
              <a:buFont typeface="Arial" panose="020B0604020202020204" pitchFamily="34" charset="0"/>
              <a:buChar char="•"/>
            </a:pPr>
            <a:r>
              <a:rPr lang="en-US" sz="1200">
                <a:latin typeface="Calibri" panose="020F0502020204030204" pitchFamily="34" charset="0"/>
                <a:ea typeface="Calibri" panose="020F0502020204030204" pitchFamily="34" charset="0"/>
                <a:cs typeface="Calibri" panose="020F0502020204030204" pitchFamily="34" charset="0"/>
              </a:rPr>
              <a:t>Go to the toilet before the exam </a:t>
            </a:r>
          </a:p>
          <a:p>
            <a:pPr marL="285750" indent="-285750">
              <a:buFont typeface="Arial" panose="020B0604020202020204" pitchFamily="34" charset="0"/>
              <a:buChar char="•"/>
            </a:pPr>
            <a:r>
              <a:rPr lang="en-US" sz="1200">
                <a:latin typeface="Calibri" panose="020F0502020204030204" pitchFamily="34" charset="0"/>
                <a:ea typeface="Calibri" panose="020F0502020204030204" pitchFamily="34" charset="0"/>
                <a:cs typeface="Calibri" panose="020F0502020204030204" pitchFamily="34" charset="0"/>
              </a:rPr>
              <a:t>Put your phone and watch in your bag and leave it at the back of the exam room</a:t>
            </a:r>
          </a:p>
          <a:p>
            <a:pPr marL="285750" indent="-285750">
              <a:buFont typeface="Arial" panose="020B0604020202020204" pitchFamily="34" charset="0"/>
              <a:buChar char="•"/>
            </a:pPr>
            <a:r>
              <a:rPr lang="en-US" sz="1200">
                <a:latin typeface="Calibri" panose="020F0502020204030204" pitchFamily="34" charset="0"/>
                <a:ea typeface="Calibri" panose="020F0502020204030204" pitchFamily="34" charset="0"/>
                <a:cs typeface="Calibri" panose="020F0502020204030204" pitchFamily="34" charset="0"/>
              </a:rPr>
              <a:t>Remove all mental and revision notes from your pockets </a:t>
            </a:r>
          </a:p>
          <a:p>
            <a:pPr marL="285750" indent="-285750">
              <a:buFont typeface="Arial" panose="020B0604020202020204" pitchFamily="34" charset="0"/>
              <a:buChar char="•"/>
            </a:pPr>
            <a:r>
              <a:rPr lang="en-US" sz="1200">
                <a:latin typeface="Calibri" panose="020F0502020204030204" pitchFamily="34" charset="0"/>
                <a:ea typeface="Calibri" panose="020F0502020204030204" pitchFamily="34" charset="0"/>
                <a:cs typeface="Calibri" panose="020F0502020204030204" pitchFamily="34" charset="0"/>
              </a:rPr>
              <a:t>Arrive early for the exam, show up to the AM booster sessions</a:t>
            </a:r>
          </a:p>
          <a:p>
            <a:endParaRPr lang="en-US" sz="1200">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sz="1200">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sz="1200">
              <a:latin typeface="Calibri" panose="020F0502020204030204" pitchFamily="34" charset="0"/>
              <a:ea typeface="Calibri" panose="020F0502020204030204" pitchFamily="34" charset="0"/>
              <a:cs typeface="Calibri" panose="020F0502020204030204" pitchFamily="34" charset="0"/>
            </a:endParaRPr>
          </a:p>
          <a:p>
            <a:pPr>
              <a:buNone/>
            </a:pPr>
            <a:endParaRPr lang="en-US" sz="1200">
              <a:latin typeface="Calibri" panose="020F0502020204030204" pitchFamily="34" charset="0"/>
              <a:ea typeface="Calibri" panose="020F0502020204030204" pitchFamily="34" charset="0"/>
              <a:cs typeface="Calibri" panose="020F0502020204030204" pitchFamily="34" charset="0"/>
            </a:endParaRPr>
          </a:p>
          <a:p>
            <a:pPr>
              <a:buNone/>
            </a:pPr>
            <a:endParaRPr lang="en-US" sz="1200"/>
          </a:p>
        </p:txBody>
      </p:sp>
      <p:pic>
        <p:nvPicPr>
          <p:cNvPr id="2" name="Picture 1">
            <a:extLst>
              <a:ext uri="{FF2B5EF4-FFF2-40B4-BE49-F238E27FC236}">
                <a16:creationId xmlns:a16="http://schemas.microsoft.com/office/drawing/2014/main" id="{43DB8902-A963-0BAE-0E68-654CEBB93B7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4545" y="9259031"/>
            <a:ext cx="2880545" cy="769620"/>
          </a:xfrm>
          <a:prstGeom prst="rect">
            <a:avLst/>
          </a:prstGeom>
          <a:effectLst>
            <a:innerShdw blurRad="63500" dist="50800" dir="13500000">
              <a:schemeClr val="tx2">
                <a:lumMod val="50000"/>
                <a:lumOff val="50000"/>
                <a:alpha val="50000"/>
              </a:schemeClr>
            </a:innerShdw>
          </a:effectLst>
        </p:spPr>
      </p:pic>
    </p:spTree>
    <p:extLst>
      <p:ext uri="{BB962C8B-B14F-4D97-AF65-F5344CB8AC3E}">
        <p14:creationId xmlns:p14="http://schemas.microsoft.com/office/powerpoint/2010/main" val="30198404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BDB78E-6EB6-549B-B54E-AF9964CF7AF7}"/>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63EC3D1A-727B-C805-2BE6-AB39E7C814E9}"/>
              </a:ext>
            </a:extLst>
          </p:cNvPr>
          <p:cNvSpPr/>
          <p:nvPr/>
        </p:nvSpPr>
        <p:spPr>
          <a:xfrm>
            <a:off x="-1" y="0"/>
            <a:ext cx="7559676" cy="10439400"/>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Rounded Corners 4">
            <a:extLst>
              <a:ext uri="{FF2B5EF4-FFF2-40B4-BE49-F238E27FC236}">
                <a16:creationId xmlns:a16="http://schemas.microsoft.com/office/drawing/2014/main" id="{AC2799A4-9A2D-D8EE-BD90-F0A95CFD6D2F}"/>
              </a:ext>
            </a:extLst>
          </p:cNvPr>
          <p:cNvSpPr/>
          <p:nvPr/>
        </p:nvSpPr>
        <p:spPr>
          <a:xfrm>
            <a:off x="261728" y="224288"/>
            <a:ext cx="7036219" cy="9954882"/>
          </a:xfrm>
          <a:prstGeom prst="roundRect">
            <a:avLst>
              <a:gd name="adj" fmla="val 499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E3C10233-0704-1A3A-A164-627F499B12AF}"/>
              </a:ext>
            </a:extLst>
          </p:cNvPr>
          <p:cNvSpPr txBox="1"/>
          <p:nvPr/>
        </p:nvSpPr>
        <p:spPr>
          <a:xfrm>
            <a:off x="874203" y="260230"/>
            <a:ext cx="5811268" cy="646331"/>
          </a:xfrm>
          <a:prstGeom prst="rect">
            <a:avLst/>
          </a:prstGeom>
          <a:noFill/>
        </p:spPr>
        <p:txBody>
          <a:bodyPr wrap="square" lIns="91440" tIns="45720" rIns="91440" bIns="45720" rtlCol="0" anchor="t">
            <a:spAutoFit/>
          </a:bodyPr>
          <a:lstStyle/>
          <a:p>
            <a:pPr algn="ctr"/>
            <a:r>
              <a:rPr lang="en-US" sz="3600">
                <a:solidFill>
                  <a:schemeClr val="tx2">
                    <a:lumMod val="49000"/>
                    <a:lumOff val="51000"/>
                  </a:schemeClr>
                </a:solidFill>
                <a:latin typeface="Trade Gothic Inline"/>
              </a:rPr>
              <a:t>Revision TECHNIQUES</a:t>
            </a:r>
            <a:endParaRPr lang="en-GB" sz="3600">
              <a:solidFill>
                <a:schemeClr val="tx2">
                  <a:lumMod val="49000"/>
                  <a:lumOff val="51000"/>
                </a:schemeClr>
              </a:solidFill>
              <a:latin typeface="Trade Gothic Inline"/>
            </a:endParaRPr>
          </a:p>
        </p:txBody>
      </p:sp>
      <p:pic>
        <p:nvPicPr>
          <p:cNvPr id="2" name="Picture 1">
            <a:extLst>
              <a:ext uri="{FF2B5EF4-FFF2-40B4-BE49-F238E27FC236}">
                <a16:creationId xmlns:a16="http://schemas.microsoft.com/office/drawing/2014/main" id="{93DD957B-6CA3-AE19-8486-B32598FA165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4545" y="9259031"/>
            <a:ext cx="2880545" cy="769620"/>
          </a:xfrm>
          <a:prstGeom prst="rect">
            <a:avLst/>
          </a:prstGeom>
          <a:effectLst>
            <a:innerShdw blurRad="63500" dist="50800" dir="13500000">
              <a:schemeClr val="tx2">
                <a:lumMod val="50000"/>
                <a:lumOff val="50000"/>
                <a:alpha val="50000"/>
              </a:schemeClr>
            </a:innerShdw>
          </a:effectLst>
        </p:spPr>
      </p:pic>
      <p:pic>
        <p:nvPicPr>
          <p:cNvPr id="12" name="Picture 11">
            <a:extLst>
              <a:ext uri="{FF2B5EF4-FFF2-40B4-BE49-F238E27FC236}">
                <a16:creationId xmlns:a16="http://schemas.microsoft.com/office/drawing/2014/main" id="{99D40845-0CC4-B4C0-1BA2-DB27AE4B8DE1}"/>
              </a:ext>
            </a:extLst>
          </p:cNvPr>
          <p:cNvPicPr>
            <a:picLocks noChangeAspect="1"/>
          </p:cNvPicPr>
          <p:nvPr/>
        </p:nvPicPr>
        <p:blipFill>
          <a:blip r:embed="rId3"/>
          <a:stretch>
            <a:fillRect/>
          </a:stretch>
        </p:blipFill>
        <p:spPr>
          <a:xfrm>
            <a:off x="443377" y="387476"/>
            <a:ext cx="6730408" cy="8558561"/>
          </a:xfrm>
          <a:prstGeom prst="rect">
            <a:avLst/>
          </a:prstGeom>
        </p:spPr>
      </p:pic>
    </p:spTree>
    <p:extLst>
      <p:ext uri="{BB962C8B-B14F-4D97-AF65-F5344CB8AC3E}">
        <p14:creationId xmlns:p14="http://schemas.microsoft.com/office/powerpoint/2010/main" val="20824157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BDB78E-6EB6-549B-B54E-AF9964CF7AF7}"/>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63EC3D1A-727B-C805-2BE6-AB39E7C814E9}"/>
              </a:ext>
            </a:extLst>
          </p:cNvPr>
          <p:cNvSpPr/>
          <p:nvPr/>
        </p:nvSpPr>
        <p:spPr>
          <a:xfrm>
            <a:off x="-1" y="0"/>
            <a:ext cx="7559676" cy="10439400"/>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Rounded Corners 4">
            <a:extLst>
              <a:ext uri="{FF2B5EF4-FFF2-40B4-BE49-F238E27FC236}">
                <a16:creationId xmlns:a16="http://schemas.microsoft.com/office/drawing/2014/main" id="{AC2799A4-9A2D-D8EE-BD90-F0A95CFD6D2F}"/>
              </a:ext>
            </a:extLst>
          </p:cNvPr>
          <p:cNvSpPr/>
          <p:nvPr/>
        </p:nvSpPr>
        <p:spPr>
          <a:xfrm>
            <a:off x="261728" y="224288"/>
            <a:ext cx="7036219" cy="9954882"/>
          </a:xfrm>
          <a:prstGeom prst="roundRect">
            <a:avLst>
              <a:gd name="adj" fmla="val 499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E3C10233-0704-1A3A-A164-627F499B12AF}"/>
              </a:ext>
            </a:extLst>
          </p:cNvPr>
          <p:cNvSpPr txBox="1"/>
          <p:nvPr/>
        </p:nvSpPr>
        <p:spPr>
          <a:xfrm>
            <a:off x="874203" y="260230"/>
            <a:ext cx="5811268" cy="646331"/>
          </a:xfrm>
          <a:prstGeom prst="rect">
            <a:avLst/>
          </a:prstGeom>
          <a:noFill/>
        </p:spPr>
        <p:txBody>
          <a:bodyPr wrap="square" lIns="91440" tIns="45720" rIns="91440" bIns="45720" rtlCol="0" anchor="t">
            <a:spAutoFit/>
          </a:bodyPr>
          <a:lstStyle/>
          <a:p>
            <a:pPr algn="ctr"/>
            <a:r>
              <a:rPr lang="en-US" sz="3600">
                <a:solidFill>
                  <a:schemeClr val="tx2">
                    <a:lumMod val="49000"/>
                    <a:lumOff val="51000"/>
                  </a:schemeClr>
                </a:solidFill>
                <a:latin typeface="Trade Gothic Inline"/>
              </a:rPr>
              <a:t>Revision TECHNIQUES</a:t>
            </a:r>
            <a:endParaRPr lang="en-GB" sz="3600">
              <a:solidFill>
                <a:schemeClr val="tx2">
                  <a:lumMod val="49000"/>
                  <a:lumOff val="51000"/>
                </a:schemeClr>
              </a:solidFill>
              <a:latin typeface="Trade Gothic Inline"/>
            </a:endParaRPr>
          </a:p>
        </p:txBody>
      </p:sp>
      <p:pic>
        <p:nvPicPr>
          <p:cNvPr id="15" name="Picture 14">
            <a:extLst>
              <a:ext uri="{FF2B5EF4-FFF2-40B4-BE49-F238E27FC236}">
                <a16:creationId xmlns:a16="http://schemas.microsoft.com/office/drawing/2014/main" id="{0FE9D8EB-688C-0173-0050-FFCB167BED83}"/>
              </a:ext>
            </a:extLst>
          </p:cNvPr>
          <p:cNvPicPr>
            <a:picLocks noChangeAspect="1"/>
          </p:cNvPicPr>
          <p:nvPr/>
        </p:nvPicPr>
        <p:blipFill>
          <a:blip r:embed="rId2"/>
          <a:stretch>
            <a:fillRect/>
          </a:stretch>
        </p:blipFill>
        <p:spPr>
          <a:xfrm>
            <a:off x="509219" y="942504"/>
            <a:ext cx="6822281" cy="9086148"/>
          </a:xfrm>
          <a:prstGeom prst="rect">
            <a:avLst/>
          </a:prstGeom>
        </p:spPr>
      </p:pic>
    </p:spTree>
    <p:extLst>
      <p:ext uri="{BB962C8B-B14F-4D97-AF65-F5344CB8AC3E}">
        <p14:creationId xmlns:p14="http://schemas.microsoft.com/office/powerpoint/2010/main" val="19526270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F5EF0FF-0B3F-B141-5D7E-C51C8B899AA8}"/>
              </a:ext>
            </a:extLst>
          </p:cNvPr>
          <p:cNvSpPr>
            <a:spLocks noGrp="1"/>
          </p:cNvSpPr>
          <p:nvPr/>
        </p:nvSpPr>
        <p:spPr>
          <a:xfrm>
            <a:off x="-1" y="0"/>
            <a:ext cx="7559676" cy="10439400"/>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7" name="Rectangle: Rounded Corners 6">
            <a:extLst>
              <a:ext uri="{FF2B5EF4-FFF2-40B4-BE49-F238E27FC236}">
                <a16:creationId xmlns:a16="http://schemas.microsoft.com/office/drawing/2014/main" id="{965547FA-A2A1-93C6-E6FE-AEF211E8923E}"/>
              </a:ext>
            </a:extLst>
          </p:cNvPr>
          <p:cNvSpPr>
            <a:spLocks noGrp="1"/>
          </p:cNvSpPr>
          <p:nvPr/>
        </p:nvSpPr>
        <p:spPr>
          <a:xfrm>
            <a:off x="261728" y="224288"/>
            <a:ext cx="7036219" cy="9954882"/>
          </a:xfrm>
          <a:prstGeom prst="roundRect">
            <a:avLst>
              <a:gd name="adj" fmla="val 499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8" name="TextBox 7">
            <a:extLst>
              <a:ext uri="{FF2B5EF4-FFF2-40B4-BE49-F238E27FC236}">
                <a16:creationId xmlns:a16="http://schemas.microsoft.com/office/drawing/2014/main" id="{91049FAA-11F3-63F2-BD4A-32EFBF90F339}"/>
              </a:ext>
            </a:extLst>
          </p:cNvPr>
          <p:cNvSpPr>
            <a:spLocks noGrp="1"/>
          </p:cNvSpPr>
          <p:nvPr/>
        </p:nvSpPr>
        <p:spPr>
          <a:xfrm>
            <a:off x="444545" y="260230"/>
            <a:ext cx="3947345" cy="523220"/>
          </a:xfrm>
          <a:prstGeom prst="rect">
            <a:avLst/>
          </a:prstGeom>
          <a:noFill/>
        </p:spPr>
        <p:txBody>
          <a:bodyPr wrap="square">
            <a:spAutoFit/>
          </a:bodyPr>
          <a:lstStyle/>
          <a:p>
            <a:r>
              <a:rPr lang="en-GB" sz="2800">
                <a:latin typeface="Trade Gothic Inline"/>
                <a:ea typeface="Trade Gothic Inline"/>
                <a:cs typeface="Trade Gothic Inline"/>
              </a:rPr>
              <a:t>ENGLISH LANGUAGE</a:t>
            </a:r>
            <a:endParaRPr sz="2800">
              <a:latin typeface="Trade Gothic Inline"/>
              <a:ea typeface="Trade Gothic Inline"/>
              <a:cs typeface="Trade Gothic Inline"/>
            </a:endParaRPr>
          </a:p>
        </p:txBody>
      </p:sp>
      <p:graphicFrame>
        <p:nvGraphicFramePr>
          <p:cNvPr id="18" name="Table 3"/>
          <p:cNvGraphicFramePr/>
          <p:nvPr>
            <p:extLst>
              <p:ext uri="{D42A27DB-BD31-4B8C-83A1-F6EECF244321}">
                <p14:modId xmlns:p14="http://schemas.microsoft.com/office/powerpoint/2010/main" val="2910843398"/>
              </p:ext>
            </p:extLst>
          </p:nvPr>
        </p:nvGraphicFramePr>
        <p:xfrm>
          <a:off x="444546" y="999120"/>
          <a:ext cx="6662940" cy="3062078"/>
        </p:xfrm>
        <a:graphic>
          <a:graphicData uri="http://schemas.openxmlformats.org/drawingml/2006/table">
            <a:tbl>
              <a:tblPr firstRow="1" bandRow="1">
                <a:tableStyleId>{5940675A-B579-460E-94D1-54222C63F5DA}</a:tableStyleId>
              </a:tblPr>
              <a:tblGrid>
                <a:gridCol w="831361">
                  <a:extLst>
                    <a:ext uri="{9D8B030D-6E8A-4147-A177-3AD203B41FA5}">
                      <a16:colId xmlns:a16="http://schemas.microsoft.com/office/drawing/2014/main" val="20000"/>
                    </a:ext>
                  </a:extLst>
                </a:gridCol>
                <a:gridCol w="1389619">
                  <a:extLst>
                    <a:ext uri="{9D8B030D-6E8A-4147-A177-3AD203B41FA5}">
                      <a16:colId xmlns:a16="http://schemas.microsoft.com/office/drawing/2014/main" val="20001"/>
                    </a:ext>
                  </a:extLst>
                </a:gridCol>
                <a:gridCol w="1110490">
                  <a:extLst>
                    <a:ext uri="{9D8B030D-6E8A-4147-A177-3AD203B41FA5}">
                      <a16:colId xmlns:a16="http://schemas.microsoft.com/office/drawing/2014/main" val="20002"/>
                    </a:ext>
                  </a:extLst>
                </a:gridCol>
                <a:gridCol w="1110490">
                  <a:extLst>
                    <a:ext uri="{9D8B030D-6E8A-4147-A177-3AD203B41FA5}">
                      <a16:colId xmlns:a16="http://schemas.microsoft.com/office/drawing/2014/main" val="20003"/>
                    </a:ext>
                  </a:extLst>
                </a:gridCol>
                <a:gridCol w="1110490">
                  <a:extLst>
                    <a:ext uri="{9D8B030D-6E8A-4147-A177-3AD203B41FA5}">
                      <a16:colId xmlns:a16="http://schemas.microsoft.com/office/drawing/2014/main" val="20004"/>
                    </a:ext>
                  </a:extLst>
                </a:gridCol>
                <a:gridCol w="1110490">
                  <a:extLst>
                    <a:ext uri="{9D8B030D-6E8A-4147-A177-3AD203B41FA5}">
                      <a16:colId xmlns:a16="http://schemas.microsoft.com/office/drawing/2014/main" val="20005"/>
                    </a:ext>
                  </a:extLst>
                </a:gridCol>
              </a:tblGrid>
              <a:tr h="296599">
                <a:tc>
                  <a:txBody>
                    <a:bodyPr/>
                    <a:lstStyle/>
                    <a:p>
                      <a:r>
                        <a:rPr sz="1100" b="1" dirty="0">
                          <a:latin typeface="Calibri"/>
                          <a:ea typeface="Calibri"/>
                          <a:cs typeface="Calibri"/>
                        </a:rPr>
                        <a:t>Paper </a:t>
                      </a:r>
                    </a:p>
                  </a:txBody>
                  <a:tcPr/>
                </a:tc>
                <a:tc>
                  <a:txBody>
                    <a:bodyPr/>
                    <a:lstStyle/>
                    <a:p>
                      <a:r>
                        <a:rPr sz="1050" dirty="0">
                          <a:solidFill>
                            <a:srgbClr val="111111"/>
                          </a:solidFill>
                          <a:latin typeface="Calibri"/>
                          <a:ea typeface="Calibri"/>
                          <a:cs typeface="Calibri"/>
                        </a:rPr>
                        <a:t>Paper </a:t>
                      </a:r>
                      <a:r>
                        <a:rPr lang="en-GB" sz="1050" dirty="0">
                          <a:solidFill>
                            <a:srgbClr val="111111"/>
                          </a:solidFill>
                          <a:latin typeface="Calibri"/>
                          <a:ea typeface="Calibri"/>
                          <a:cs typeface="Calibri"/>
                        </a:rPr>
                        <a:t>2</a:t>
                      </a:r>
                      <a:endParaRPr sz="1100" i="1" dirty="0">
                        <a:latin typeface="Calibri"/>
                        <a:ea typeface="Calibri"/>
                        <a:cs typeface="Calibri"/>
                      </a:endParaRPr>
                    </a:p>
                  </a:txBody>
                  <a:tcPr/>
                </a:tc>
                <a:tc>
                  <a:txBody>
                    <a:bodyPr/>
                    <a:lstStyle/>
                    <a:p>
                      <a:r>
                        <a:rPr sz="1100" b="1" dirty="0">
                          <a:latin typeface="Calibri"/>
                          <a:ea typeface="Calibri"/>
                          <a:cs typeface="Calibri"/>
                        </a:rPr>
                        <a:t>Length</a:t>
                      </a:r>
                    </a:p>
                  </a:txBody>
                  <a:tcPr/>
                </a:tc>
                <a:tc>
                  <a:txBody>
                    <a:bodyPr/>
                    <a:lstStyle/>
                    <a:p>
                      <a:r>
                        <a:rPr sz="1050" dirty="0">
                          <a:solidFill>
                            <a:srgbClr val="111111"/>
                          </a:solidFill>
                          <a:latin typeface="Calibri"/>
                          <a:ea typeface="Calibri"/>
                          <a:cs typeface="Calibri"/>
                        </a:rPr>
                        <a:t>1 </a:t>
                      </a:r>
                      <a:r>
                        <a:rPr sz="1050" dirty="0" err="1">
                          <a:solidFill>
                            <a:srgbClr val="111111"/>
                          </a:solidFill>
                          <a:latin typeface="Calibri"/>
                          <a:ea typeface="Calibri"/>
                          <a:cs typeface="Calibri"/>
                        </a:rPr>
                        <a:t>hr</a:t>
                      </a:r>
                      <a:r>
                        <a:rPr sz="1050" dirty="0">
                          <a:solidFill>
                            <a:srgbClr val="111111"/>
                          </a:solidFill>
                          <a:latin typeface="Calibri"/>
                          <a:ea typeface="Calibri"/>
                          <a:cs typeface="Calibri"/>
                        </a:rPr>
                        <a:t> </a:t>
                      </a:r>
                      <a:r>
                        <a:rPr lang="en-GB" sz="1050" dirty="0">
                          <a:solidFill>
                            <a:srgbClr val="111111"/>
                          </a:solidFill>
                          <a:latin typeface="Calibri"/>
                          <a:ea typeface="Calibri"/>
                          <a:cs typeface="Calibri"/>
                        </a:rPr>
                        <a:t>4</a:t>
                      </a:r>
                      <a:r>
                        <a:rPr sz="1050" dirty="0">
                          <a:solidFill>
                            <a:srgbClr val="111111"/>
                          </a:solidFill>
                          <a:latin typeface="Calibri"/>
                          <a:ea typeface="Calibri"/>
                          <a:cs typeface="Calibri"/>
                        </a:rPr>
                        <a:t>5 min</a:t>
                      </a:r>
                      <a:endParaRPr sz="1100" i="1" dirty="0">
                        <a:latin typeface="Calibri"/>
                        <a:ea typeface="Calibri"/>
                        <a:cs typeface="Calibri"/>
                      </a:endParaRPr>
                    </a:p>
                  </a:txBody>
                  <a:tcPr/>
                </a:tc>
                <a:tc>
                  <a:txBody>
                    <a:bodyPr/>
                    <a:lstStyle/>
                    <a:p>
                      <a:r>
                        <a:rPr sz="1100" b="1" dirty="0">
                          <a:latin typeface="Calibri"/>
                          <a:ea typeface="Calibri"/>
                          <a:cs typeface="Calibri"/>
                        </a:rPr>
                        <a:t>Marks</a:t>
                      </a:r>
                    </a:p>
                  </a:txBody>
                  <a:tcPr/>
                </a:tc>
                <a:tc>
                  <a:txBody>
                    <a:bodyPr/>
                    <a:lstStyle/>
                    <a:p>
                      <a:r>
                        <a:rPr lang="en-GB" sz="1050" i="0" dirty="0">
                          <a:solidFill>
                            <a:srgbClr val="111111"/>
                          </a:solidFill>
                          <a:latin typeface="Calibri"/>
                          <a:ea typeface="Calibri"/>
                          <a:cs typeface="Calibri"/>
                        </a:rPr>
                        <a:t>80</a:t>
                      </a:r>
                      <a:endParaRPr sz="1100" i="0" dirty="0">
                        <a:latin typeface="Calibri"/>
                        <a:ea typeface="Calibri"/>
                        <a:cs typeface="Calibri"/>
                      </a:endParaRPr>
                    </a:p>
                  </a:txBody>
                  <a:tcPr/>
                </a:tc>
                <a:extLst>
                  <a:ext uri="{0D108BD9-81ED-4DB2-BD59-A6C34878D82A}">
                    <a16:rowId xmlns:a16="http://schemas.microsoft.com/office/drawing/2014/main" val="10000"/>
                  </a:ext>
                </a:extLst>
              </a:tr>
              <a:tr h="296599">
                <a:tc gridSpan="6">
                  <a:txBody>
                    <a:bodyPr/>
                    <a:lstStyle/>
                    <a:p>
                      <a:pPr algn="ctr">
                        <a:buNone/>
                      </a:pPr>
                      <a:r>
                        <a:rPr sz="1100" b="1" i="0" dirty="0">
                          <a:latin typeface="Calibri"/>
                          <a:ea typeface="Calibri"/>
                          <a:cs typeface="Calibri"/>
                        </a:rPr>
                        <a:t>Topics / Subjects – what will be on the exam?</a:t>
                      </a:r>
                    </a:p>
                  </a:txBody>
                  <a:tcPr>
                    <a:solidFill>
                      <a:schemeClr val="accent4">
                        <a:lumMod val="20000"/>
                        <a:lumOff val="80000"/>
                      </a:schemeClr>
                    </a:solidFill>
                  </a:tcPr>
                </a:tc>
                <a:tc hMerge="1">
                  <a:txBody>
                    <a:bodyPr/>
                    <a:lstStyle/>
                    <a:p>
                      <a:endParaRPr/>
                    </a:p>
                  </a:txBody>
                  <a:tcPr/>
                </a:tc>
                <a:tc hMerge="1">
                  <a:txBody>
                    <a:bodyPr/>
                    <a:lstStyle/>
                    <a:p>
                      <a:endParaRPr/>
                    </a:p>
                  </a:txBody>
                  <a:tcPr/>
                </a:tc>
                <a:tc hMerge="1">
                  <a:txBody>
                    <a:bodyPr/>
                    <a:lstStyle/>
                    <a:p>
                      <a:endParaRPr/>
                    </a:p>
                  </a:txBody>
                  <a:tcPr/>
                </a:tc>
                <a:tc hMerge="1">
                  <a:txBody>
                    <a:bodyPr/>
                    <a:lstStyle/>
                    <a:p>
                      <a:endParaRPr/>
                    </a:p>
                  </a:txBody>
                  <a:tcPr/>
                </a:tc>
                <a:tc hMerge="1">
                  <a:txBody>
                    <a:bodyPr/>
                    <a:lstStyle/>
                    <a:p>
                      <a:endParaRPr/>
                    </a:p>
                  </a:txBody>
                  <a:tcPr/>
                </a:tc>
                <a:extLst>
                  <a:ext uri="{0D108BD9-81ED-4DB2-BD59-A6C34878D82A}">
                    <a16:rowId xmlns:a16="http://schemas.microsoft.com/office/drawing/2014/main" val="10001"/>
                  </a:ext>
                </a:extLst>
              </a:tr>
              <a:tr h="2407687">
                <a:tc gridSpan="6">
                  <a:txBody>
                    <a:bodyPr/>
                    <a:lstStyle/>
                    <a:p>
                      <a:pPr marL="0" indent="0">
                        <a:buFont typeface="Arial" panose="020B0604020202020204" pitchFamily="34" charset="0"/>
                        <a:buNone/>
                      </a:pPr>
                      <a:r>
                        <a:rPr lang="en-GB" sz="1200" b="0" i="0" dirty="0">
                          <a:latin typeface="Aptos Display"/>
                          <a:ea typeface="Calibri"/>
                          <a:cs typeface="Calibri"/>
                        </a:rPr>
                        <a:t>2 texts (unseen) – both will be Non-fiction and can be about any topic.  One text will be modern and the other will be 19</a:t>
                      </a:r>
                      <a:r>
                        <a:rPr lang="en-GB" sz="1200" b="0" i="0" baseline="30000" dirty="0">
                          <a:latin typeface="Aptos Display"/>
                          <a:ea typeface="Calibri"/>
                          <a:cs typeface="Calibri"/>
                        </a:rPr>
                        <a:t>th</a:t>
                      </a:r>
                      <a:r>
                        <a:rPr lang="en-GB" sz="1200" b="0" i="0" dirty="0">
                          <a:latin typeface="Aptos Display"/>
                          <a:ea typeface="Calibri"/>
                          <a:cs typeface="Calibri"/>
                        </a:rPr>
                        <a:t> / 20</a:t>
                      </a:r>
                      <a:r>
                        <a:rPr lang="en-GB" sz="1200" b="0" i="0" baseline="30000" dirty="0">
                          <a:latin typeface="Aptos Display"/>
                          <a:ea typeface="Calibri"/>
                          <a:cs typeface="Calibri"/>
                        </a:rPr>
                        <a:t>th</a:t>
                      </a:r>
                      <a:r>
                        <a:rPr lang="en-GB" sz="1200" b="0" i="0" dirty="0">
                          <a:latin typeface="Aptos Display"/>
                          <a:ea typeface="Calibri"/>
                          <a:cs typeface="Calibri"/>
                        </a:rPr>
                        <a:t> Century</a:t>
                      </a:r>
                    </a:p>
                    <a:p>
                      <a:pPr marL="0" indent="0">
                        <a:buFont typeface="Arial" panose="020B0604020202020204" pitchFamily="34" charset="0"/>
                        <a:buNone/>
                      </a:pPr>
                      <a:endParaRPr lang="en-GB" sz="1200" b="0" i="0" dirty="0">
                        <a:latin typeface="Aptos Display"/>
                        <a:ea typeface="Calibri"/>
                        <a:cs typeface="Calibri"/>
                      </a:endParaRPr>
                    </a:p>
                    <a:p>
                      <a:pPr marL="0" indent="0">
                        <a:buFont typeface="Arial" panose="020B0604020202020204" pitchFamily="34" charset="0"/>
                        <a:buNone/>
                      </a:pPr>
                      <a:r>
                        <a:rPr lang="en-GB" sz="1200" b="0" i="0" dirty="0">
                          <a:latin typeface="Aptos Display"/>
                          <a:ea typeface="Calibri"/>
                          <a:cs typeface="Calibri"/>
                        </a:rPr>
                        <a:t>Question 1 – Reading – Identify 4 TRUE statements from a choice of 8 (4 marks)</a:t>
                      </a:r>
                    </a:p>
                    <a:p>
                      <a:pPr marL="0" indent="0">
                        <a:buFont typeface="Arial" panose="020B0604020202020204" pitchFamily="34" charset="0"/>
                        <a:buNone/>
                      </a:pPr>
                      <a:r>
                        <a:rPr lang="en-GB" sz="1200" b="0" i="0" dirty="0">
                          <a:latin typeface="Aptos Display"/>
                          <a:ea typeface="Calibri"/>
                          <a:cs typeface="Calibri"/>
                        </a:rPr>
                        <a:t>Question 2 – Reading – Summarise the key difference between the two different texts (8 marks)</a:t>
                      </a:r>
                    </a:p>
                    <a:p>
                      <a:pPr marL="0" indent="0">
                        <a:buFont typeface="Arial" panose="020B0604020202020204" pitchFamily="34" charset="0"/>
                        <a:buNone/>
                      </a:pPr>
                      <a:r>
                        <a:rPr lang="en-GB" sz="1200" b="0" i="0" dirty="0">
                          <a:latin typeface="Aptos Display"/>
                          <a:ea typeface="Calibri"/>
                          <a:cs typeface="Calibri"/>
                        </a:rPr>
                        <a:t>Question 3 – Reading – Analyse the language used to express the writer’s viewpoint across the whole text (12 marks)</a:t>
                      </a:r>
                    </a:p>
                    <a:p>
                      <a:pPr marL="0" indent="0">
                        <a:buFont typeface="Arial" panose="020B0604020202020204" pitchFamily="34" charset="0"/>
                        <a:buNone/>
                      </a:pPr>
                      <a:r>
                        <a:rPr lang="en-GB" sz="1200" b="0" i="0" dirty="0">
                          <a:latin typeface="Aptos Display"/>
                          <a:ea typeface="Calibri"/>
                          <a:cs typeface="Calibri"/>
                        </a:rPr>
                        <a:t>Question 4 – Reading – Compare the methods used by both writers to present their different points of view (16 marks)</a:t>
                      </a:r>
                    </a:p>
                    <a:p>
                      <a:pPr marL="0" indent="0">
                        <a:buFont typeface="Arial" panose="020B0604020202020204" pitchFamily="34" charset="0"/>
                        <a:buNone/>
                      </a:pPr>
                      <a:endParaRPr lang="en-GB" sz="1200" b="0" i="0" dirty="0">
                        <a:latin typeface="Aptos Display"/>
                        <a:ea typeface="Calibri"/>
                        <a:cs typeface="Calibri"/>
                      </a:endParaRPr>
                    </a:p>
                    <a:p>
                      <a:pPr marL="0" indent="0">
                        <a:buFont typeface="Arial" panose="020B0604020202020204" pitchFamily="34" charset="0"/>
                        <a:buNone/>
                      </a:pPr>
                      <a:r>
                        <a:rPr lang="en-GB" sz="1200" b="0" i="0" dirty="0">
                          <a:latin typeface="Aptos Display"/>
                          <a:ea typeface="Calibri"/>
                          <a:cs typeface="Calibri"/>
                        </a:rPr>
                        <a:t>Question 5 – Writing – You will be given a statement and then you have to provide a written response in the form of an article, speech, letter, blog entry.  The statement will be linked to the topic of the two texts (40 marks)</a:t>
                      </a:r>
                      <a:endParaRPr sz="1200" b="0" i="0">
                        <a:latin typeface="Aptos Display"/>
                        <a:ea typeface="Calibri"/>
                        <a:cs typeface="Calibri"/>
                      </a:endParaRPr>
                    </a:p>
                  </a:txBody>
                  <a:tcPr/>
                </a:tc>
                <a:tc hMerge="1">
                  <a:txBody>
                    <a:bodyPr/>
                    <a:lstStyle/>
                    <a:p>
                      <a:endParaRPr/>
                    </a:p>
                  </a:txBody>
                  <a:tcPr/>
                </a:tc>
                <a:tc hMerge="1">
                  <a:txBody>
                    <a:bodyPr/>
                    <a:lstStyle/>
                    <a:p>
                      <a:endParaRPr b="1"/>
                    </a:p>
                  </a:txBody>
                  <a:tcPr/>
                </a:tc>
                <a:tc hMerge="1">
                  <a:txBody>
                    <a:bodyPr/>
                    <a:lstStyle/>
                    <a:p>
                      <a:endParaRPr/>
                    </a:p>
                  </a:txBody>
                  <a:tcPr/>
                </a:tc>
                <a:tc hMerge="1">
                  <a:txBody>
                    <a:bodyPr/>
                    <a:lstStyle/>
                    <a:p>
                      <a:endParaRPr b="1"/>
                    </a:p>
                  </a:txBody>
                  <a:tcPr/>
                </a:tc>
                <a:tc hMerge="1">
                  <a:txBody>
                    <a:bodyPr/>
                    <a:lstStyle/>
                    <a:p>
                      <a:endParaRPr/>
                    </a:p>
                  </a:txBody>
                  <a:tcPr/>
                </a:tc>
                <a:extLst>
                  <a:ext uri="{0D108BD9-81ED-4DB2-BD59-A6C34878D82A}">
                    <a16:rowId xmlns:a16="http://schemas.microsoft.com/office/drawing/2014/main" val="10002"/>
                  </a:ext>
                </a:extLst>
              </a:tr>
            </a:tbl>
          </a:graphicData>
        </a:graphic>
      </p:graphicFrame>
      <p:graphicFrame>
        <p:nvGraphicFramePr>
          <p:cNvPr id="19" name="Table 12"/>
          <p:cNvGraphicFramePr/>
          <p:nvPr>
            <p:extLst>
              <p:ext uri="{D42A27DB-BD31-4B8C-83A1-F6EECF244321}">
                <p14:modId xmlns:p14="http://schemas.microsoft.com/office/powerpoint/2010/main" val="2516693166"/>
              </p:ext>
            </p:extLst>
          </p:nvPr>
        </p:nvGraphicFramePr>
        <p:xfrm>
          <a:off x="438947" y="9015457"/>
          <a:ext cx="6662940" cy="1021398"/>
        </p:xfrm>
        <a:graphic>
          <a:graphicData uri="http://schemas.openxmlformats.org/drawingml/2006/table">
            <a:tbl>
              <a:tblPr firstRow="1" bandRow="1">
                <a:tableStyleId>{5940675A-B579-460E-94D1-54222C63F5DA}</a:tableStyleId>
              </a:tblPr>
              <a:tblGrid>
                <a:gridCol w="1650337">
                  <a:extLst>
                    <a:ext uri="{9D8B030D-6E8A-4147-A177-3AD203B41FA5}">
                      <a16:colId xmlns:a16="http://schemas.microsoft.com/office/drawing/2014/main" val="20000"/>
                    </a:ext>
                  </a:extLst>
                </a:gridCol>
                <a:gridCol w="902793">
                  <a:extLst>
                    <a:ext uri="{9D8B030D-6E8A-4147-A177-3AD203B41FA5}">
                      <a16:colId xmlns:a16="http://schemas.microsoft.com/office/drawing/2014/main" val="20001"/>
                    </a:ext>
                  </a:extLst>
                </a:gridCol>
                <a:gridCol w="1066800">
                  <a:extLst>
                    <a:ext uri="{9D8B030D-6E8A-4147-A177-3AD203B41FA5}">
                      <a16:colId xmlns:a16="http://schemas.microsoft.com/office/drawing/2014/main" val="20002"/>
                    </a:ext>
                  </a:extLst>
                </a:gridCol>
                <a:gridCol w="3043010">
                  <a:extLst>
                    <a:ext uri="{9D8B030D-6E8A-4147-A177-3AD203B41FA5}">
                      <a16:colId xmlns:a16="http://schemas.microsoft.com/office/drawing/2014/main" val="20003"/>
                    </a:ext>
                  </a:extLst>
                </a:gridCol>
              </a:tblGrid>
              <a:tr h="289878">
                <a:tc>
                  <a:txBody>
                    <a:bodyPr/>
                    <a:lstStyle/>
                    <a:p>
                      <a:r>
                        <a:rPr sz="1100" b="1" dirty="0">
                          <a:latin typeface="Calibri"/>
                          <a:ea typeface="Calibri"/>
                          <a:cs typeface="Calibri"/>
                        </a:rPr>
                        <a:t>Lead Teacher</a:t>
                      </a:r>
                    </a:p>
                  </a:txBody>
                  <a:tcPr/>
                </a:tc>
                <a:tc>
                  <a:txBody>
                    <a:bodyPr/>
                    <a:lstStyle/>
                    <a:p>
                      <a:r>
                        <a:rPr lang="en-US" sz="1100" i="1" dirty="0" err="1">
                          <a:latin typeface="Calibri"/>
                          <a:ea typeface="Calibri"/>
                          <a:cs typeface="Calibri"/>
                        </a:rPr>
                        <a:t>Mr</a:t>
                      </a:r>
                      <a:r>
                        <a:rPr lang="en-US" sz="1100" i="1" dirty="0">
                          <a:latin typeface="Calibri"/>
                          <a:ea typeface="Calibri"/>
                          <a:cs typeface="Calibri"/>
                        </a:rPr>
                        <a:t> Yarsley</a:t>
                      </a:r>
                      <a:endParaRPr sz="1100" i="1" dirty="0">
                        <a:latin typeface="Calibri"/>
                        <a:ea typeface="Calibri"/>
                        <a:cs typeface="Calibri"/>
                      </a:endParaRPr>
                    </a:p>
                  </a:txBody>
                  <a:tcPr/>
                </a:tc>
                <a:tc>
                  <a:txBody>
                    <a:bodyPr/>
                    <a:lstStyle/>
                    <a:p>
                      <a:r>
                        <a:rPr sz="1100" b="1" dirty="0">
                          <a:latin typeface="Calibri"/>
                          <a:ea typeface="Calibri"/>
                          <a:cs typeface="Calibri"/>
                        </a:rPr>
                        <a:t>Email</a:t>
                      </a:r>
                    </a:p>
                  </a:txBody>
                  <a:tcPr/>
                </a:tc>
                <a:tc>
                  <a:txBody>
                    <a:bodyPr/>
                    <a:lstStyle/>
                    <a:p>
                      <a:r>
                        <a:rPr lang="en-US" sz="1100" i="1" dirty="0">
                          <a:latin typeface="Calibri"/>
                          <a:ea typeface="Calibri"/>
                          <a:cs typeface="Calibri"/>
                          <a:hlinkClick r:id="rId3"/>
                        </a:rPr>
                        <a:t>Myarsley@firvale.com</a:t>
                      </a:r>
                      <a:r>
                        <a:rPr lang="en-US" sz="1100" i="1" dirty="0">
                          <a:latin typeface="Calibri"/>
                          <a:ea typeface="Calibri"/>
                          <a:cs typeface="Calibri"/>
                        </a:rPr>
                        <a:t> </a:t>
                      </a:r>
                      <a:endParaRPr sz="1100" i="1">
                        <a:latin typeface="Calibri"/>
                        <a:ea typeface="Calibri"/>
                        <a:cs typeface="Calibri"/>
                      </a:endParaRPr>
                    </a:p>
                  </a:txBody>
                  <a:tcPr/>
                </a:tc>
                <a:extLst>
                  <a:ext uri="{0D108BD9-81ED-4DB2-BD59-A6C34878D82A}">
                    <a16:rowId xmlns:a16="http://schemas.microsoft.com/office/drawing/2014/main" val="10000"/>
                  </a:ext>
                </a:extLst>
              </a:tr>
              <a:tr h="428957">
                <a:tc>
                  <a:txBody>
                    <a:bodyPr/>
                    <a:lstStyle/>
                    <a:p>
                      <a:r>
                        <a:rPr sz="1100" b="1" dirty="0">
                          <a:latin typeface="Calibri"/>
                          <a:ea typeface="Calibri"/>
                          <a:cs typeface="Calibri"/>
                        </a:rPr>
                        <a:t>Specification</a:t>
                      </a:r>
                    </a:p>
                  </a:txBody>
                  <a:tcPr/>
                </a:tc>
                <a:tc gridSpan="3">
                  <a:txBody>
                    <a:bodyPr/>
                    <a:lstStyle/>
                    <a:p>
                      <a:endParaRPr lang="en-GB" sz="1050" i="1">
                        <a:solidFill>
                          <a:srgbClr val="111111"/>
                        </a:solidFill>
                        <a:latin typeface="Calibri"/>
                        <a:ea typeface="Calibri"/>
                        <a:cs typeface="Calibri"/>
                        <a:hlinkClick r:id="rId4"/>
                      </a:endParaRPr>
                    </a:p>
                    <a:p>
                      <a:pPr lvl="0">
                        <a:buNone/>
                      </a:pPr>
                      <a:r>
                        <a:rPr lang="en-GB" sz="1050" b="0" i="0" u="none" strike="noStrike" noProof="0" dirty="0">
                          <a:solidFill>
                            <a:srgbClr val="111111"/>
                          </a:solidFill>
                          <a:hlinkClick r:id="rId5"/>
                        </a:rPr>
                        <a:t>https://www.aqa.org.uk/subjects/english/gcse/english-8700/specification</a:t>
                      </a:r>
                      <a:r>
                        <a:rPr lang="en-GB" sz="1050" b="0" i="0" u="none" strike="noStrike" noProof="0" dirty="0">
                          <a:solidFill>
                            <a:srgbClr val="111111"/>
                          </a:solidFill>
                        </a:rPr>
                        <a:t> </a:t>
                      </a:r>
                      <a:endParaRPr lang="en-GB" dirty="0"/>
                    </a:p>
                    <a:p>
                      <a:endParaRPr lang="en-GB" sz="1050" i="1">
                        <a:solidFill>
                          <a:srgbClr val="111111"/>
                        </a:solidFill>
                        <a:latin typeface="Calibri"/>
                        <a:ea typeface="Calibri"/>
                        <a:cs typeface="Calibri"/>
                        <a:hlinkClick r:id="rId4"/>
                      </a:endParaRPr>
                    </a:p>
                    <a:p>
                      <a:endParaRPr sz="1050" i="1">
                        <a:solidFill>
                          <a:srgbClr val="111111"/>
                        </a:solidFill>
                        <a:latin typeface="Calibri"/>
                        <a:ea typeface="Calibri"/>
                        <a:cs typeface="Calibri"/>
                        <a:hlinkClick r:id="rId4"/>
                      </a:endParaRPr>
                    </a:p>
                  </a:txBody>
                  <a:tcPr/>
                </a:tc>
                <a:tc hMerge="1">
                  <a:txBody>
                    <a:bodyPr/>
                    <a:lstStyle/>
                    <a:p>
                      <a:endParaRPr sz="1100" b="1">
                        <a:latin typeface="Calibri"/>
                        <a:ea typeface="Calibri"/>
                        <a:cs typeface="Calibri"/>
                      </a:endParaRPr>
                    </a:p>
                  </a:txBody>
                  <a:tcPr/>
                </a:tc>
                <a:tc hMerge="1">
                  <a:txBody>
                    <a:bodyPr/>
                    <a:lstStyle/>
                    <a:p>
                      <a:endParaRPr sz="1100" i="1">
                        <a:latin typeface="Calibri"/>
                        <a:ea typeface="Calibri"/>
                        <a:cs typeface="Calibri"/>
                      </a:endParaRPr>
                    </a:p>
                  </a:txBody>
                  <a:tcPr/>
                </a:tc>
                <a:extLst>
                  <a:ext uri="{0D108BD9-81ED-4DB2-BD59-A6C34878D82A}">
                    <a16:rowId xmlns:a16="http://schemas.microsoft.com/office/drawing/2014/main" val="10001"/>
                  </a:ext>
                </a:extLst>
              </a:tr>
            </a:tbl>
          </a:graphicData>
        </a:graphic>
      </p:graphicFrame>
      <p:sp>
        <p:nvSpPr>
          <p:cNvPr id="3" name="TextBox 2">
            <a:extLst>
              <a:ext uri="{FF2B5EF4-FFF2-40B4-BE49-F238E27FC236}">
                <a16:creationId xmlns:a16="http://schemas.microsoft.com/office/drawing/2014/main" id="{61E86D21-4A37-9AC0-9B79-92CABBBE4DEA}"/>
              </a:ext>
            </a:extLst>
          </p:cNvPr>
          <p:cNvSpPr>
            <a:spLocks noGrp="1"/>
          </p:cNvSpPr>
          <p:nvPr/>
        </p:nvSpPr>
        <p:spPr>
          <a:xfrm>
            <a:off x="4223619" y="259846"/>
            <a:ext cx="1902893" cy="646331"/>
          </a:xfrm>
          <a:prstGeom prst="rect">
            <a:avLst/>
          </a:prstGeom>
          <a:solidFill>
            <a:schemeClr val="tx2">
              <a:lumMod val="10000"/>
              <a:lumOff val="90000"/>
            </a:schemeClr>
          </a:solidFill>
        </p:spPr>
        <p:txBody>
          <a:bodyPr wrap="square" lIns="91440" tIns="45720" rIns="91440" bIns="45720" anchor="t">
            <a:spAutoFit/>
          </a:bodyPr>
          <a:lstStyle/>
          <a:p>
            <a:r>
              <a:rPr lang="en-US" sz="1200">
                <a:latin typeface="+mj-lt"/>
                <a:ea typeface="+mj-lt"/>
                <a:cs typeface="+mj-lt"/>
              </a:rPr>
              <a:t>Monday 2nd November 9:00am</a:t>
            </a:r>
          </a:p>
          <a:p>
            <a:r>
              <a:rPr lang="en-US" sz="1200">
                <a:latin typeface="Aptos Display"/>
              </a:rPr>
              <a:t>1hr 45 mins</a:t>
            </a:r>
          </a:p>
        </p:txBody>
      </p:sp>
      <p:graphicFrame>
        <p:nvGraphicFramePr>
          <p:cNvPr id="21" name="Table 10"/>
          <p:cNvGraphicFramePr/>
          <p:nvPr>
            <p:extLst>
              <p:ext uri="{D42A27DB-BD31-4B8C-83A1-F6EECF244321}">
                <p14:modId xmlns:p14="http://schemas.microsoft.com/office/powerpoint/2010/main" val="2993803988"/>
              </p:ext>
            </p:extLst>
          </p:nvPr>
        </p:nvGraphicFramePr>
        <p:xfrm>
          <a:off x="444546" y="4184997"/>
          <a:ext cx="6662940" cy="3448050"/>
        </p:xfrm>
        <a:graphic>
          <a:graphicData uri="http://schemas.openxmlformats.org/drawingml/2006/table">
            <a:tbl>
              <a:tblPr firstRow="1" bandRow="1">
                <a:tableStyleId>{5940675A-B579-460E-94D1-54222C63F5DA}</a:tableStyleId>
              </a:tblPr>
              <a:tblGrid>
                <a:gridCol w="6662940">
                  <a:extLst>
                    <a:ext uri="{9D8B030D-6E8A-4147-A177-3AD203B41FA5}">
                      <a16:colId xmlns:a16="http://schemas.microsoft.com/office/drawing/2014/main" val="20000"/>
                    </a:ext>
                  </a:extLst>
                </a:gridCol>
              </a:tblGrid>
              <a:tr h="247310">
                <a:tc>
                  <a:txBody>
                    <a:bodyPr/>
                    <a:lstStyle/>
                    <a:p>
                      <a:pPr algn="ctr">
                        <a:buNone/>
                      </a:pPr>
                      <a:r>
                        <a:rPr sz="1100" b="1" dirty="0">
                          <a:latin typeface="Calibri"/>
                          <a:ea typeface="Calibri"/>
                          <a:cs typeface="Calibri"/>
                        </a:rPr>
                        <a:t>Useful tips</a:t>
                      </a:r>
                    </a:p>
                  </a:txBody>
                  <a:tcPr>
                    <a:solidFill>
                      <a:schemeClr val="accent4">
                        <a:lumMod val="20000"/>
                        <a:lumOff val="80000"/>
                      </a:schemeClr>
                    </a:solidFill>
                  </a:tcPr>
                </a:tc>
                <a:extLst>
                  <a:ext uri="{0D108BD9-81ED-4DB2-BD59-A6C34878D82A}">
                    <a16:rowId xmlns:a16="http://schemas.microsoft.com/office/drawing/2014/main" val="10000"/>
                  </a:ext>
                </a:extLst>
              </a:tr>
              <a:tr h="2829524">
                <a:tc>
                  <a:txBody>
                    <a:bodyPr/>
                    <a:lstStyle/>
                    <a:p>
                      <a:pPr marL="0" indent="0">
                        <a:buFont typeface="Arial" panose="020B0604020202020204" pitchFamily="34" charset="0"/>
                        <a:buNone/>
                      </a:pPr>
                      <a:r>
                        <a:rPr lang="en-GB" sz="1200" dirty="0">
                          <a:solidFill>
                            <a:srgbClr val="111111"/>
                          </a:solidFill>
                          <a:latin typeface="+mn-lt"/>
                          <a:ea typeface="Calibri"/>
                          <a:cs typeface="Calibri"/>
                        </a:rPr>
                        <a:t>Spend 10 minutes reading both texts before you begin answering questions.</a:t>
                      </a:r>
                    </a:p>
                    <a:p>
                      <a:pPr marL="0" indent="0">
                        <a:buFont typeface="Arial" panose="020B0604020202020204" pitchFamily="34" charset="0"/>
                        <a:buNone/>
                      </a:pPr>
                      <a:r>
                        <a:rPr lang="en-GB" sz="1200" dirty="0">
                          <a:solidFill>
                            <a:srgbClr val="111111"/>
                          </a:solidFill>
                          <a:latin typeface="+mn-lt"/>
                          <a:ea typeface="Calibri"/>
                          <a:cs typeface="Calibri"/>
                        </a:rPr>
                        <a:t>Have a go at answering every question.</a:t>
                      </a:r>
                    </a:p>
                    <a:p>
                      <a:pPr marL="0" indent="0">
                        <a:buFont typeface="Arial" panose="020B0604020202020204" pitchFamily="34" charset="0"/>
                        <a:buNone/>
                      </a:pPr>
                      <a:endParaRPr lang="en-GB" sz="1200" dirty="0">
                        <a:solidFill>
                          <a:srgbClr val="111111"/>
                        </a:solidFill>
                        <a:latin typeface="+mn-lt"/>
                        <a:ea typeface="Calibri"/>
                        <a:cs typeface="Calibri"/>
                      </a:endParaRPr>
                    </a:p>
                    <a:p>
                      <a:pPr marL="0" indent="0">
                        <a:buFont typeface="Arial" panose="020B0604020202020204" pitchFamily="34" charset="0"/>
                        <a:buNone/>
                      </a:pPr>
                      <a:r>
                        <a:rPr lang="en-GB" sz="1200" dirty="0">
                          <a:solidFill>
                            <a:srgbClr val="111111"/>
                          </a:solidFill>
                          <a:latin typeface="+mn-lt"/>
                          <a:ea typeface="Calibri"/>
                          <a:cs typeface="Calibri"/>
                        </a:rPr>
                        <a:t>Question 1 – Read the statements very carefully.  They will be about a very specific part of the text. Spend 5 minutes on this question.</a:t>
                      </a:r>
                    </a:p>
                    <a:p>
                      <a:pPr marL="0" indent="0">
                        <a:buFont typeface="Arial" panose="020B0604020202020204" pitchFamily="34" charset="0"/>
                        <a:buNone/>
                      </a:pPr>
                      <a:r>
                        <a:rPr lang="en-GB" sz="1200" dirty="0">
                          <a:solidFill>
                            <a:srgbClr val="111111"/>
                          </a:solidFill>
                          <a:latin typeface="+mn-lt"/>
                          <a:ea typeface="Calibri"/>
                          <a:cs typeface="Calibri"/>
                        </a:rPr>
                        <a:t>Question 2 – Refer to context, use quotes to back up your points, and use PEAL paragraphs to link ideas.  Spend 10 minutes on this question.</a:t>
                      </a:r>
                    </a:p>
                    <a:p>
                      <a:pPr marL="0" indent="0">
                        <a:buFont typeface="Arial" panose="020B0604020202020204" pitchFamily="34" charset="0"/>
                        <a:buNone/>
                      </a:pPr>
                      <a:r>
                        <a:rPr lang="en-GB" sz="1200" dirty="0">
                          <a:solidFill>
                            <a:srgbClr val="111111"/>
                          </a:solidFill>
                          <a:latin typeface="+mn-lt"/>
                          <a:ea typeface="Calibri"/>
                          <a:cs typeface="Calibri"/>
                        </a:rPr>
                        <a:t>Question 3 – Identify language devices and rhetorical techniques, comment on their impact and write in PETER paragraphs.  Spend 15 minutes on this question.</a:t>
                      </a:r>
                    </a:p>
                    <a:p>
                      <a:pPr marL="0" indent="0">
                        <a:buFont typeface="Arial" panose="020B0604020202020204" pitchFamily="34" charset="0"/>
                        <a:buNone/>
                      </a:pPr>
                      <a:r>
                        <a:rPr lang="en-GB" sz="1200" dirty="0">
                          <a:solidFill>
                            <a:srgbClr val="111111"/>
                          </a:solidFill>
                          <a:latin typeface="+mn-lt"/>
                          <a:ea typeface="Calibri"/>
                          <a:cs typeface="Calibri"/>
                        </a:rPr>
                        <a:t>Question 4 – Summarise each writer’s viewpoint and then compare and contrast them using PEAL paragraphs.  Comment on the historical context in which each text was written.  Spend 20 minutes on this question.</a:t>
                      </a:r>
                    </a:p>
                    <a:p>
                      <a:pPr marL="0" indent="0">
                        <a:buFont typeface="Arial" panose="020B0604020202020204" pitchFamily="34" charset="0"/>
                        <a:buNone/>
                      </a:pPr>
                      <a:endParaRPr lang="en-GB" sz="1200" dirty="0">
                        <a:solidFill>
                          <a:srgbClr val="111111"/>
                        </a:solidFill>
                        <a:latin typeface="+mn-lt"/>
                        <a:ea typeface="Calibri"/>
                        <a:cs typeface="Calibri"/>
                      </a:endParaRPr>
                    </a:p>
                    <a:p>
                      <a:pPr marL="0" indent="0">
                        <a:buFont typeface="Arial" panose="020B0604020202020204" pitchFamily="34" charset="0"/>
                        <a:buNone/>
                      </a:pPr>
                      <a:r>
                        <a:rPr lang="en-GB" sz="1200" dirty="0">
                          <a:solidFill>
                            <a:srgbClr val="111111"/>
                          </a:solidFill>
                          <a:latin typeface="+mn-lt"/>
                          <a:ea typeface="Calibri"/>
                          <a:cs typeface="Calibri"/>
                        </a:rPr>
                        <a:t>Question 5 – Provide an opinion and then justify it with the use of rhetorical language.  Follow the rules and the style of the text type you are being asked to write in.  Spend 45 minutes on this question.</a:t>
                      </a:r>
                    </a:p>
                    <a:p>
                      <a:pPr marL="0" indent="0">
                        <a:buFont typeface="Arial" panose="020B0604020202020204" pitchFamily="34" charset="0"/>
                        <a:buNone/>
                      </a:pPr>
                      <a:endParaRPr lang="en-GB" sz="1125">
                        <a:solidFill>
                          <a:srgbClr val="111111"/>
                        </a:solidFill>
                        <a:latin typeface="+mn-lt"/>
                        <a:ea typeface="Calibri"/>
                        <a:cs typeface="Calibri"/>
                      </a:endParaRPr>
                    </a:p>
                  </a:txBody>
                  <a:tcPr/>
                </a:tc>
                <a:extLst>
                  <a:ext uri="{0D108BD9-81ED-4DB2-BD59-A6C34878D82A}">
                    <a16:rowId xmlns:a16="http://schemas.microsoft.com/office/drawing/2014/main" val="10001"/>
                  </a:ext>
                </a:extLst>
              </a:tr>
            </a:tbl>
          </a:graphicData>
        </a:graphic>
      </p:graphicFrame>
      <p:graphicFrame>
        <p:nvGraphicFramePr>
          <p:cNvPr id="22" name="Table 11"/>
          <p:cNvGraphicFramePr/>
          <p:nvPr>
            <p:extLst>
              <p:ext uri="{D42A27DB-BD31-4B8C-83A1-F6EECF244321}">
                <p14:modId xmlns:p14="http://schemas.microsoft.com/office/powerpoint/2010/main" val="3479901117"/>
              </p:ext>
            </p:extLst>
          </p:nvPr>
        </p:nvGraphicFramePr>
        <p:xfrm>
          <a:off x="444546" y="7750750"/>
          <a:ext cx="6662940" cy="1115333"/>
        </p:xfrm>
        <a:graphic>
          <a:graphicData uri="http://schemas.openxmlformats.org/drawingml/2006/table">
            <a:tbl>
              <a:tblPr firstRow="1" bandRow="1">
                <a:tableStyleId>{5940675A-B579-460E-94D1-54222C63F5DA}</a:tableStyleId>
              </a:tblPr>
              <a:tblGrid>
                <a:gridCol w="6662940">
                  <a:extLst>
                    <a:ext uri="{9D8B030D-6E8A-4147-A177-3AD203B41FA5}">
                      <a16:colId xmlns:a16="http://schemas.microsoft.com/office/drawing/2014/main" val="20000"/>
                    </a:ext>
                  </a:extLst>
                </a:gridCol>
              </a:tblGrid>
              <a:tr h="214063">
                <a:tc>
                  <a:txBody>
                    <a:bodyPr/>
                    <a:lstStyle/>
                    <a:p>
                      <a:pPr algn="ctr">
                        <a:buNone/>
                      </a:pPr>
                      <a:r>
                        <a:rPr sz="1100" b="1" dirty="0">
                          <a:latin typeface="Calibri"/>
                          <a:ea typeface="Calibri"/>
                          <a:cs typeface="Calibri"/>
                        </a:rPr>
                        <a:t>Useful Revision Resources</a:t>
                      </a:r>
                    </a:p>
                  </a:txBody>
                  <a:tcPr>
                    <a:solidFill>
                      <a:schemeClr val="accent4">
                        <a:lumMod val="20000"/>
                        <a:lumOff val="80000"/>
                      </a:schemeClr>
                    </a:solidFill>
                  </a:tcPr>
                </a:tc>
                <a:extLst>
                  <a:ext uri="{0D108BD9-81ED-4DB2-BD59-A6C34878D82A}">
                    <a16:rowId xmlns:a16="http://schemas.microsoft.com/office/drawing/2014/main" val="10000"/>
                  </a:ext>
                </a:extLst>
              </a:tr>
              <a:tr h="856253">
                <a:tc>
                  <a:txBody>
                    <a:bodyPr/>
                    <a:lstStyle/>
                    <a:p>
                      <a:pPr lvl="0">
                        <a:buNone/>
                      </a:pPr>
                      <a:r>
                        <a:rPr lang="en-US" sz="1100" b="0" i="0" u="none" strike="noStrike" noProof="0" dirty="0">
                          <a:hlinkClick r:id="rId6"/>
                        </a:rPr>
                        <a:t>https://www.bbc.co.uk/bitesize/examspecs/zcbchv4</a:t>
                      </a:r>
                      <a:r>
                        <a:rPr lang="en-US" sz="1100" b="0" i="0" u="none" strike="noStrike" noProof="0" dirty="0"/>
                        <a:t> </a:t>
                      </a:r>
                    </a:p>
                    <a:p>
                      <a:pPr lvl="0">
                        <a:buNone/>
                      </a:pPr>
                      <a:r>
                        <a:rPr lang="en-US" sz="1100" b="0" i="0" u="none" strike="noStrike" noProof="0" dirty="0"/>
                        <a:t> </a:t>
                      </a:r>
                    </a:p>
                    <a:p>
                      <a:pPr lvl="0">
                        <a:buNone/>
                      </a:pPr>
                      <a:endParaRPr lang="en-US" sz="1100" b="0" i="0" u="none" strike="noStrike" noProof="0" dirty="0"/>
                    </a:p>
                    <a:p>
                      <a:pPr lvl="0">
                        <a:buNone/>
                      </a:pPr>
                      <a:endParaRPr lang="en-US" sz="1100" b="0" i="0" u="none" strike="noStrike" noProof="0" dirty="0"/>
                    </a:p>
                  </a:txBody>
                  <a:tcPr/>
                </a:tc>
                <a:extLst>
                  <a:ext uri="{0D108BD9-81ED-4DB2-BD59-A6C34878D82A}">
                    <a16:rowId xmlns:a16="http://schemas.microsoft.com/office/drawing/2014/main" val="10001"/>
                  </a:ext>
                </a:extLst>
              </a:tr>
            </a:tbl>
          </a:graphicData>
        </a:graphic>
      </p:graphicFrame>
      <p:pic>
        <p:nvPicPr>
          <p:cNvPr id="2" name="Picture 1">
            <a:extLst>
              <a:ext uri="{FF2B5EF4-FFF2-40B4-BE49-F238E27FC236}">
                <a16:creationId xmlns:a16="http://schemas.microsoft.com/office/drawing/2014/main" id="{91B3CA14-34FD-99C2-5934-2A451694046B}"/>
              </a:ext>
            </a:extLst>
          </p:cNvPr>
          <p:cNvPicPr>
            <a:picLocks noChangeAspect="1"/>
          </p:cNvPicPr>
          <p:nvPr/>
        </p:nvPicPr>
        <p:blipFill>
          <a:blip r:embed="rId7"/>
          <a:stretch>
            <a:fillRect/>
          </a:stretch>
        </p:blipFill>
        <p:spPr>
          <a:xfrm>
            <a:off x="6266969" y="264302"/>
            <a:ext cx="681367" cy="706684"/>
          </a:xfrm>
          <a:prstGeom prst="rect">
            <a:avLst/>
          </a:prstGeom>
        </p:spPr>
      </p:pic>
    </p:spTree>
    <p:extLst>
      <p:ext uri="{BB962C8B-B14F-4D97-AF65-F5344CB8AC3E}">
        <p14:creationId xmlns:p14="http://schemas.microsoft.com/office/powerpoint/2010/main" val="34262277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F5EF0FF-0B3F-B141-5D7E-C51C8B899AA8}"/>
              </a:ext>
            </a:extLst>
          </p:cNvPr>
          <p:cNvSpPr>
            <a:spLocks noGrp="1"/>
          </p:cNvSpPr>
          <p:nvPr/>
        </p:nvSpPr>
        <p:spPr>
          <a:xfrm>
            <a:off x="-1" y="0"/>
            <a:ext cx="7559676" cy="10439400"/>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7" name="Rectangle: Rounded Corners 6">
            <a:extLst>
              <a:ext uri="{FF2B5EF4-FFF2-40B4-BE49-F238E27FC236}">
                <a16:creationId xmlns:a16="http://schemas.microsoft.com/office/drawing/2014/main" id="{965547FA-A2A1-93C6-E6FE-AEF211E8923E}"/>
              </a:ext>
            </a:extLst>
          </p:cNvPr>
          <p:cNvSpPr>
            <a:spLocks noGrp="1"/>
          </p:cNvSpPr>
          <p:nvPr/>
        </p:nvSpPr>
        <p:spPr>
          <a:xfrm>
            <a:off x="261728" y="224288"/>
            <a:ext cx="7036219" cy="9954882"/>
          </a:xfrm>
          <a:prstGeom prst="roundRect">
            <a:avLst>
              <a:gd name="adj" fmla="val 499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8" name="TextBox 7">
            <a:extLst>
              <a:ext uri="{FF2B5EF4-FFF2-40B4-BE49-F238E27FC236}">
                <a16:creationId xmlns:a16="http://schemas.microsoft.com/office/drawing/2014/main" id="{91049FAA-11F3-63F2-BD4A-32EFBF90F339}"/>
              </a:ext>
            </a:extLst>
          </p:cNvPr>
          <p:cNvSpPr>
            <a:spLocks noGrp="1"/>
          </p:cNvSpPr>
          <p:nvPr/>
        </p:nvSpPr>
        <p:spPr>
          <a:xfrm>
            <a:off x="444545" y="260230"/>
            <a:ext cx="3947345" cy="523220"/>
          </a:xfrm>
          <a:prstGeom prst="rect">
            <a:avLst/>
          </a:prstGeom>
          <a:noFill/>
        </p:spPr>
        <p:txBody>
          <a:bodyPr wrap="square">
            <a:spAutoFit/>
          </a:bodyPr>
          <a:lstStyle/>
          <a:p>
            <a:r>
              <a:rPr lang="en-GB" sz="2800">
                <a:latin typeface="Trade Gothic Inline"/>
                <a:ea typeface="Trade Gothic Inline"/>
                <a:cs typeface="Trade Gothic Inline"/>
              </a:rPr>
              <a:t>ENGLISH LITERATURE</a:t>
            </a:r>
            <a:endParaRPr sz="2800">
              <a:latin typeface="Trade Gothic Inline"/>
              <a:ea typeface="Trade Gothic Inline"/>
              <a:cs typeface="Trade Gothic Inline"/>
            </a:endParaRPr>
          </a:p>
        </p:txBody>
      </p:sp>
      <p:graphicFrame>
        <p:nvGraphicFramePr>
          <p:cNvPr id="18" name="Table 3"/>
          <p:cNvGraphicFramePr/>
          <p:nvPr>
            <p:extLst>
              <p:ext uri="{D42A27DB-BD31-4B8C-83A1-F6EECF244321}">
                <p14:modId xmlns:p14="http://schemas.microsoft.com/office/powerpoint/2010/main" val="1667052579"/>
              </p:ext>
            </p:extLst>
          </p:nvPr>
        </p:nvGraphicFramePr>
        <p:xfrm>
          <a:off x="444546" y="999120"/>
          <a:ext cx="6662940" cy="3184950"/>
        </p:xfrm>
        <a:graphic>
          <a:graphicData uri="http://schemas.openxmlformats.org/drawingml/2006/table">
            <a:tbl>
              <a:tblPr firstRow="1" bandRow="1">
                <a:tableStyleId>{5940675A-B579-460E-94D1-54222C63F5DA}</a:tableStyleId>
              </a:tblPr>
              <a:tblGrid>
                <a:gridCol w="831361">
                  <a:extLst>
                    <a:ext uri="{9D8B030D-6E8A-4147-A177-3AD203B41FA5}">
                      <a16:colId xmlns:a16="http://schemas.microsoft.com/office/drawing/2014/main" val="20000"/>
                    </a:ext>
                  </a:extLst>
                </a:gridCol>
                <a:gridCol w="1389619">
                  <a:extLst>
                    <a:ext uri="{9D8B030D-6E8A-4147-A177-3AD203B41FA5}">
                      <a16:colId xmlns:a16="http://schemas.microsoft.com/office/drawing/2014/main" val="20001"/>
                    </a:ext>
                  </a:extLst>
                </a:gridCol>
                <a:gridCol w="1110490">
                  <a:extLst>
                    <a:ext uri="{9D8B030D-6E8A-4147-A177-3AD203B41FA5}">
                      <a16:colId xmlns:a16="http://schemas.microsoft.com/office/drawing/2014/main" val="20002"/>
                    </a:ext>
                  </a:extLst>
                </a:gridCol>
                <a:gridCol w="1110490">
                  <a:extLst>
                    <a:ext uri="{9D8B030D-6E8A-4147-A177-3AD203B41FA5}">
                      <a16:colId xmlns:a16="http://schemas.microsoft.com/office/drawing/2014/main" val="20003"/>
                    </a:ext>
                  </a:extLst>
                </a:gridCol>
                <a:gridCol w="1110490">
                  <a:extLst>
                    <a:ext uri="{9D8B030D-6E8A-4147-A177-3AD203B41FA5}">
                      <a16:colId xmlns:a16="http://schemas.microsoft.com/office/drawing/2014/main" val="20004"/>
                    </a:ext>
                  </a:extLst>
                </a:gridCol>
                <a:gridCol w="1110490">
                  <a:extLst>
                    <a:ext uri="{9D8B030D-6E8A-4147-A177-3AD203B41FA5}">
                      <a16:colId xmlns:a16="http://schemas.microsoft.com/office/drawing/2014/main" val="20005"/>
                    </a:ext>
                  </a:extLst>
                </a:gridCol>
              </a:tblGrid>
              <a:tr h="274215">
                <a:tc>
                  <a:txBody>
                    <a:bodyPr/>
                    <a:lstStyle/>
                    <a:p>
                      <a:r>
                        <a:rPr sz="1100" b="1" dirty="0">
                          <a:latin typeface="Calibri"/>
                          <a:ea typeface="Calibri"/>
                          <a:cs typeface="Calibri"/>
                        </a:rPr>
                        <a:t>Paper </a:t>
                      </a:r>
                    </a:p>
                  </a:txBody>
                  <a:tcPr/>
                </a:tc>
                <a:tc>
                  <a:txBody>
                    <a:bodyPr/>
                    <a:lstStyle/>
                    <a:p>
                      <a:r>
                        <a:rPr sz="1050" dirty="0">
                          <a:solidFill>
                            <a:srgbClr val="111111"/>
                          </a:solidFill>
                          <a:latin typeface="Calibri"/>
                          <a:ea typeface="Calibri"/>
                          <a:cs typeface="Calibri"/>
                        </a:rPr>
                        <a:t>Paper </a:t>
                      </a:r>
                      <a:r>
                        <a:rPr lang="en-GB" sz="1050" dirty="0">
                          <a:solidFill>
                            <a:srgbClr val="111111"/>
                          </a:solidFill>
                          <a:latin typeface="Calibri"/>
                          <a:ea typeface="Calibri"/>
                          <a:cs typeface="Calibri"/>
                        </a:rPr>
                        <a:t>2</a:t>
                      </a:r>
                      <a:endParaRPr sz="1100" i="1" dirty="0">
                        <a:latin typeface="Calibri"/>
                        <a:ea typeface="Calibri"/>
                        <a:cs typeface="Calibri"/>
                      </a:endParaRPr>
                    </a:p>
                  </a:txBody>
                  <a:tcPr/>
                </a:tc>
                <a:tc>
                  <a:txBody>
                    <a:bodyPr/>
                    <a:lstStyle/>
                    <a:p>
                      <a:r>
                        <a:rPr sz="1100" b="1" dirty="0">
                          <a:latin typeface="Calibri"/>
                          <a:ea typeface="Calibri"/>
                          <a:cs typeface="Calibri"/>
                        </a:rPr>
                        <a:t>Length</a:t>
                      </a:r>
                    </a:p>
                  </a:txBody>
                  <a:tcPr/>
                </a:tc>
                <a:tc>
                  <a:txBody>
                    <a:bodyPr/>
                    <a:lstStyle/>
                    <a:p>
                      <a:r>
                        <a:rPr lang="en-GB" sz="1050" dirty="0">
                          <a:solidFill>
                            <a:srgbClr val="111111"/>
                          </a:solidFill>
                          <a:latin typeface="Calibri"/>
                          <a:ea typeface="Calibri"/>
                          <a:cs typeface="Calibri"/>
                        </a:rPr>
                        <a:t>2</a:t>
                      </a:r>
                      <a:r>
                        <a:rPr sz="1050" dirty="0">
                          <a:solidFill>
                            <a:srgbClr val="111111"/>
                          </a:solidFill>
                          <a:latin typeface="Calibri"/>
                          <a:ea typeface="Calibri"/>
                          <a:cs typeface="Calibri"/>
                        </a:rPr>
                        <a:t> </a:t>
                      </a:r>
                      <a:r>
                        <a:rPr sz="1050" dirty="0" err="1">
                          <a:solidFill>
                            <a:srgbClr val="111111"/>
                          </a:solidFill>
                          <a:latin typeface="Calibri"/>
                          <a:ea typeface="Calibri"/>
                          <a:cs typeface="Calibri"/>
                        </a:rPr>
                        <a:t>hr</a:t>
                      </a:r>
                      <a:r>
                        <a:rPr sz="1050" dirty="0">
                          <a:solidFill>
                            <a:srgbClr val="111111"/>
                          </a:solidFill>
                          <a:latin typeface="Calibri"/>
                          <a:ea typeface="Calibri"/>
                          <a:cs typeface="Calibri"/>
                        </a:rPr>
                        <a:t> </a:t>
                      </a:r>
                      <a:r>
                        <a:rPr lang="en-GB" sz="1050" dirty="0">
                          <a:solidFill>
                            <a:srgbClr val="111111"/>
                          </a:solidFill>
                          <a:latin typeface="Calibri"/>
                          <a:ea typeface="Calibri"/>
                          <a:cs typeface="Calibri"/>
                        </a:rPr>
                        <a:t>1</a:t>
                      </a:r>
                      <a:r>
                        <a:rPr sz="1050" dirty="0">
                          <a:solidFill>
                            <a:srgbClr val="111111"/>
                          </a:solidFill>
                          <a:latin typeface="Calibri"/>
                          <a:ea typeface="Calibri"/>
                          <a:cs typeface="Calibri"/>
                        </a:rPr>
                        <a:t>5 min</a:t>
                      </a:r>
                      <a:endParaRPr sz="1100" i="1" dirty="0">
                        <a:latin typeface="Calibri"/>
                        <a:ea typeface="Calibri"/>
                        <a:cs typeface="Calibri"/>
                      </a:endParaRPr>
                    </a:p>
                  </a:txBody>
                  <a:tcPr/>
                </a:tc>
                <a:tc>
                  <a:txBody>
                    <a:bodyPr/>
                    <a:lstStyle/>
                    <a:p>
                      <a:r>
                        <a:rPr sz="1100" b="1" dirty="0">
                          <a:latin typeface="Calibri"/>
                          <a:ea typeface="Calibri"/>
                          <a:cs typeface="Calibri"/>
                        </a:rPr>
                        <a:t>Marks</a:t>
                      </a:r>
                    </a:p>
                  </a:txBody>
                  <a:tcPr/>
                </a:tc>
                <a:tc>
                  <a:txBody>
                    <a:bodyPr/>
                    <a:lstStyle/>
                    <a:p>
                      <a:r>
                        <a:rPr lang="en-GB" sz="1050" i="0" dirty="0">
                          <a:solidFill>
                            <a:srgbClr val="111111"/>
                          </a:solidFill>
                          <a:latin typeface="Calibri"/>
                          <a:ea typeface="Calibri"/>
                          <a:cs typeface="Calibri"/>
                        </a:rPr>
                        <a:t>100</a:t>
                      </a:r>
                      <a:endParaRPr sz="1100" i="0" dirty="0">
                        <a:latin typeface="Calibri"/>
                        <a:ea typeface="Calibri"/>
                        <a:cs typeface="Calibri"/>
                      </a:endParaRPr>
                    </a:p>
                  </a:txBody>
                  <a:tcPr/>
                </a:tc>
                <a:extLst>
                  <a:ext uri="{0D108BD9-81ED-4DB2-BD59-A6C34878D82A}">
                    <a16:rowId xmlns:a16="http://schemas.microsoft.com/office/drawing/2014/main" val="10000"/>
                  </a:ext>
                </a:extLst>
              </a:tr>
              <a:tr h="274215">
                <a:tc gridSpan="6">
                  <a:txBody>
                    <a:bodyPr/>
                    <a:lstStyle/>
                    <a:p>
                      <a:pPr algn="ctr">
                        <a:buNone/>
                      </a:pPr>
                      <a:r>
                        <a:rPr sz="1100" b="1" i="0" dirty="0">
                          <a:latin typeface="Calibri"/>
                          <a:ea typeface="Calibri"/>
                          <a:cs typeface="Calibri"/>
                        </a:rPr>
                        <a:t>Topics / Subjects – what will be on the exam?</a:t>
                      </a:r>
                    </a:p>
                  </a:txBody>
                  <a:tcPr>
                    <a:solidFill>
                      <a:schemeClr val="accent4">
                        <a:lumMod val="20000"/>
                        <a:lumOff val="80000"/>
                      </a:schemeClr>
                    </a:solidFill>
                  </a:tcPr>
                </a:tc>
                <a:tc hMerge="1">
                  <a:txBody>
                    <a:bodyPr/>
                    <a:lstStyle/>
                    <a:p>
                      <a:endParaRPr/>
                    </a:p>
                  </a:txBody>
                  <a:tcPr/>
                </a:tc>
                <a:tc hMerge="1">
                  <a:txBody>
                    <a:bodyPr/>
                    <a:lstStyle/>
                    <a:p>
                      <a:endParaRPr/>
                    </a:p>
                  </a:txBody>
                  <a:tcPr/>
                </a:tc>
                <a:tc hMerge="1">
                  <a:txBody>
                    <a:bodyPr/>
                    <a:lstStyle/>
                    <a:p>
                      <a:endParaRPr/>
                    </a:p>
                  </a:txBody>
                  <a:tcPr/>
                </a:tc>
                <a:tc hMerge="1">
                  <a:txBody>
                    <a:bodyPr/>
                    <a:lstStyle/>
                    <a:p>
                      <a:endParaRPr/>
                    </a:p>
                  </a:txBody>
                  <a:tcPr/>
                </a:tc>
                <a:tc hMerge="1">
                  <a:txBody>
                    <a:bodyPr/>
                    <a:lstStyle/>
                    <a:p>
                      <a:endParaRPr/>
                    </a:p>
                  </a:txBody>
                  <a:tcPr/>
                </a:tc>
                <a:extLst>
                  <a:ext uri="{0D108BD9-81ED-4DB2-BD59-A6C34878D82A}">
                    <a16:rowId xmlns:a16="http://schemas.microsoft.com/office/drawing/2014/main" val="10001"/>
                  </a:ext>
                </a:extLst>
              </a:tr>
              <a:tr h="2409370">
                <a:tc gridSpan="6">
                  <a:txBody>
                    <a:bodyPr/>
                    <a:lstStyle/>
                    <a:p>
                      <a:pPr marL="0" indent="0">
                        <a:buFont typeface="Arial" panose="020B0604020202020204" pitchFamily="34" charset="0"/>
                        <a:buNone/>
                      </a:pPr>
                      <a:r>
                        <a:rPr lang="en-GB" sz="1200" b="1" i="0" dirty="0">
                          <a:latin typeface="Aptos"/>
                          <a:ea typeface="Calibri"/>
                          <a:cs typeface="Calibri"/>
                        </a:rPr>
                        <a:t>Section A = Modern Prose or Drama – An Inspector Calls (34 marks)</a:t>
                      </a:r>
                    </a:p>
                    <a:p>
                      <a:pPr marL="171450" indent="-171450">
                        <a:buFont typeface="Arial" panose="020B0604020202020204" pitchFamily="34" charset="0"/>
                        <a:buChar char="•"/>
                      </a:pPr>
                      <a:r>
                        <a:rPr lang="en-GB" sz="1200" b="0" i="0" dirty="0">
                          <a:latin typeface="Aptos"/>
                          <a:ea typeface="Calibri"/>
                          <a:cs typeface="Calibri"/>
                        </a:rPr>
                        <a:t>Answer ONE question about An Inspector Calls. You will have a choice of 2 questions – you only need to answer 1.</a:t>
                      </a:r>
                    </a:p>
                    <a:p>
                      <a:pPr marL="0" indent="0">
                        <a:buFont typeface="Arial" panose="020B0604020202020204" pitchFamily="34" charset="0"/>
                        <a:buNone/>
                      </a:pPr>
                      <a:endParaRPr lang="en-GB" sz="1200" b="0" i="0" dirty="0">
                        <a:latin typeface="Aptos"/>
                        <a:ea typeface="Calibri"/>
                        <a:cs typeface="Calibri"/>
                      </a:endParaRPr>
                    </a:p>
                    <a:p>
                      <a:pPr marL="0" indent="0">
                        <a:buFont typeface="Arial" panose="020B0604020202020204" pitchFamily="34" charset="0"/>
                        <a:buNone/>
                      </a:pPr>
                      <a:r>
                        <a:rPr lang="en-GB" sz="1200" b="1" i="0" dirty="0">
                          <a:latin typeface="Aptos"/>
                          <a:ea typeface="Calibri"/>
                          <a:cs typeface="Calibri"/>
                        </a:rPr>
                        <a:t>Section B = Poetry Anthology – Power and Conflict (34 marks)</a:t>
                      </a:r>
                    </a:p>
                    <a:p>
                      <a:pPr marL="171450" indent="-171450">
                        <a:buFont typeface="Arial" panose="020B0604020202020204" pitchFamily="34" charset="0"/>
                        <a:buChar char="•"/>
                      </a:pPr>
                      <a:r>
                        <a:rPr lang="en-GB" sz="1200" b="0" i="0" dirty="0">
                          <a:latin typeface="Aptos"/>
                          <a:ea typeface="Calibri"/>
                          <a:cs typeface="Calibri"/>
                        </a:rPr>
                        <a:t>You will have a poem from the anthology printed on the paper.  This could be any of the ones you have studied in lesson.  You have to answer one question about the poem, which involves you comparing it with another poem from the anthology of your choice.</a:t>
                      </a:r>
                    </a:p>
                    <a:p>
                      <a:pPr marL="0" indent="0">
                        <a:buFont typeface="Arial" panose="020B0604020202020204" pitchFamily="34" charset="0"/>
                        <a:buNone/>
                      </a:pPr>
                      <a:endParaRPr lang="en-GB" sz="1200" b="0" i="0" dirty="0">
                        <a:latin typeface="Aptos"/>
                        <a:ea typeface="Calibri"/>
                        <a:cs typeface="Calibri"/>
                      </a:endParaRPr>
                    </a:p>
                    <a:p>
                      <a:pPr marL="0" indent="0">
                        <a:buFont typeface="Arial" panose="020B0604020202020204" pitchFamily="34" charset="0"/>
                        <a:buNone/>
                      </a:pPr>
                      <a:r>
                        <a:rPr lang="en-GB" sz="1200" b="1" i="0" dirty="0">
                          <a:latin typeface="Aptos"/>
                          <a:ea typeface="Calibri"/>
                          <a:cs typeface="Calibri"/>
                        </a:rPr>
                        <a:t>Section C = Unseen poetry (32 marks</a:t>
                      </a:r>
                      <a:r>
                        <a:rPr lang="en-GB" sz="1200" b="0" i="0" dirty="0">
                          <a:latin typeface="Aptos"/>
                          <a:ea typeface="Calibri"/>
                          <a:cs typeface="Calibri"/>
                        </a:rPr>
                        <a:t>)</a:t>
                      </a:r>
                    </a:p>
                    <a:p>
                      <a:pPr marL="171450" indent="-171450">
                        <a:buFont typeface="Arial" panose="020B0604020202020204" pitchFamily="34" charset="0"/>
                        <a:buChar char="•"/>
                      </a:pPr>
                      <a:r>
                        <a:rPr lang="en-GB" sz="1200" b="0" i="0" dirty="0">
                          <a:latin typeface="Aptos"/>
                          <a:ea typeface="Calibri"/>
                          <a:cs typeface="Calibri"/>
                        </a:rPr>
                        <a:t>Part 1 = Answer one question about a poem you have never seen before (24 marks)</a:t>
                      </a:r>
                    </a:p>
                    <a:p>
                      <a:pPr marL="171450" indent="-171450">
                        <a:buFont typeface="Arial" panose="020B0604020202020204" pitchFamily="34" charset="0"/>
                        <a:buChar char="•"/>
                      </a:pPr>
                      <a:r>
                        <a:rPr lang="en-GB" sz="1200" b="0" i="0" dirty="0">
                          <a:latin typeface="Aptos"/>
                          <a:ea typeface="Calibri"/>
                          <a:cs typeface="Calibri"/>
                        </a:rPr>
                        <a:t>Part 2 = Answer one question about another poem you have never seen before, but comparing it to the poem in part 1 (8 marks)</a:t>
                      </a:r>
                    </a:p>
                    <a:p>
                      <a:pPr marL="0" indent="0">
                        <a:buFont typeface="Arial" panose="020B0604020202020204" pitchFamily="34" charset="0"/>
                        <a:buNone/>
                      </a:pPr>
                      <a:endParaRPr sz="1100" b="0" i="1">
                        <a:latin typeface="+mn-lt"/>
                        <a:ea typeface="Calibri"/>
                        <a:cs typeface="Calibri"/>
                      </a:endParaRPr>
                    </a:p>
                  </a:txBody>
                  <a:tcPr/>
                </a:tc>
                <a:tc hMerge="1">
                  <a:txBody>
                    <a:bodyPr/>
                    <a:lstStyle/>
                    <a:p>
                      <a:endParaRPr/>
                    </a:p>
                  </a:txBody>
                  <a:tcPr/>
                </a:tc>
                <a:tc hMerge="1">
                  <a:txBody>
                    <a:bodyPr/>
                    <a:lstStyle/>
                    <a:p>
                      <a:endParaRPr b="1"/>
                    </a:p>
                  </a:txBody>
                  <a:tcPr/>
                </a:tc>
                <a:tc hMerge="1">
                  <a:txBody>
                    <a:bodyPr/>
                    <a:lstStyle/>
                    <a:p>
                      <a:endParaRPr/>
                    </a:p>
                  </a:txBody>
                  <a:tcPr/>
                </a:tc>
                <a:tc hMerge="1">
                  <a:txBody>
                    <a:bodyPr/>
                    <a:lstStyle/>
                    <a:p>
                      <a:endParaRPr b="1"/>
                    </a:p>
                  </a:txBody>
                  <a:tcPr/>
                </a:tc>
                <a:tc hMerge="1">
                  <a:txBody>
                    <a:bodyPr/>
                    <a:lstStyle/>
                    <a:p>
                      <a:endParaRPr/>
                    </a:p>
                  </a:txBody>
                  <a:tcPr/>
                </a:tc>
                <a:extLst>
                  <a:ext uri="{0D108BD9-81ED-4DB2-BD59-A6C34878D82A}">
                    <a16:rowId xmlns:a16="http://schemas.microsoft.com/office/drawing/2014/main" val="10002"/>
                  </a:ext>
                </a:extLst>
              </a:tr>
            </a:tbl>
          </a:graphicData>
        </a:graphic>
      </p:graphicFrame>
      <p:graphicFrame>
        <p:nvGraphicFramePr>
          <p:cNvPr id="19" name="Table 12"/>
          <p:cNvGraphicFramePr/>
          <p:nvPr>
            <p:extLst>
              <p:ext uri="{D42A27DB-BD31-4B8C-83A1-F6EECF244321}">
                <p14:modId xmlns:p14="http://schemas.microsoft.com/office/powerpoint/2010/main" val="3366823856"/>
              </p:ext>
            </p:extLst>
          </p:nvPr>
        </p:nvGraphicFramePr>
        <p:xfrm>
          <a:off x="453306" y="9158922"/>
          <a:ext cx="6662940" cy="782045"/>
        </p:xfrm>
        <a:graphic>
          <a:graphicData uri="http://schemas.openxmlformats.org/drawingml/2006/table">
            <a:tbl>
              <a:tblPr firstRow="1" bandRow="1">
                <a:tableStyleId>{5940675A-B579-460E-94D1-54222C63F5DA}</a:tableStyleId>
              </a:tblPr>
              <a:tblGrid>
                <a:gridCol w="1650337">
                  <a:extLst>
                    <a:ext uri="{9D8B030D-6E8A-4147-A177-3AD203B41FA5}">
                      <a16:colId xmlns:a16="http://schemas.microsoft.com/office/drawing/2014/main" val="20000"/>
                    </a:ext>
                  </a:extLst>
                </a:gridCol>
                <a:gridCol w="902793">
                  <a:extLst>
                    <a:ext uri="{9D8B030D-6E8A-4147-A177-3AD203B41FA5}">
                      <a16:colId xmlns:a16="http://schemas.microsoft.com/office/drawing/2014/main" val="20001"/>
                    </a:ext>
                  </a:extLst>
                </a:gridCol>
                <a:gridCol w="1066800">
                  <a:extLst>
                    <a:ext uri="{9D8B030D-6E8A-4147-A177-3AD203B41FA5}">
                      <a16:colId xmlns:a16="http://schemas.microsoft.com/office/drawing/2014/main" val="20002"/>
                    </a:ext>
                  </a:extLst>
                </a:gridCol>
                <a:gridCol w="3043010">
                  <a:extLst>
                    <a:ext uri="{9D8B030D-6E8A-4147-A177-3AD203B41FA5}">
                      <a16:colId xmlns:a16="http://schemas.microsoft.com/office/drawing/2014/main" val="20003"/>
                    </a:ext>
                  </a:extLst>
                </a:gridCol>
              </a:tblGrid>
              <a:tr h="215338">
                <a:tc>
                  <a:txBody>
                    <a:bodyPr/>
                    <a:lstStyle/>
                    <a:p>
                      <a:r>
                        <a:rPr sz="1100" b="1" dirty="0">
                          <a:latin typeface="Calibri"/>
                          <a:ea typeface="Calibri"/>
                          <a:cs typeface="Calibri"/>
                        </a:rPr>
                        <a:t>Lead Teacher</a:t>
                      </a:r>
                    </a:p>
                  </a:txBody>
                  <a:tcPr/>
                </a:tc>
                <a:tc>
                  <a:txBody>
                    <a:bodyPr/>
                    <a:lstStyle/>
                    <a:p>
                      <a:r>
                        <a:rPr lang="en-US" sz="1100" i="1" dirty="0" err="1">
                          <a:latin typeface="Calibri"/>
                          <a:ea typeface="Calibri"/>
                          <a:cs typeface="Calibri"/>
                        </a:rPr>
                        <a:t>Mr</a:t>
                      </a:r>
                      <a:r>
                        <a:rPr lang="en-US" sz="1100" i="1" dirty="0">
                          <a:latin typeface="Calibri"/>
                          <a:ea typeface="Calibri"/>
                          <a:cs typeface="Calibri"/>
                        </a:rPr>
                        <a:t> Yarsley</a:t>
                      </a:r>
                      <a:endParaRPr sz="1100" i="1" dirty="0">
                        <a:latin typeface="Calibri"/>
                        <a:ea typeface="Calibri"/>
                        <a:cs typeface="Calibri"/>
                      </a:endParaRPr>
                    </a:p>
                  </a:txBody>
                  <a:tcPr/>
                </a:tc>
                <a:tc>
                  <a:txBody>
                    <a:bodyPr/>
                    <a:lstStyle/>
                    <a:p>
                      <a:r>
                        <a:rPr sz="1100" b="1" dirty="0">
                          <a:latin typeface="Calibri"/>
                          <a:ea typeface="Calibri"/>
                          <a:cs typeface="Calibri"/>
                        </a:rPr>
                        <a:t>Email</a:t>
                      </a:r>
                    </a:p>
                  </a:txBody>
                  <a:tcPr/>
                </a:tc>
                <a:tc>
                  <a:txBody>
                    <a:bodyPr/>
                    <a:lstStyle/>
                    <a:p>
                      <a:r>
                        <a:rPr lang="en-US" sz="1100" i="1" dirty="0">
                          <a:latin typeface="Calibri"/>
                          <a:ea typeface="Calibri"/>
                          <a:cs typeface="Calibri"/>
                          <a:hlinkClick r:id="rId3"/>
                        </a:rPr>
                        <a:t>Myarsley@firvale.com</a:t>
                      </a:r>
                      <a:r>
                        <a:rPr lang="en-US" sz="1100" i="1" dirty="0">
                          <a:latin typeface="Calibri"/>
                          <a:ea typeface="Calibri"/>
                          <a:cs typeface="Calibri"/>
                        </a:rPr>
                        <a:t> </a:t>
                      </a:r>
                      <a:endParaRPr sz="1100" i="1">
                        <a:latin typeface="Calibri"/>
                        <a:ea typeface="Calibri"/>
                        <a:cs typeface="Calibri"/>
                      </a:endParaRPr>
                    </a:p>
                  </a:txBody>
                  <a:tcPr/>
                </a:tc>
                <a:extLst>
                  <a:ext uri="{0D108BD9-81ED-4DB2-BD59-A6C34878D82A}">
                    <a16:rowId xmlns:a16="http://schemas.microsoft.com/office/drawing/2014/main" val="10000"/>
                  </a:ext>
                </a:extLst>
              </a:tr>
              <a:tr h="522965">
                <a:tc>
                  <a:txBody>
                    <a:bodyPr/>
                    <a:lstStyle/>
                    <a:p>
                      <a:r>
                        <a:rPr sz="1100" b="1" dirty="0">
                          <a:latin typeface="Calibri"/>
                          <a:ea typeface="Calibri"/>
                          <a:cs typeface="Calibri"/>
                        </a:rPr>
                        <a:t>Specification</a:t>
                      </a:r>
                    </a:p>
                  </a:txBody>
                  <a:tcPr/>
                </a:tc>
                <a:tc gridSpan="3">
                  <a:txBody>
                    <a:bodyPr/>
                    <a:lstStyle/>
                    <a:p>
                      <a:pPr lvl="0">
                        <a:buNone/>
                      </a:pPr>
                      <a:r>
                        <a:rPr lang="en-GB" sz="1050" b="0" i="0" u="none" strike="noStrike" noProof="0" dirty="0">
                          <a:solidFill>
                            <a:srgbClr val="111111"/>
                          </a:solidFill>
                          <a:hlinkClick r:id="rId4"/>
                        </a:rPr>
                        <a:t>https://www.aqa.org.uk/subjects/english/gcse/english-8702/specification</a:t>
                      </a:r>
                      <a:r>
                        <a:rPr lang="en-GB" sz="1050" b="0" i="0" u="none" strike="noStrike" noProof="0" dirty="0">
                          <a:solidFill>
                            <a:srgbClr val="111111"/>
                          </a:solidFill>
                        </a:rPr>
                        <a:t> </a:t>
                      </a:r>
                      <a:endParaRPr lang="en-US"/>
                    </a:p>
                    <a:p>
                      <a:endParaRPr lang="en-GB" sz="1050" i="1">
                        <a:solidFill>
                          <a:srgbClr val="111111"/>
                        </a:solidFill>
                        <a:latin typeface="Calibri"/>
                        <a:ea typeface="Calibri"/>
                        <a:cs typeface="Calibri"/>
                        <a:hlinkClick r:id="rId5"/>
                      </a:endParaRPr>
                    </a:p>
                  </a:txBody>
                  <a:tcPr/>
                </a:tc>
                <a:tc hMerge="1">
                  <a:txBody>
                    <a:bodyPr/>
                    <a:lstStyle/>
                    <a:p>
                      <a:endParaRPr sz="1100" b="1">
                        <a:latin typeface="Calibri"/>
                        <a:ea typeface="Calibri"/>
                        <a:cs typeface="Calibri"/>
                      </a:endParaRPr>
                    </a:p>
                  </a:txBody>
                  <a:tcPr/>
                </a:tc>
                <a:tc hMerge="1">
                  <a:txBody>
                    <a:bodyPr/>
                    <a:lstStyle/>
                    <a:p>
                      <a:endParaRPr sz="1100" i="1">
                        <a:latin typeface="Calibri"/>
                        <a:ea typeface="Calibri"/>
                        <a:cs typeface="Calibri"/>
                      </a:endParaRPr>
                    </a:p>
                  </a:txBody>
                  <a:tcPr/>
                </a:tc>
                <a:extLst>
                  <a:ext uri="{0D108BD9-81ED-4DB2-BD59-A6C34878D82A}">
                    <a16:rowId xmlns:a16="http://schemas.microsoft.com/office/drawing/2014/main" val="10001"/>
                  </a:ext>
                </a:extLst>
              </a:tr>
            </a:tbl>
          </a:graphicData>
        </a:graphic>
      </p:graphicFrame>
      <p:graphicFrame>
        <p:nvGraphicFramePr>
          <p:cNvPr id="21" name="Table 10"/>
          <p:cNvGraphicFramePr/>
          <p:nvPr>
            <p:extLst>
              <p:ext uri="{D42A27DB-BD31-4B8C-83A1-F6EECF244321}">
                <p14:modId xmlns:p14="http://schemas.microsoft.com/office/powerpoint/2010/main" val="2602385499"/>
              </p:ext>
            </p:extLst>
          </p:nvPr>
        </p:nvGraphicFramePr>
        <p:xfrm>
          <a:off x="443429" y="4405950"/>
          <a:ext cx="6662940" cy="3642360"/>
        </p:xfrm>
        <a:graphic>
          <a:graphicData uri="http://schemas.openxmlformats.org/drawingml/2006/table">
            <a:tbl>
              <a:tblPr firstRow="1" bandRow="1">
                <a:tableStyleId>{5940675A-B579-460E-94D1-54222C63F5DA}</a:tableStyleId>
              </a:tblPr>
              <a:tblGrid>
                <a:gridCol w="6662940">
                  <a:extLst>
                    <a:ext uri="{9D8B030D-6E8A-4147-A177-3AD203B41FA5}">
                      <a16:colId xmlns:a16="http://schemas.microsoft.com/office/drawing/2014/main" val="20000"/>
                    </a:ext>
                  </a:extLst>
                </a:gridCol>
              </a:tblGrid>
              <a:tr h="242312">
                <a:tc>
                  <a:txBody>
                    <a:bodyPr/>
                    <a:lstStyle/>
                    <a:p>
                      <a:pPr algn="ctr">
                        <a:buNone/>
                      </a:pPr>
                      <a:r>
                        <a:rPr sz="1100" b="1" dirty="0">
                          <a:latin typeface="Calibri"/>
                          <a:ea typeface="Calibri"/>
                          <a:cs typeface="Calibri"/>
                        </a:rPr>
                        <a:t>Useful tips</a:t>
                      </a:r>
                    </a:p>
                  </a:txBody>
                  <a:tcPr>
                    <a:solidFill>
                      <a:schemeClr val="accent4">
                        <a:lumMod val="20000"/>
                        <a:lumOff val="80000"/>
                      </a:schemeClr>
                    </a:solidFill>
                  </a:tcPr>
                </a:tc>
                <a:extLst>
                  <a:ext uri="{0D108BD9-81ED-4DB2-BD59-A6C34878D82A}">
                    <a16:rowId xmlns:a16="http://schemas.microsoft.com/office/drawing/2014/main" val="10000"/>
                  </a:ext>
                </a:extLst>
              </a:tr>
              <a:tr h="3244305">
                <a:tc>
                  <a:txBody>
                    <a:bodyPr/>
                    <a:lstStyle/>
                    <a:p>
                      <a:pPr marL="0" indent="0">
                        <a:buFont typeface="Arial" panose="020B0604020202020204" pitchFamily="34" charset="0"/>
                        <a:buNone/>
                      </a:pPr>
                      <a:r>
                        <a:rPr lang="en-GB" sz="1200" b="0" i="0" dirty="0">
                          <a:latin typeface="Aptos Display"/>
                          <a:ea typeface="Calibri"/>
                          <a:cs typeface="Calibri"/>
                        </a:rPr>
                        <a:t>Plan every answer before you start writing your answer.</a:t>
                      </a:r>
                    </a:p>
                    <a:p>
                      <a:pPr marL="0" indent="0">
                        <a:buFont typeface="Arial" panose="020B0604020202020204" pitchFamily="34" charset="0"/>
                        <a:buNone/>
                      </a:pPr>
                      <a:r>
                        <a:rPr lang="en-GB" sz="1200" b="1" i="0" dirty="0">
                          <a:latin typeface="Aptos Display"/>
                          <a:ea typeface="Calibri"/>
                          <a:cs typeface="Calibri"/>
                        </a:rPr>
                        <a:t>Section A = Modern Prose or Drama – An Inspector Calls (45 minutes)</a:t>
                      </a:r>
                    </a:p>
                    <a:p>
                      <a:pPr marL="171450" indent="-171450">
                        <a:buFont typeface="Arial" panose="020B0604020202020204" pitchFamily="34" charset="0"/>
                        <a:buChar char="•"/>
                      </a:pPr>
                      <a:r>
                        <a:rPr lang="en-GB" sz="1200" b="0" i="0" dirty="0">
                          <a:latin typeface="Aptos Display"/>
                          <a:ea typeface="Calibri"/>
                          <a:cs typeface="Calibri"/>
                        </a:rPr>
                        <a:t>Begin your essay  by introducing the wide themes of An Inspector Calls and then linking it to the question.</a:t>
                      </a:r>
                    </a:p>
                    <a:p>
                      <a:pPr marL="171450" indent="-171450">
                        <a:buFont typeface="Arial" panose="020B0604020202020204" pitchFamily="34" charset="0"/>
                        <a:buChar char="•"/>
                      </a:pPr>
                      <a:r>
                        <a:rPr lang="en-GB" sz="1200" b="0" i="0" dirty="0">
                          <a:latin typeface="Aptos Display"/>
                          <a:ea typeface="Calibri"/>
                          <a:cs typeface="Calibri"/>
                        </a:rPr>
                        <a:t>It could be a question about character or theme.  Choose the one that you feel the most confident about.</a:t>
                      </a:r>
                    </a:p>
                    <a:p>
                      <a:pPr marL="171450" indent="-171450">
                        <a:buFont typeface="Arial" panose="020B0604020202020204" pitchFamily="34" charset="0"/>
                        <a:buChar char="•"/>
                      </a:pPr>
                      <a:r>
                        <a:rPr lang="en-GB" sz="1200" b="0" i="0" dirty="0">
                          <a:latin typeface="Aptos Display"/>
                          <a:ea typeface="Calibri"/>
                          <a:cs typeface="Calibri"/>
                        </a:rPr>
                        <a:t>Make sure you use evidence – this could be quote or a reference to a moment in the play.</a:t>
                      </a:r>
                    </a:p>
                    <a:p>
                      <a:pPr marL="171450" indent="-171450">
                        <a:buFont typeface="Arial" panose="020B0604020202020204" pitchFamily="34" charset="0"/>
                        <a:buChar char="•"/>
                      </a:pPr>
                      <a:r>
                        <a:rPr lang="en-GB" sz="1200" b="0" i="0" dirty="0">
                          <a:latin typeface="Aptos Display"/>
                          <a:ea typeface="Calibri"/>
                          <a:cs typeface="Calibri"/>
                        </a:rPr>
                        <a:t>Include reference to context.</a:t>
                      </a:r>
                    </a:p>
                    <a:p>
                      <a:pPr marL="0" indent="0">
                        <a:buFont typeface="Arial" panose="020B0604020202020204" pitchFamily="34" charset="0"/>
                        <a:buNone/>
                      </a:pPr>
                      <a:r>
                        <a:rPr lang="en-GB" sz="1200" b="1" i="0" dirty="0">
                          <a:latin typeface="Aptos Display"/>
                          <a:ea typeface="Calibri"/>
                          <a:cs typeface="Calibri"/>
                        </a:rPr>
                        <a:t>Section B = Poetry Anthology – Power and Conflict (45 minutes)</a:t>
                      </a:r>
                    </a:p>
                    <a:p>
                      <a:pPr marL="171450" indent="-171450">
                        <a:buFont typeface="Arial" panose="020B0604020202020204" pitchFamily="34" charset="0"/>
                        <a:buChar char="•"/>
                      </a:pPr>
                      <a:r>
                        <a:rPr lang="en-GB" sz="1200" b="0" i="0" dirty="0">
                          <a:latin typeface="Aptos Display"/>
                          <a:ea typeface="Calibri"/>
                          <a:cs typeface="Calibri"/>
                        </a:rPr>
                        <a:t>Start with a short introduction using words from the question.  </a:t>
                      </a:r>
                    </a:p>
                    <a:p>
                      <a:pPr marL="171450" indent="-171450">
                        <a:buFont typeface="Arial" panose="020B0604020202020204" pitchFamily="34" charset="0"/>
                        <a:buChar char="•"/>
                      </a:pPr>
                      <a:r>
                        <a:rPr lang="en-GB" sz="1200" b="0" i="0" dirty="0">
                          <a:latin typeface="Aptos Display"/>
                          <a:ea typeface="Calibri"/>
                          <a:cs typeface="Calibri"/>
                        </a:rPr>
                        <a:t>Use PEAL paragraphs.</a:t>
                      </a:r>
                    </a:p>
                    <a:p>
                      <a:pPr marL="171450" indent="-171450">
                        <a:buFont typeface="Arial" panose="020B0604020202020204" pitchFamily="34" charset="0"/>
                        <a:buChar char="•"/>
                      </a:pPr>
                      <a:r>
                        <a:rPr lang="en-GB" sz="1200" b="0" i="0" dirty="0">
                          <a:latin typeface="Aptos Display"/>
                          <a:ea typeface="Calibri"/>
                          <a:cs typeface="Calibri"/>
                        </a:rPr>
                        <a:t>Comment on the language, poetic techniques, tone and form of both poems.  </a:t>
                      </a:r>
                    </a:p>
                    <a:p>
                      <a:pPr marL="171450" indent="-171450">
                        <a:buFont typeface="Arial" panose="020B0604020202020204" pitchFamily="34" charset="0"/>
                        <a:buChar char="•"/>
                      </a:pPr>
                      <a:r>
                        <a:rPr lang="en-GB" sz="1200" b="0" i="0" dirty="0">
                          <a:latin typeface="Aptos Display"/>
                          <a:ea typeface="Calibri"/>
                          <a:cs typeface="Calibri"/>
                        </a:rPr>
                        <a:t>Make sure you write about two poems, including the one printed on the paper.</a:t>
                      </a:r>
                    </a:p>
                    <a:p>
                      <a:pPr marL="0" marR="0" lvl="0" indent="0" algn="l" defTabSz="755934"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1" i="0" dirty="0">
                          <a:latin typeface="Aptos Display"/>
                          <a:ea typeface="Calibri"/>
                          <a:cs typeface="Calibri"/>
                        </a:rPr>
                        <a:t>Section C = Unseen poetry</a:t>
                      </a:r>
                      <a:r>
                        <a:rPr lang="en-GB" sz="1200" b="0" i="0" dirty="0">
                          <a:latin typeface="Aptos Display"/>
                          <a:ea typeface="Calibri"/>
                          <a:cs typeface="Calibri"/>
                        </a:rPr>
                        <a:t> </a:t>
                      </a:r>
                      <a:r>
                        <a:rPr lang="en-GB" sz="1200" b="1" i="0" dirty="0">
                          <a:latin typeface="Aptos Display"/>
                          <a:ea typeface="Calibri"/>
                          <a:cs typeface="Calibri"/>
                        </a:rPr>
                        <a:t>(45 minutes)</a:t>
                      </a:r>
                    </a:p>
                    <a:p>
                      <a:pPr marL="171450" indent="-171450">
                        <a:buFont typeface="Arial" panose="020B0604020202020204" pitchFamily="34" charset="0"/>
                        <a:buChar char="•"/>
                      </a:pPr>
                      <a:r>
                        <a:rPr lang="en-GB" sz="1200" b="0" i="0" dirty="0">
                          <a:latin typeface="Aptos Display"/>
                          <a:ea typeface="Calibri"/>
                          <a:cs typeface="Calibri"/>
                        </a:rPr>
                        <a:t>Read the poems carefully at least 3 times.  </a:t>
                      </a:r>
                    </a:p>
                    <a:p>
                      <a:pPr marL="171450" indent="-171450">
                        <a:buFont typeface="Arial" panose="020B0604020202020204" pitchFamily="34" charset="0"/>
                        <a:buChar char="•"/>
                      </a:pPr>
                      <a:r>
                        <a:rPr lang="en-GB" sz="1200" b="0" i="0" dirty="0">
                          <a:latin typeface="Aptos Display"/>
                          <a:ea typeface="Calibri"/>
                          <a:cs typeface="Calibri"/>
                        </a:rPr>
                        <a:t>Write about the language and structure of each poem.</a:t>
                      </a:r>
                    </a:p>
                    <a:p>
                      <a:pPr marL="171450" indent="-171450">
                        <a:buFont typeface="Arial" panose="020B0604020202020204" pitchFamily="34" charset="0"/>
                        <a:buChar char="•"/>
                      </a:pPr>
                      <a:r>
                        <a:rPr lang="en-GB" sz="1200" b="0" i="0" dirty="0">
                          <a:latin typeface="Aptos Display"/>
                          <a:ea typeface="Calibri"/>
                          <a:cs typeface="Calibri"/>
                        </a:rPr>
                        <a:t>Use the question to help you to understand what the central message of each poem is.</a:t>
                      </a:r>
                    </a:p>
                    <a:p>
                      <a:pPr marL="0" indent="0">
                        <a:buFont typeface="Arial" panose="020B0604020202020204" pitchFamily="34" charset="0"/>
                        <a:buNone/>
                      </a:pPr>
                      <a:endParaRPr lang="en-GB" sz="1200" b="0" i="1">
                        <a:latin typeface="+mn-lt"/>
                        <a:ea typeface="Calibri"/>
                        <a:cs typeface="Calibri"/>
                      </a:endParaRPr>
                    </a:p>
                  </a:txBody>
                  <a:tcPr/>
                </a:tc>
                <a:extLst>
                  <a:ext uri="{0D108BD9-81ED-4DB2-BD59-A6C34878D82A}">
                    <a16:rowId xmlns:a16="http://schemas.microsoft.com/office/drawing/2014/main" val="10001"/>
                  </a:ext>
                </a:extLst>
              </a:tr>
            </a:tbl>
          </a:graphicData>
        </a:graphic>
      </p:graphicFrame>
      <p:graphicFrame>
        <p:nvGraphicFramePr>
          <p:cNvPr id="22" name="Table 11"/>
          <p:cNvGraphicFramePr/>
          <p:nvPr>
            <p:extLst>
              <p:ext uri="{D42A27DB-BD31-4B8C-83A1-F6EECF244321}">
                <p14:modId xmlns:p14="http://schemas.microsoft.com/office/powerpoint/2010/main" val="2720499345"/>
              </p:ext>
            </p:extLst>
          </p:nvPr>
        </p:nvGraphicFramePr>
        <p:xfrm>
          <a:off x="443429" y="8224998"/>
          <a:ext cx="6662940" cy="823162"/>
        </p:xfrm>
        <a:graphic>
          <a:graphicData uri="http://schemas.openxmlformats.org/drawingml/2006/table">
            <a:tbl>
              <a:tblPr firstRow="1" bandRow="1">
                <a:tableStyleId>{5940675A-B579-460E-94D1-54222C63F5DA}</a:tableStyleId>
              </a:tblPr>
              <a:tblGrid>
                <a:gridCol w="6662940">
                  <a:extLst>
                    <a:ext uri="{9D8B030D-6E8A-4147-A177-3AD203B41FA5}">
                      <a16:colId xmlns:a16="http://schemas.microsoft.com/office/drawing/2014/main" val="20000"/>
                    </a:ext>
                  </a:extLst>
                </a:gridCol>
              </a:tblGrid>
              <a:tr h="199088">
                <a:tc>
                  <a:txBody>
                    <a:bodyPr/>
                    <a:lstStyle/>
                    <a:p>
                      <a:pPr algn="ctr">
                        <a:buNone/>
                      </a:pPr>
                      <a:r>
                        <a:rPr sz="1100" b="1" dirty="0">
                          <a:latin typeface="Calibri"/>
                          <a:ea typeface="Calibri"/>
                          <a:cs typeface="Calibri"/>
                        </a:rPr>
                        <a:t>Useful Revision Resources</a:t>
                      </a:r>
                    </a:p>
                  </a:txBody>
                  <a:tcPr>
                    <a:solidFill>
                      <a:schemeClr val="accent4">
                        <a:lumMod val="20000"/>
                        <a:lumOff val="80000"/>
                      </a:schemeClr>
                    </a:solidFill>
                  </a:tcPr>
                </a:tc>
                <a:extLst>
                  <a:ext uri="{0D108BD9-81ED-4DB2-BD59-A6C34878D82A}">
                    <a16:rowId xmlns:a16="http://schemas.microsoft.com/office/drawing/2014/main" val="10000"/>
                  </a:ext>
                </a:extLst>
              </a:tr>
              <a:tr h="564082">
                <a:tc>
                  <a:txBody>
                    <a:bodyPr/>
                    <a:lstStyle/>
                    <a:p>
                      <a:pPr lvl="0">
                        <a:buNone/>
                      </a:pPr>
                      <a:r>
                        <a:rPr lang="en-US" sz="1100" b="0" i="0" u="none" strike="noStrike" noProof="0" dirty="0">
                          <a:hlinkClick r:id="rId6"/>
                        </a:rPr>
                        <a:t>https://www.bbc.co.uk/bitesize/examspecs/zxqncwx</a:t>
                      </a:r>
                      <a:r>
                        <a:rPr lang="en-US" sz="1100" b="0" i="0" u="none" strike="noStrike" noProof="0" dirty="0"/>
                        <a:t> </a:t>
                      </a:r>
                      <a:endParaRPr/>
                    </a:p>
                  </a:txBody>
                  <a:tcPr/>
                </a:tc>
                <a:extLst>
                  <a:ext uri="{0D108BD9-81ED-4DB2-BD59-A6C34878D82A}">
                    <a16:rowId xmlns:a16="http://schemas.microsoft.com/office/drawing/2014/main" val="10001"/>
                  </a:ext>
                </a:extLst>
              </a:tr>
            </a:tbl>
          </a:graphicData>
        </a:graphic>
      </p:graphicFrame>
      <p:pic>
        <p:nvPicPr>
          <p:cNvPr id="4" name="Picture 3" descr="A blue square with white outline of a book&#10;&#10;AI-generated content may be incorrect.">
            <a:extLst>
              <a:ext uri="{FF2B5EF4-FFF2-40B4-BE49-F238E27FC236}">
                <a16:creationId xmlns:a16="http://schemas.microsoft.com/office/drawing/2014/main" id="{5345ACA2-EEE4-36B0-5F80-E36A58B2AABA}"/>
              </a:ext>
            </a:extLst>
          </p:cNvPr>
          <p:cNvPicPr>
            <a:picLocks noChangeAspect="1"/>
          </p:cNvPicPr>
          <p:nvPr/>
        </p:nvPicPr>
        <p:blipFill>
          <a:blip r:embed="rId7"/>
          <a:stretch>
            <a:fillRect/>
          </a:stretch>
        </p:blipFill>
        <p:spPr>
          <a:xfrm>
            <a:off x="6407996" y="264302"/>
            <a:ext cx="681367" cy="706684"/>
          </a:xfrm>
          <a:prstGeom prst="rect">
            <a:avLst/>
          </a:prstGeom>
        </p:spPr>
      </p:pic>
      <p:sp>
        <p:nvSpPr>
          <p:cNvPr id="5" name="TextBox 2">
            <a:extLst>
              <a:ext uri="{FF2B5EF4-FFF2-40B4-BE49-F238E27FC236}">
                <a16:creationId xmlns:a16="http://schemas.microsoft.com/office/drawing/2014/main" id="{B1198616-3D24-3DE4-5F55-88B7A96DE515}"/>
              </a:ext>
            </a:extLst>
          </p:cNvPr>
          <p:cNvSpPr>
            <a:spLocks noGrp="1"/>
          </p:cNvSpPr>
          <p:nvPr/>
        </p:nvSpPr>
        <p:spPr>
          <a:xfrm>
            <a:off x="4223619" y="259846"/>
            <a:ext cx="1902893" cy="646331"/>
          </a:xfrm>
          <a:prstGeom prst="rect">
            <a:avLst/>
          </a:prstGeom>
          <a:solidFill>
            <a:schemeClr val="tx2">
              <a:lumMod val="10000"/>
              <a:lumOff val="90000"/>
            </a:schemeClr>
          </a:solidFill>
        </p:spPr>
        <p:txBody>
          <a:bodyPr wrap="square" lIns="91440" tIns="45720" rIns="91440" bIns="45720" anchor="t">
            <a:spAutoFit/>
          </a:bodyPr>
          <a:lstStyle/>
          <a:p>
            <a:r>
              <a:rPr lang="en-US" sz="1200">
                <a:latin typeface="+mj-lt"/>
                <a:ea typeface="+mj-lt"/>
                <a:cs typeface="+mj-lt"/>
              </a:rPr>
              <a:t>Thursday 5th November 9:00am</a:t>
            </a:r>
          </a:p>
          <a:p>
            <a:r>
              <a:rPr lang="en-US" sz="1200">
                <a:latin typeface="Aptos Display"/>
              </a:rPr>
              <a:t>1hr 45 mins</a:t>
            </a:r>
          </a:p>
        </p:txBody>
      </p:sp>
    </p:spTree>
    <p:extLst>
      <p:ext uri="{BB962C8B-B14F-4D97-AF65-F5344CB8AC3E}">
        <p14:creationId xmlns:p14="http://schemas.microsoft.com/office/powerpoint/2010/main" val="16198012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65DEBA-F622-E1C3-9CED-9094772B7F97}"/>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5F5EF0FF-0B3F-B141-5D7E-C51C8B899AA8}"/>
              </a:ext>
            </a:extLst>
          </p:cNvPr>
          <p:cNvSpPr/>
          <p:nvPr/>
        </p:nvSpPr>
        <p:spPr>
          <a:xfrm>
            <a:off x="-1" y="0"/>
            <a:ext cx="7559676" cy="10439400"/>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Rounded Corners 6">
            <a:extLst>
              <a:ext uri="{FF2B5EF4-FFF2-40B4-BE49-F238E27FC236}">
                <a16:creationId xmlns:a16="http://schemas.microsoft.com/office/drawing/2014/main" id="{965547FA-A2A1-93C6-E6FE-AEF211E8923E}"/>
              </a:ext>
            </a:extLst>
          </p:cNvPr>
          <p:cNvSpPr/>
          <p:nvPr/>
        </p:nvSpPr>
        <p:spPr>
          <a:xfrm>
            <a:off x="261728" y="224288"/>
            <a:ext cx="7036219" cy="9954882"/>
          </a:xfrm>
          <a:prstGeom prst="roundRect">
            <a:avLst>
              <a:gd name="adj" fmla="val 499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91049FAA-11F3-63F2-BD4A-32EFBF90F339}"/>
              </a:ext>
            </a:extLst>
          </p:cNvPr>
          <p:cNvSpPr txBox="1"/>
          <p:nvPr/>
        </p:nvSpPr>
        <p:spPr>
          <a:xfrm>
            <a:off x="444546" y="260230"/>
            <a:ext cx="3005236" cy="584775"/>
          </a:xfrm>
          <a:prstGeom prst="rect">
            <a:avLst/>
          </a:prstGeom>
          <a:noFill/>
        </p:spPr>
        <p:txBody>
          <a:bodyPr wrap="square" rtlCol="0">
            <a:spAutoFit/>
          </a:bodyPr>
          <a:lstStyle/>
          <a:p>
            <a:r>
              <a:rPr lang="en-US" sz="3200" err="1">
                <a:latin typeface="Trade Gothic Inline" panose="020B0504030203020204" pitchFamily="34" charset="0"/>
              </a:rPr>
              <a:t>Maths</a:t>
            </a:r>
            <a:endParaRPr lang="en-GB" sz="3200">
              <a:latin typeface="Trade Gothic Inline" panose="020B0504030203020204" pitchFamily="34" charset="0"/>
            </a:endParaRPr>
          </a:p>
        </p:txBody>
      </p:sp>
      <mc:AlternateContent xmlns:mc="http://schemas.openxmlformats.org/markup-compatibility/2006" xmlns:a14="http://schemas.microsoft.com/office/drawing/2010/main">
        <mc:Choice Requires="a14">
          <p:graphicFrame>
            <p:nvGraphicFramePr>
              <p:cNvPr id="4" name="Table 3">
                <a:extLst>
                  <a:ext uri="{FF2B5EF4-FFF2-40B4-BE49-F238E27FC236}">
                    <a16:creationId xmlns:a16="http://schemas.microsoft.com/office/drawing/2014/main" id="{B1067B53-6BF1-A53F-9E28-2C26EE50F5E1}"/>
                  </a:ext>
                </a:extLst>
              </p:cNvPr>
              <p:cNvGraphicFramePr>
                <a:graphicFrameLocks noGrp="1"/>
              </p:cNvGraphicFramePr>
              <p:nvPr/>
            </p:nvGraphicFramePr>
            <p:xfrm>
              <a:off x="444546" y="999121"/>
              <a:ext cx="6662940" cy="2636520"/>
            </p:xfrm>
            <a:graphic>
              <a:graphicData uri="http://schemas.openxmlformats.org/drawingml/2006/table">
                <a:tbl>
                  <a:tblPr firstRow="1" bandRow="1">
                    <a:tableStyleId>{5940675A-B579-460E-94D1-54222C63F5DA}</a:tableStyleId>
                  </a:tblPr>
                  <a:tblGrid>
                    <a:gridCol w="831361">
                      <a:extLst>
                        <a:ext uri="{9D8B030D-6E8A-4147-A177-3AD203B41FA5}">
                          <a16:colId xmlns:a16="http://schemas.microsoft.com/office/drawing/2014/main" val="2782223313"/>
                        </a:ext>
                      </a:extLst>
                    </a:gridCol>
                    <a:gridCol w="1231766">
                      <a:extLst>
                        <a:ext uri="{9D8B030D-6E8A-4147-A177-3AD203B41FA5}">
                          <a16:colId xmlns:a16="http://schemas.microsoft.com/office/drawing/2014/main" val="911417166"/>
                        </a:ext>
                      </a:extLst>
                    </a:gridCol>
                    <a:gridCol w="969818">
                      <a:extLst>
                        <a:ext uri="{9D8B030D-6E8A-4147-A177-3AD203B41FA5}">
                          <a16:colId xmlns:a16="http://schemas.microsoft.com/office/drawing/2014/main" val="3218362732"/>
                        </a:ext>
                      </a:extLst>
                    </a:gridCol>
                    <a:gridCol w="1409015">
                      <a:extLst>
                        <a:ext uri="{9D8B030D-6E8A-4147-A177-3AD203B41FA5}">
                          <a16:colId xmlns:a16="http://schemas.microsoft.com/office/drawing/2014/main" val="506664628"/>
                        </a:ext>
                      </a:extLst>
                    </a:gridCol>
                    <a:gridCol w="1110490">
                      <a:extLst>
                        <a:ext uri="{9D8B030D-6E8A-4147-A177-3AD203B41FA5}">
                          <a16:colId xmlns:a16="http://schemas.microsoft.com/office/drawing/2014/main" val="3705982452"/>
                        </a:ext>
                      </a:extLst>
                    </a:gridCol>
                    <a:gridCol w="1110490">
                      <a:extLst>
                        <a:ext uri="{9D8B030D-6E8A-4147-A177-3AD203B41FA5}">
                          <a16:colId xmlns:a16="http://schemas.microsoft.com/office/drawing/2014/main" val="2438489882"/>
                        </a:ext>
                      </a:extLst>
                    </a:gridCol>
                  </a:tblGrid>
                  <a:tr h="231362">
                    <a:tc>
                      <a:txBody>
                        <a:bodyPr/>
                        <a:lstStyle/>
                        <a:p>
                          <a:r>
                            <a:rPr lang="en-US" sz="1100" b="1" i="0">
                              <a:latin typeface="+mn-lt"/>
                              <a:ea typeface="Calibri"/>
                              <a:cs typeface="Calibri"/>
                            </a:rPr>
                            <a:t>Paper </a:t>
                          </a:r>
                          <a:endParaRPr lang="en-GB" sz="1100" b="1" i="0">
                            <a:latin typeface="+mn-lt"/>
                            <a:ea typeface="Calibri"/>
                            <a:cs typeface="Calibri"/>
                          </a:endParaRPr>
                        </a:p>
                      </a:txBody>
                      <a:tcPr/>
                    </a:tc>
                    <a:tc>
                      <a:txBody>
                        <a:bodyPr/>
                        <a:lstStyle/>
                        <a:p>
                          <a:r>
                            <a:rPr lang="en-GB" sz="1100" i="0">
                              <a:latin typeface="+mn-lt"/>
                              <a:ea typeface="Calibri"/>
                              <a:cs typeface="Calibri"/>
                            </a:rPr>
                            <a:t>Paper 1, 2 and 3</a:t>
                          </a:r>
                        </a:p>
                      </a:txBody>
                      <a:tcPr/>
                    </a:tc>
                    <a:tc>
                      <a:txBody>
                        <a:bodyPr/>
                        <a:lstStyle/>
                        <a:p>
                          <a:r>
                            <a:rPr lang="en-US" sz="1100" b="1" i="0">
                              <a:latin typeface="+mn-lt"/>
                              <a:ea typeface="Calibri"/>
                              <a:cs typeface="Calibri"/>
                            </a:rPr>
                            <a:t>Length</a:t>
                          </a:r>
                          <a:endParaRPr lang="en-GB" sz="1100" b="1" i="0">
                            <a:latin typeface="+mn-lt"/>
                            <a:ea typeface="Calibri"/>
                            <a:cs typeface="Calibri"/>
                          </a:endParaRPr>
                        </a:p>
                      </a:txBody>
                      <a:tcPr/>
                    </a:tc>
                    <a:tc>
                      <a:txBody>
                        <a:bodyPr/>
                        <a:lstStyle/>
                        <a:p>
                          <a:r>
                            <a:rPr lang="en-GB" sz="1100" i="0">
                              <a:latin typeface="+mn-lt"/>
                              <a:ea typeface="Calibri"/>
                              <a:cs typeface="Calibri"/>
                            </a:rPr>
                            <a:t>90 minutes each</a:t>
                          </a:r>
                        </a:p>
                      </a:txBody>
                      <a:tcPr/>
                    </a:tc>
                    <a:tc>
                      <a:txBody>
                        <a:bodyPr/>
                        <a:lstStyle/>
                        <a:p>
                          <a:r>
                            <a:rPr lang="en-US" sz="1100" b="1" i="0">
                              <a:latin typeface="+mn-lt"/>
                              <a:ea typeface="Calibri"/>
                              <a:cs typeface="Calibri"/>
                            </a:rPr>
                            <a:t>Marks</a:t>
                          </a:r>
                          <a:endParaRPr lang="en-GB" sz="1100" b="1" i="0">
                            <a:latin typeface="+mn-lt"/>
                            <a:ea typeface="Calibri"/>
                            <a:cs typeface="Calibri"/>
                          </a:endParaRPr>
                        </a:p>
                      </a:txBody>
                      <a:tcPr/>
                    </a:tc>
                    <a:tc>
                      <a:txBody>
                        <a:bodyPr/>
                        <a:lstStyle/>
                        <a:p>
                          <a:r>
                            <a:rPr lang="en-GB" sz="1100" i="0">
                              <a:latin typeface="+mn-lt"/>
                              <a:ea typeface="Calibri"/>
                              <a:cs typeface="Calibri"/>
                            </a:rPr>
                            <a:t> </a:t>
                          </a:r>
                          <a14:m>
                            <m:oMath xmlns:m="http://schemas.openxmlformats.org/officeDocument/2006/math">
                              <m:r>
                                <a:rPr lang="en-GB" sz="1100" b="0" i="0" smtClean="0">
                                  <a:latin typeface="Cambria Math" panose="02040503050406030204" pitchFamily="18" charset="0"/>
                                  <a:ea typeface="Cambria Math" panose="02040503050406030204" pitchFamily="18" charset="0"/>
                                  <a:cs typeface="Calibri"/>
                                </a:rPr>
                                <m:t>80</m:t>
                              </m:r>
                              <m:r>
                                <a:rPr lang="en-GB" sz="1100" i="0" smtClean="0">
                                  <a:latin typeface="Cambria Math" panose="02040503050406030204" pitchFamily="18" charset="0"/>
                                  <a:ea typeface="Cambria Math" panose="02040503050406030204" pitchFamily="18" charset="0"/>
                                  <a:cs typeface="Calibri"/>
                                </a:rPr>
                                <m:t>×</m:t>
                              </m:r>
                              <m:r>
                                <a:rPr lang="en-GB" sz="1100" b="0" i="0" smtClean="0">
                                  <a:latin typeface="Cambria Math" panose="02040503050406030204" pitchFamily="18" charset="0"/>
                                  <a:ea typeface="Cambria Math" panose="02040503050406030204" pitchFamily="18" charset="0"/>
                                  <a:cs typeface="Calibri"/>
                                </a:rPr>
                                <m:t>3=240</m:t>
                              </m:r>
                            </m:oMath>
                          </a14:m>
                          <a:endParaRPr lang="en-GB" sz="1100" i="0">
                            <a:latin typeface="+mn-lt"/>
                            <a:ea typeface="Calibri"/>
                            <a:cs typeface="Calibri"/>
                          </a:endParaRPr>
                        </a:p>
                      </a:txBody>
                      <a:tcPr/>
                    </a:tc>
                    <a:extLst>
                      <a:ext uri="{0D108BD9-81ED-4DB2-BD59-A6C34878D82A}">
                        <a16:rowId xmlns:a16="http://schemas.microsoft.com/office/drawing/2014/main" val="3706422787"/>
                      </a:ext>
                    </a:extLst>
                  </a:tr>
                  <a:tr h="231362">
                    <a:tc gridSpan="6">
                      <a:txBody>
                        <a:bodyPr/>
                        <a:lstStyle/>
                        <a:p>
                          <a:pPr algn="ctr"/>
                          <a:r>
                            <a:rPr lang="en-GB" sz="1200" b="0" i="0">
                              <a:latin typeface="Calibri"/>
                              <a:ea typeface="Calibri"/>
                              <a:cs typeface="Calibri"/>
                            </a:rPr>
                            <a:t>Topics / Subjects – what will be on the exam?</a:t>
                          </a:r>
                        </a:p>
                      </a:txBody>
                      <a:tcPr>
                        <a:solidFill>
                          <a:schemeClr val="accent4">
                            <a:lumMod val="20000"/>
                            <a:lumOff val="80000"/>
                          </a:schemeClr>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430028649"/>
                      </a:ext>
                    </a:extLst>
                  </a:tr>
                  <a:tr h="2004613">
                    <a:tc gridSpan="6">
                      <a:txBody>
                        <a:bodyPr/>
                        <a:lstStyle/>
                        <a:p>
                          <a:pPr marL="0" indent="0">
                            <a:buFont typeface="Arial" panose="020B0604020202020204" pitchFamily="34" charset="0"/>
                            <a:buNone/>
                          </a:pPr>
                          <a:r>
                            <a:rPr lang="en-GB" sz="1200" b="0" i="1">
                              <a:latin typeface="+mn-lt"/>
                              <a:ea typeface="Calibri" panose="020F0502020204030204" pitchFamily="34" charset="0"/>
                              <a:cs typeface="Calibri" panose="020F0502020204030204" pitchFamily="34" charset="0"/>
                            </a:rPr>
                            <a:t>You will do 3 full GCSE papers so anything could be on there:</a:t>
                          </a:r>
                        </a:p>
                        <a:p>
                          <a:pPr marL="171450" indent="-171450">
                            <a:buFont typeface="Arial" panose="020B0604020202020204" pitchFamily="34" charset="0"/>
                            <a:buChar char="•"/>
                          </a:pPr>
                          <a:r>
                            <a:rPr lang="en-GB" sz="1200" b="1">
                              <a:latin typeface="+mn-lt"/>
                            </a:rPr>
                            <a:t>Number:</a:t>
                          </a:r>
                          <a:r>
                            <a:rPr lang="en-GB" sz="1200">
                              <a:latin typeface="+mn-lt"/>
                            </a:rPr>
                            <a:t> calculations, fractions, decimals, percentages, rounding, estimation, powers and roots.</a:t>
                          </a:r>
                        </a:p>
                        <a:p>
                          <a:pPr marL="171450" indent="-171450">
                            <a:buFont typeface="Arial" panose="020B0604020202020204" pitchFamily="34" charset="0"/>
                            <a:buChar char="•"/>
                          </a:pPr>
                          <a:r>
                            <a:rPr lang="en-GB" sz="1200" b="1">
                              <a:latin typeface="+mn-lt"/>
                            </a:rPr>
                            <a:t>Algebra:</a:t>
                          </a:r>
                          <a:r>
                            <a:rPr lang="en-GB" sz="1200">
                              <a:latin typeface="+mn-lt"/>
                            </a:rPr>
                            <a:t> simplifying expressions, substitution, solving equations, sequences and graphs.</a:t>
                          </a:r>
                        </a:p>
                        <a:p>
                          <a:pPr marL="171450" indent="-171450">
                            <a:buFont typeface="Arial" panose="020B0604020202020204" pitchFamily="34" charset="0"/>
                            <a:buChar char="•"/>
                          </a:pPr>
                          <a:r>
                            <a:rPr lang="en-GB" sz="1200" b="1">
                              <a:latin typeface="+mn-lt"/>
                            </a:rPr>
                            <a:t>Ratio, proportion and rates of change:</a:t>
                          </a:r>
                          <a:r>
                            <a:rPr lang="en-GB" sz="1200">
                              <a:latin typeface="+mn-lt"/>
                            </a:rPr>
                            <a:t> sharing in a ratio, proportion, best buys and speed.</a:t>
                          </a:r>
                        </a:p>
                        <a:p>
                          <a:pPr marL="171450" indent="-171450">
                            <a:buFont typeface="Arial" panose="020B0604020202020204" pitchFamily="34" charset="0"/>
                            <a:buChar char="•"/>
                          </a:pPr>
                          <a:r>
                            <a:rPr lang="en-GB" sz="1200" b="1">
                              <a:latin typeface="+mn-lt"/>
                            </a:rPr>
                            <a:t>Geometry:</a:t>
                          </a:r>
                          <a:r>
                            <a:rPr lang="en-GB" sz="1200">
                              <a:latin typeface="+mn-lt"/>
                            </a:rPr>
                            <a:t> angles, shapes, perimeter, area, volume, transformations, Pythagoras and trigonometry.</a:t>
                          </a:r>
                        </a:p>
                        <a:p>
                          <a:pPr marL="171450" indent="-171450">
                            <a:buFont typeface="Arial" panose="020B0604020202020204" pitchFamily="34" charset="0"/>
                            <a:buChar char="•"/>
                          </a:pPr>
                          <a:r>
                            <a:rPr lang="en-GB" sz="1200" b="1">
                              <a:latin typeface="+mn-lt"/>
                            </a:rPr>
                            <a:t>Probability:</a:t>
                          </a:r>
                          <a:r>
                            <a:rPr lang="en-GB" sz="1200">
                              <a:latin typeface="+mn-lt"/>
                            </a:rPr>
                            <a:t> calculating probabilities, sample spaces, Venn diagrams and tree diagrams.</a:t>
                          </a:r>
                        </a:p>
                        <a:p>
                          <a:pPr marL="171450" indent="-171450">
                            <a:buFont typeface="Arial" panose="020B0604020202020204" pitchFamily="34" charset="0"/>
                            <a:buChar char="•"/>
                          </a:pPr>
                          <a:r>
                            <a:rPr lang="en-GB" sz="1200" b="1">
                              <a:latin typeface="+mn-lt"/>
                            </a:rPr>
                            <a:t>Statistics:</a:t>
                          </a:r>
                          <a:r>
                            <a:rPr lang="en-GB" sz="1200">
                              <a:latin typeface="+mn-lt"/>
                            </a:rPr>
                            <a:t> averages, range, tables, charts and interpreting data.</a:t>
                          </a:r>
                        </a:p>
                        <a:p>
                          <a:pPr marL="171450" indent="-171450">
                            <a:buFont typeface="Arial" panose="020B0604020202020204" pitchFamily="34" charset="0"/>
                            <a:buChar char="•"/>
                          </a:pPr>
                          <a:endParaRPr lang="en-GB" sz="1200" b="0" i="1">
                            <a:latin typeface="+mn-lt"/>
                            <a:ea typeface="Calibri" panose="020F0502020204030204" pitchFamily="34" charset="0"/>
                            <a:cs typeface="Calibri" panose="020F0502020204030204" pitchFamily="34" charset="0"/>
                          </a:endParaRPr>
                        </a:p>
                        <a:p>
                          <a:pPr marL="0" indent="0">
                            <a:buFont typeface="Arial" panose="020B0604020202020204" pitchFamily="34" charset="0"/>
                            <a:buNone/>
                          </a:pPr>
                          <a:r>
                            <a:rPr lang="en-GB" sz="1200">
                              <a:latin typeface="+mn-lt"/>
                            </a:rPr>
                            <a:t>These are examples, not a complete revision checklist and questions may combine several skills.</a:t>
                          </a:r>
                          <a:endParaRPr lang="en-GB" sz="1200" b="0" i="1">
                            <a:latin typeface="+mn-lt"/>
                            <a:ea typeface="Calibri" panose="020F0502020204030204" pitchFamily="34" charset="0"/>
                            <a:cs typeface="Calibri" panose="020F0502020204030204" pitchFamily="34" charset="0"/>
                          </a:endParaRPr>
                        </a:p>
                      </a:txBody>
                      <a:tcPr/>
                    </a:tc>
                    <a:tc hMerge="1">
                      <a:txBody>
                        <a:bodyPr/>
                        <a:lstStyle/>
                        <a:p>
                          <a:endParaRPr/>
                        </a:p>
                      </a:txBody>
                      <a:tcPr/>
                    </a:tc>
                    <a:tc hMerge="1">
                      <a:txBody>
                        <a:bodyPr/>
                        <a:lstStyle/>
                        <a:p>
                          <a:endParaRPr lang="en-GB" b="1"/>
                        </a:p>
                      </a:txBody>
                      <a:tcPr/>
                    </a:tc>
                    <a:tc hMerge="1">
                      <a:txBody>
                        <a:bodyPr/>
                        <a:lstStyle/>
                        <a:p>
                          <a:endParaRPr lang="en-GB"/>
                        </a:p>
                      </a:txBody>
                      <a:tcPr/>
                    </a:tc>
                    <a:tc hMerge="1">
                      <a:txBody>
                        <a:bodyPr/>
                        <a:lstStyle/>
                        <a:p>
                          <a:endParaRPr lang="en-GB" b="1"/>
                        </a:p>
                      </a:txBody>
                      <a:tcPr/>
                    </a:tc>
                    <a:tc hMerge="1">
                      <a:txBody>
                        <a:bodyPr/>
                        <a:lstStyle/>
                        <a:p>
                          <a:endParaRPr lang="en-GB"/>
                        </a:p>
                      </a:txBody>
                      <a:tcPr/>
                    </a:tc>
                    <a:extLst>
                      <a:ext uri="{0D108BD9-81ED-4DB2-BD59-A6C34878D82A}">
                        <a16:rowId xmlns:a16="http://schemas.microsoft.com/office/drawing/2014/main" val="3397697903"/>
                      </a:ext>
                    </a:extLst>
                  </a:tr>
                </a:tbl>
              </a:graphicData>
            </a:graphic>
          </p:graphicFrame>
        </mc:Choice>
        <mc:Fallback xmlns="">
          <p:graphicFrame>
            <p:nvGraphicFramePr>
              <p:cNvPr id="4" name="Table 3">
                <a:extLst>
                  <a:ext uri="{FF2B5EF4-FFF2-40B4-BE49-F238E27FC236}">
                    <a16:creationId xmlns:a16="http://schemas.microsoft.com/office/drawing/2014/main" id="{B1067B53-6BF1-A53F-9E28-2C26EE50F5E1}"/>
                  </a:ext>
                </a:extLst>
              </p:cNvPr>
              <p:cNvGraphicFramePr>
                <a:graphicFrameLocks noGrp="1"/>
              </p:cNvGraphicFramePr>
              <p:nvPr/>
            </p:nvGraphicFramePr>
            <p:xfrm>
              <a:off x="444546" y="999121"/>
              <a:ext cx="6662940" cy="2538013"/>
            </p:xfrm>
            <a:graphic>
              <a:graphicData uri="http://schemas.openxmlformats.org/drawingml/2006/table">
                <a:tbl>
                  <a:tblPr firstRow="1" bandRow="1">
                    <a:tableStyleId>{5940675A-B579-460E-94D1-54222C63F5DA}</a:tableStyleId>
                  </a:tblPr>
                  <a:tblGrid>
                    <a:gridCol w="831361">
                      <a:extLst>
                        <a:ext uri="{9D8B030D-6E8A-4147-A177-3AD203B41FA5}">
                          <a16:colId xmlns:a16="http://schemas.microsoft.com/office/drawing/2014/main" val="2782223313"/>
                        </a:ext>
                      </a:extLst>
                    </a:gridCol>
                    <a:gridCol w="1231766">
                      <a:extLst>
                        <a:ext uri="{9D8B030D-6E8A-4147-A177-3AD203B41FA5}">
                          <a16:colId xmlns:a16="http://schemas.microsoft.com/office/drawing/2014/main" val="911417166"/>
                        </a:ext>
                      </a:extLst>
                    </a:gridCol>
                    <a:gridCol w="969818">
                      <a:extLst>
                        <a:ext uri="{9D8B030D-6E8A-4147-A177-3AD203B41FA5}">
                          <a16:colId xmlns:a16="http://schemas.microsoft.com/office/drawing/2014/main" val="3218362732"/>
                        </a:ext>
                      </a:extLst>
                    </a:gridCol>
                    <a:gridCol w="1409015">
                      <a:extLst>
                        <a:ext uri="{9D8B030D-6E8A-4147-A177-3AD203B41FA5}">
                          <a16:colId xmlns:a16="http://schemas.microsoft.com/office/drawing/2014/main" val="506664628"/>
                        </a:ext>
                      </a:extLst>
                    </a:gridCol>
                    <a:gridCol w="1110490">
                      <a:extLst>
                        <a:ext uri="{9D8B030D-6E8A-4147-A177-3AD203B41FA5}">
                          <a16:colId xmlns:a16="http://schemas.microsoft.com/office/drawing/2014/main" val="3705982452"/>
                        </a:ext>
                      </a:extLst>
                    </a:gridCol>
                    <a:gridCol w="1110490">
                      <a:extLst>
                        <a:ext uri="{9D8B030D-6E8A-4147-A177-3AD203B41FA5}">
                          <a16:colId xmlns:a16="http://schemas.microsoft.com/office/drawing/2014/main" val="2438489882"/>
                        </a:ext>
                      </a:extLst>
                    </a:gridCol>
                  </a:tblGrid>
                  <a:tr h="259080">
                    <a:tc>
                      <a:txBody>
                        <a:bodyPr/>
                        <a:lstStyle/>
                        <a:p>
                          <a:r>
                            <a:rPr lang="en-US" sz="1100" b="1" i="0">
                              <a:latin typeface="+mn-lt"/>
                              <a:ea typeface="Calibri"/>
                              <a:cs typeface="Calibri"/>
                            </a:rPr>
                            <a:t>Paper </a:t>
                          </a:r>
                          <a:endParaRPr lang="en-GB" sz="1100" b="1" i="0">
                            <a:latin typeface="+mn-lt"/>
                            <a:ea typeface="Calibri"/>
                            <a:cs typeface="Calibri"/>
                          </a:endParaRPr>
                        </a:p>
                      </a:txBody>
                      <a:tcPr/>
                    </a:tc>
                    <a:tc>
                      <a:txBody>
                        <a:bodyPr/>
                        <a:lstStyle/>
                        <a:p>
                          <a:r>
                            <a:rPr lang="en-GB" sz="1100" i="0">
                              <a:latin typeface="+mn-lt"/>
                              <a:ea typeface="Calibri"/>
                              <a:cs typeface="Calibri"/>
                            </a:rPr>
                            <a:t>Paper 1, 2 and 3</a:t>
                          </a:r>
                        </a:p>
                      </a:txBody>
                      <a:tcPr/>
                    </a:tc>
                    <a:tc>
                      <a:txBody>
                        <a:bodyPr/>
                        <a:lstStyle/>
                        <a:p>
                          <a:r>
                            <a:rPr lang="en-US" sz="1100" b="1" i="0">
                              <a:latin typeface="+mn-lt"/>
                              <a:ea typeface="Calibri"/>
                              <a:cs typeface="Calibri"/>
                            </a:rPr>
                            <a:t>Length</a:t>
                          </a:r>
                          <a:endParaRPr lang="en-GB" sz="1100" b="1" i="0">
                            <a:latin typeface="+mn-lt"/>
                            <a:ea typeface="Calibri"/>
                            <a:cs typeface="Calibri"/>
                          </a:endParaRPr>
                        </a:p>
                      </a:txBody>
                      <a:tcPr/>
                    </a:tc>
                    <a:tc>
                      <a:txBody>
                        <a:bodyPr/>
                        <a:lstStyle/>
                        <a:p>
                          <a:r>
                            <a:rPr lang="en-GB" sz="1100" i="0">
                              <a:latin typeface="+mn-lt"/>
                              <a:ea typeface="Calibri"/>
                              <a:cs typeface="Calibri"/>
                            </a:rPr>
                            <a:t>90 minutes each</a:t>
                          </a:r>
                        </a:p>
                      </a:txBody>
                      <a:tcPr/>
                    </a:tc>
                    <a:tc>
                      <a:txBody>
                        <a:bodyPr/>
                        <a:lstStyle/>
                        <a:p>
                          <a:r>
                            <a:rPr lang="en-US" sz="1100" b="1" i="0">
                              <a:latin typeface="+mn-lt"/>
                              <a:ea typeface="Calibri"/>
                              <a:cs typeface="Calibri"/>
                            </a:rPr>
                            <a:t>Marks</a:t>
                          </a:r>
                          <a:endParaRPr lang="en-GB" sz="1100" b="1" i="0">
                            <a:latin typeface="+mn-lt"/>
                            <a:ea typeface="Calibri"/>
                            <a:cs typeface="Calibri"/>
                          </a:endParaRPr>
                        </a:p>
                      </a:txBody>
                      <a:tcPr/>
                    </a:tc>
                    <a:tc>
                      <a:txBody>
                        <a:bodyPr/>
                        <a:lstStyle/>
                        <a:p>
                          <a:endParaRPr lang="en-US"/>
                        </a:p>
                      </a:txBody>
                      <a:tcPr>
                        <a:blipFill>
                          <a:blip r:embed="rId2"/>
                          <a:stretch>
                            <a:fillRect l="-501648" t="-2326" r="-1648" b="-876744"/>
                          </a:stretch>
                        </a:blipFill>
                      </a:tcPr>
                    </a:tc>
                    <a:extLst>
                      <a:ext uri="{0D108BD9-81ED-4DB2-BD59-A6C34878D82A}">
                        <a16:rowId xmlns:a16="http://schemas.microsoft.com/office/drawing/2014/main" val="3706422787"/>
                      </a:ext>
                    </a:extLst>
                  </a:tr>
                  <a:tr h="274320">
                    <a:tc gridSpan="6">
                      <a:txBody>
                        <a:bodyPr/>
                        <a:lstStyle/>
                        <a:p>
                          <a:pPr algn="ctr"/>
                          <a:r>
                            <a:rPr lang="en-GB" sz="1200" b="0" i="0">
                              <a:latin typeface="Calibri"/>
                              <a:ea typeface="Calibri"/>
                              <a:cs typeface="Calibri"/>
                            </a:rPr>
                            <a:t>Topics / Subjects – what will be on the exam?</a:t>
                          </a:r>
                        </a:p>
                      </a:txBody>
                      <a:tcPr>
                        <a:solidFill>
                          <a:schemeClr val="accent4">
                            <a:lumMod val="20000"/>
                            <a:lumOff val="80000"/>
                          </a:schemeClr>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430028649"/>
                      </a:ext>
                    </a:extLst>
                  </a:tr>
                  <a:tr h="2004613">
                    <a:tc gridSpan="6">
                      <a:txBody>
                        <a:bodyPr/>
                        <a:lstStyle/>
                        <a:p>
                          <a:pPr marL="0" indent="0">
                            <a:buFont typeface="Arial" panose="020B0604020202020204" pitchFamily="34" charset="0"/>
                            <a:buNone/>
                          </a:pPr>
                          <a:r>
                            <a:rPr lang="en-GB" sz="1200" b="0" i="1">
                              <a:latin typeface="+mn-lt"/>
                              <a:ea typeface="Calibri" panose="020F0502020204030204" pitchFamily="34" charset="0"/>
                              <a:cs typeface="Calibri" panose="020F0502020204030204" pitchFamily="34" charset="0"/>
                            </a:rPr>
                            <a:t>You will do 3 full GCSE papers so anything could be on there:</a:t>
                          </a:r>
                        </a:p>
                        <a:p>
                          <a:pPr marL="171450" indent="-171450">
                            <a:buFont typeface="Arial" panose="020B0604020202020204" pitchFamily="34" charset="0"/>
                            <a:buChar char="•"/>
                          </a:pPr>
                          <a:r>
                            <a:rPr lang="en-GB" sz="1200" b="1">
                              <a:latin typeface="+mn-lt"/>
                            </a:rPr>
                            <a:t>Number:</a:t>
                          </a:r>
                          <a:r>
                            <a:rPr lang="en-GB" sz="1200">
                              <a:latin typeface="+mn-lt"/>
                            </a:rPr>
                            <a:t> calculations, fractions, decimals, percentages, rounding, estimation, powers and roots.</a:t>
                          </a:r>
                        </a:p>
                        <a:p>
                          <a:pPr marL="171450" indent="-171450">
                            <a:buFont typeface="Arial" panose="020B0604020202020204" pitchFamily="34" charset="0"/>
                            <a:buChar char="•"/>
                          </a:pPr>
                          <a:r>
                            <a:rPr lang="en-GB" sz="1200" b="1">
                              <a:latin typeface="+mn-lt"/>
                            </a:rPr>
                            <a:t>Algebra:</a:t>
                          </a:r>
                          <a:r>
                            <a:rPr lang="en-GB" sz="1200">
                              <a:latin typeface="+mn-lt"/>
                            </a:rPr>
                            <a:t> simplifying expressions, substitution, solving equations, sequences and graphs.</a:t>
                          </a:r>
                        </a:p>
                        <a:p>
                          <a:pPr marL="171450" indent="-171450">
                            <a:buFont typeface="Arial" panose="020B0604020202020204" pitchFamily="34" charset="0"/>
                            <a:buChar char="•"/>
                          </a:pPr>
                          <a:r>
                            <a:rPr lang="en-GB" sz="1200" b="1">
                              <a:latin typeface="+mn-lt"/>
                            </a:rPr>
                            <a:t>Ratio, proportion and rates of change:</a:t>
                          </a:r>
                          <a:r>
                            <a:rPr lang="en-GB" sz="1200">
                              <a:latin typeface="+mn-lt"/>
                            </a:rPr>
                            <a:t> sharing in a ratio, proportion, best buys and speed.</a:t>
                          </a:r>
                        </a:p>
                        <a:p>
                          <a:pPr marL="171450" indent="-171450">
                            <a:buFont typeface="Arial" panose="020B0604020202020204" pitchFamily="34" charset="0"/>
                            <a:buChar char="•"/>
                          </a:pPr>
                          <a:r>
                            <a:rPr lang="en-GB" sz="1200" b="1">
                              <a:latin typeface="+mn-lt"/>
                            </a:rPr>
                            <a:t>Geometry:</a:t>
                          </a:r>
                          <a:r>
                            <a:rPr lang="en-GB" sz="1200">
                              <a:latin typeface="+mn-lt"/>
                            </a:rPr>
                            <a:t> angles, shapes, perimeter, area, volume, transformations, Pythagoras and trigonometry.</a:t>
                          </a:r>
                        </a:p>
                        <a:p>
                          <a:pPr marL="171450" indent="-171450">
                            <a:buFont typeface="Arial" panose="020B0604020202020204" pitchFamily="34" charset="0"/>
                            <a:buChar char="•"/>
                          </a:pPr>
                          <a:r>
                            <a:rPr lang="en-GB" sz="1200" b="1">
                              <a:latin typeface="+mn-lt"/>
                            </a:rPr>
                            <a:t>Probability:</a:t>
                          </a:r>
                          <a:r>
                            <a:rPr lang="en-GB" sz="1200">
                              <a:latin typeface="+mn-lt"/>
                            </a:rPr>
                            <a:t> calculating probabilities, sample spaces, Venn diagrams and tree diagrams.</a:t>
                          </a:r>
                        </a:p>
                        <a:p>
                          <a:pPr marL="171450" indent="-171450">
                            <a:buFont typeface="Arial" panose="020B0604020202020204" pitchFamily="34" charset="0"/>
                            <a:buChar char="•"/>
                          </a:pPr>
                          <a:r>
                            <a:rPr lang="en-GB" sz="1200" b="1">
                              <a:latin typeface="+mn-lt"/>
                            </a:rPr>
                            <a:t>Statistics:</a:t>
                          </a:r>
                          <a:r>
                            <a:rPr lang="en-GB" sz="1200">
                              <a:latin typeface="+mn-lt"/>
                            </a:rPr>
                            <a:t> averages, range, tables, charts and interpreting data.</a:t>
                          </a:r>
                        </a:p>
                        <a:p>
                          <a:pPr marL="171450" indent="-171450">
                            <a:buFont typeface="Arial" panose="020B0604020202020204" pitchFamily="34" charset="0"/>
                            <a:buChar char="•"/>
                          </a:pPr>
                          <a:endParaRPr lang="en-GB" sz="1200" b="0" i="1">
                            <a:latin typeface="+mn-lt"/>
                            <a:ea typeface="Calibri" panose="020F0502020204030204" pitchFamily="34" charset="0"/>
                            <a:cs typeface="Calibri" panose="020F0502020204030204" pitchFamily="34" charset="0"/>
                          </a:endParaRPr>
                        </a:p>
                        <a:p>
                          <a:pPr marL="0" indent="0">
                            <a:buFont typeface="Arial" panose="020B0604020202020204" pitchFamily="34" charset="0"/>
                            <a:buNone/>
                          </a:pPr>
                          <a:r>
                            <a:rPr lang="en-GB" sz="1200">
                              <a:latin typeface="+mn-lt"/>
                            </a:rPr>
                            <a:t>These are examples, not a complete revision checklist and questions may combine several skills.</a:t>
                          </a:r>
                          <a:endParaRPr lang="en-GB" sz="1200" b="0" i="1">
                            <a:latin typeface="+mn-lt"/>
                            <a:ea typeface="Calibri" panose="020F0502020204030204" pitchFamily="34" charset="0"/>
                            <a:cs typeface="Calibri" panose="020F0502020204030204" pitchFamily="34" charset="0"/>
                          </a:endParaRPr>
                        </a:p>
                      </a:txBody>
                      <a:tcPr/>
                    </a:tc>
                    <a:tc hMerge="1">
                      <a:txBody>
                        <a:bodyPr/>
                        <a:lstStyle/>
                        <a:p>
                          <a:endParaRPr/>
                        </a:p>
                      </a:txBody>
                      <a:tcPr/>
                    </a:tc>
                    <a:tc hMerge="1">
                      <a:txBody>
                        <a:bodyPr/>
                        <a:lstStyle/>
                        <a:p>
                          <a:endParaRPr lang="en-GB" b="1"/>
                        </a:p>
                      </a:txBody>
                      <a:tcPr/>
                    </a:tc>
                    <a:tc hMerge="1">
                      <a:txBody>
                        <a:bodyPr/>
                        <a:lstStyle/>
                        <a:p>
                          <a:endParaRPr lang="en-GB"/>
                        </a:p>
                      </a:txBody>
                      <a:tcPr/>
                    </a:tc>
                    <a:tc hMerge="1">
                      <a:txBody>
                        <a:bodyPr/>
                        <a:lstStyle/>
                        <a:p>
                          <a:endParaRPr lang="en-GB" b="1"/>
                        </a:p>
                      </a:txBody>
                      <a:tcPr/>
                    </a:tc>
                    <a:tc hMerge="1">
                      <a:txBody>
                        <a:bodyPr/>
                        <a:lstStyle/>
                        <a:p>
                          <a:endParaRPr lang="en-GB"/>
                        </a:p>
                      </a:txBody>
                      <a:tcPr/>
                    </a:tc>
                    <a:extLst>
                      <a:ext uri="{0D108BD9-81ED-4DB2-BD59-A6C34878D82A}">
                        <a16:rowId xmlns:a16="http://schemas.microsoft.com/office/drawing/2014/main" val="3397697903"/>
                      </a:ext>
                    </a:extLst>
                  </a:tr>
                </a:tbl>
              </a:graphicData>
            </a:graphic>
          </p:graphicFrame>
        </mc:Fallback>
      </mc:AlternateContent>
      <p:graphicFrame>
        <p:nvGraphicFramePr>
          <p:cNvPr id="13" name="Table 12">
            <a:extLst>
              <a:ext uri="{FF2B5EF4-FFF2-40B4-BE49-F238E27FC236}">
                <a16:creationId xmlns:a16="http://schemas.microsoft.com/office/drawing/2014/main" id="{B634D252-C215-DADB-0EF9-1B567AB4DD20}"/>
              </a:ext>
            </a:extLst>
          </p:cNvPr>
          <p:cNvGraphicFramePr>
            <a:graphicFrameLocks noGrp="1"/>
          </p:cNvGraphicFramePr>
          <p:nvPr/>
        </p:nvGraphicFramePr>
        <p:xfrm>
          <a:off x="608635" y="9577298"/>
          <a:ext cx="6334762" cy="518160"/>
        </p:xfrm>
        <a:graphic>
          <a:graphicData uri="http://schemas.openxmlformats.org/drawingml/2006/table">
            <a:tbl>
              <a:tblPr firstRow="1" bandRow="1">
                <a:tableStyleId>{5940675A-B579-460E-94D1-54222C63F5DA}</a:tableStyleId>
              </a:tblPr>
              <a:tblGrid>
                <a:gridCol w="1569051">
                  <a:extLst>
                    <a:ext uri="{9D8B030D-6E8A-4147-A177-3AD203B41FA5}">
                      <a16:colId xmlns:a16="http://schemas.microsoft.com/office/drawing/2014/main" val="3968794025"/>
                    </a:ext>
                  </a:extLst>
                </a:gridCol>
                <a:gridCol w="1443025">
                  <a:extLst>
                    <a:ext uri="{9D8B030D-6E8A-4147-A177-3AD203B41FA5}">
                      <a16:colId xmlns:a16="http://schemas.microsoft.com/office/drawing/2014/main" val="1334494196"/>
                    </a:ext>
                  </a:extLst>
                </a:gridCol>
                <a:gridCol w="1016675">
                  <a:extLst>
                    <a:ext uri="{9D8B030D-6E8A-4147-A177-3AD203B41FA5}">
                      <a16:colId xmlns:a16="http://schemas.microsoft.com/office/drawing/2014/main" val="2194568897"/>
                    </a:ext>
                  </a:extLst>
                </a:gridCol>
                <a:gridCol w="2306011">
                  <a:extLst>
                    <a:ext uri="{9D8B030D-6E8A-4147-A177-3AD203B41FA5}">
                      <a16:colId xmlns:a16="http://schemas.microsoft.com/office/drawing/2014/main" val="4068535511"/>
                    </a:ext>
                  </a:extLst>
                </a:gridCol>
              </a:tblGrid>
              <a:tr h="219428">
                <a:tc>
                  <a:txBody>
                    <a:bodyPr/>
                    <a:lstStyle/>
                    <a:p>
                      <a:r>
                        <a:rPr lang="en-US" sz="1100" b="1">
                          <a:latin typeface="Calibri" panose="020F0502020204030204" pitchFamily="34" charset="0"/>
                          <a:ea typeface="Calibri" panose="020F0502020204030204" pitchFamily="34" charset="0"/>
                          <a:cs typeface="Calibri" panose="020F0502020204030204" pitchFamily="34" charset="0"/>
                        </a:rPr>
                        <a:t>Lead Teacher</a:t>
                      </a:r>
                      <a:endParaRPr lang="en-GB" sz="1100" b="1">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r>
                        <a:rPr lang="en-GB" sz="1100" i="1">
                          <a:latin typeface="Calibri" panose="020F0502020204030204" pitchFamily="34" charset="0"/>
                          <a:ea typeface="Calibri" panose="020F0502020204030204" pitchFamily="34" charset="0"/>
                          <a:cs typeface="Calibri" panose="020F0502020204030204" pitchFamily="34" charset="0"/>
                        </a:rPr>
                        <a:t>Mr Kelly</a:t>
                      </a:r>
                    </a:p>
                  </a:txBody>
                  <a:tcPr/>
                </a:tc>
                <a:tc>
                  <a:txBody>
                    <a:bodyPr/>
                    <a:lstStyle/>
                    <a:p>
                      <a:r>
                        <a:rPr lang="en-US" sz="1100" b="1">
                          <a:latin typeface="Calibri" panose="020F0502020204030204" pitchFamily="34" charset="0"/>
                          <a:ea typeface="Calibri" panose="020F0502020204030204" pitchFamily="34" charset="0"/>
                          <a:cs typeface="Calibri" panose="020F0502020204030204" pitchFamily="34" charset="0"/>
                        </a:rPr>
                        <a:t>Email</a:t>
                      </a:r>
                      <a:endParaRPr lang="en-GB" sz="1100" b="1">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r>
                        <a:rPr lang="en-GB" sz="1100" i="1">
                          <a:latin typeface="Calibri" panose="020F0502020204030204" pitchFamily="34" charset="0"/>
                          <a:ea typeface="Calibri" panose="020F0502020204030204" pitchFamily="34" charset="0"/>
                          <a:cs typeface="Calibri" panose="020F0502020204030204" pitchFamily="34" charset="0"/>
                        </a:rPr>
                        <a:t>mkelly@firvale.com</a:t>
                      </a:r>
                    </a:p>
                  </a:txBody>
                  <a:tcPr/>
                </a:tc>
                <a:extLst>
                  <a:ext uri="{0D108BD9-81ED-4DB2-BD59-A6C34878D82A}">
                    <a16:rowId xmlns:a16="http://schemas.microsoft.com/office/drawing/2014/main" val="3372156804"/>
                  </a:ext>
                </a:extLst>
              </a:tr>
              <a:tr h="219428">
                <a:tc>
                  <a:txBody>
                    <a:bodyPr/>
                    <a:lstStyle/>
                    <a:p>
                      <a:r>
                        <a:rPr lang="en-US" sz="1100" b="1">
                          <a:latin typeface="Calibri" panose="020F0502020204030204" pitchFamily="34" charset="0"/>
                          <a:ea typeface="Calibri" panose="020F0502020204030204" pitchFamily="34" charset="0"/>
                          <a:cs typeface="Calibri" panose="020F0502020204030204" pitchFamily="34" charset="0"/>
                        </a:rPr>
                        <a:t>Specification</a:t>
                      </a:r>
                      <a:endParaRPr lang="en-GB" sz="1100" b="1">
                        <a:latin typeface="Calibri" panose="020F0502020204030204" pitchFamily="34" charset="0"/>
                        <a:ea typeface="Calibri" panose="020F0502020204030204" pitchFamily="34" charset="0"/>
                        <a:cs typeface="Calibri" panose="020F0502020204030204" pitchFamily="34" charset="0"/>
                      </a:endParaRPr>
                    </a:p>
                  </a:txBody>
                  <a:tcPr/>
                </a:tc>
                <a:tc gridSpan="3">
                  <a:txBody>
                    <a:bodyPr/>
                    <a:lstStyle/>
                    <a:p>
                      <a:r>
                        <a:rPr lang="en-GB" sz="1100" i="1">
                          <a:latin typeface="Calibri" panose="020F0502020204030204" pitchFamily="34" charset="0"/>
                          <a:ea typeface="Calibri" panose="020F0502020204030204" pitchFamily="34" charset="0"/>
                          <a:cs typeface="Calibri" panose="020F0502020204030204" pitchFamily="34" charset="0"/>
                          <a:hlinkClick r:id="rId3"/>
                        </a:rPr>
                        <a:t>Pearson Edexcel GCSE (9–1) Mathematics (1MA1)</a:t>
                      </a:r>
                      <a:endParaRPr lang="en-GB" sz="1100" i="1">
                        <a:latin typeface="Calibri" panose="020F0502020204030204" pitchFamily="34" charset="0"/>
                        <a:ea typeface="Calibri" panose="020F0502020204030204" pitchFamily="34" charset="0"/>
                        <a:cs typeface="Calibri" panose="020F0502020204030204" pitchFamily="34" charset="0"/>
                      </a:endParaRPr>
                    </a:p>
                  </a:txBody>
                  <a:tcPr/>
                </a:tc>
                <a:tc hMerge="1">
                  <a:txBody>
                    <a:bodyPr/>
                    <a:lstStyle/>
                    <a:p>
                      <a:endParaRPr lang="en-GB" sz="1100" b="1">
                        <a:latin typeface="Calibri" panose="020F0502020204030204" pitchFamily="34" charset="0"/>
                        <a:ea typeface="Calibri" panose="020F0502020204030204" pitchFamily="34" charset="0"/>
                        <a:cs typeface="Calibri" panose="020F0502020204030204" pitchFamily="34" charset="0"/>
                      </a:endParaRPr>
                    </a:p>
                  </a:txBody>
                  <a:tcPr/>
                </a:tc>
                <a:tc hMerge="1">
                  <a:txBody>
                    <a:bodyPr/>
                    <a:lstStyle/>
                    <a:p>
                      <a:endParaRPr lang="en-GB" sz="1100" i="1">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939925761"/>
                  </a:ext>
                </a:extLst>
              </a:tr>
            </a:tbl>
          </a:graphicData>
        </a:graphic>
      </p:graphicFrame>
      <p:graphicFrame>
        <p:nvGraphicFramePr>
          <p:cNvPr id="11" name="Table 10">
            <a:extLst>
              <a:ext uri="{FF2B5EF4-FFF2-40B4-BE49-F238E27FC236}">
                <a16:creationId xmlns:a16="http://schemas.microsoft.com/office/drawing/2014/main" id="{B099EF94-1D81-7560-5E6E-0BC76C051703}"/>
              </a:ext>
            </a:extLst>
          </p:cNvPr>
          <p:cNvGraphicFramePr>
            <a:graphicFrameLocks noGrp="1"/>
          </p:cNvGraphicFramePr>
          <p:nvPr/>
        </p:nvGraphicFramePr>
        <p:xfrm>
          <a:off x="444546" y="3764280"/>
          <a:ext cx="6662940" cy="2042160"/>
        </p:xfrm>
        <a:graphic>
          <a:graphicData uri="http://schemas.openxmlformats.org/drawingml/2006/table">
            <a:tbl>
              <a:tblPr firstRow="1" bandRow="1">
                <a:tableStyleId>{5940675A-B579-460E-94D1-54222C63F5DA}</a:tableStyleId>
              </a:tblPr>
              <a:tblGrid>
                <a:gridCol w="6662940">
                  <a:extLst>
                    <a:ext uri="{9D8B030D-6E8A-4147-A177-3AD203B41FA5}">
                      <a16:colId xmlns:a16="http://schemas.microsoft.com/office/drawing/2014/main" val="2782223313"/>
                    </a:ext>
                  </a:extLst>
                </a:gridCol>
              </a:tblGrid>
              <a:tr h="229043">
                <a:tc>
                  <a:txBody>
                    <a:bodyPr/>
                    <a:lstStyle/>
                    <a:p>
                      <a:pPr algn="ctr"/>
                      <a:r>
                        <a:rPr lang="en-US" sz="1200" b="0">
                          <a:latin typeface="Calibri"/>
                          <a:ea typeface="Calibri"/>
                          <a:cs typeface="Calibri"/>
                        </a:rPr>
                        <a:t>Useful tips</a:t>
                      </a:r>
                      <a:endParaRPr lang="en-GB" sz="1200" b="0">
                        <a:latin typeface="Calibri"/>
                        <a:ea typeface="Calibri"/>
                        <a:cs typeface="Calibri"/>
                      </a:endParaRPr>
                    </a:p>
                  </a:txBody>
                  <a:tcPr>
                    <a:solidFill>
                      <a:schemeClr val="accent4">
                        <a:lumMod val="20000"/>
                        <a:lumOff val="80000"/>
                      </a:schemeClr>
                    </a:solidFill>
                  </a:tcPr>
                </a:tc>
                <a:extLst>
                  <a:ext uri="{0D108BD9-81ED-4DB2-BD59-A6C34878D82A}">
                    <a16:rowId xmlns:a16="http://schemas.microsoft.com/office/drawing/2014/main" val="3706422787"/>
                  </a:ext>
                </a:extLst>
              </a:tr>
              <a:tr h="1761896">
                <a:tc>
                  <a:txBody>
                    <a:bodyPr/>
                    <a:lstStyle/>
                    <a:p>
                      <a:endParaRPr lang="en-GB" sz="1100" b="0" i="1">
                        <a:latin typeface="Calibri" panose="020F0502020204030204" pitchFamily="34" charset="0"/>
                        <a:ea typeface="Calibri" panose="020F0502020204030204" pitchFamily="34" charset="0"/>
                        <a:cs typeface="Calibri" panose="020F0502020204030204" pitchFamily="34" charset="0"/>
                      </a:endParaRPr>
                    </a:p>
                    <a:p>
                      <a:r>
                        <a:rPr lang="en-GB" sz="1100" b="1"/>
                        <a:t>Revise by doing maths.</a:t>
                      </a:r>
                      <a:r>
                        <a:rPr lang="en-GB" sz="1100"/>
                        <a:t> Practise questions regularly, rather than just reading notes or watching videos.</a:t>
                      </a:r>
                    </a:p>
                    <a:p>
                      <a:endParaRPr lang="en-GB" sz="1100" b="1"/>
                    </a:p>
                    <a:p>
                      <a:r>
                        <a:rPr lang="en-GB" sz="1100" b="1"/>
                        <a:t>Show your working.</a:t>
                      </a:r>
                      <a:r>
                        <a:rPr lang="en-GB" sz="1100"/>
                        <a:t> Write down each step, including when you use a calculator.</a:t>
                      </a:r>
                    </a:p>
                    <a:p>
                      <a:endParaRPr lang="en-GB" sz="1100" b="1"/>
                    </a:p>
                    <a:p>
                      <a:r>
                        <a:rPr lang="en-GB" sz="1100" b="1"/>
                        <a:t>Read carefully.</a:t>
                      </a:r>
                      <a:r>
                        <a:rPr lang="en-GB" sz="1100"/>
                        <a:t> Identify what the question asks you to find. Check units and any rounding instructions.</a:t>
                      </a:r>
                    </a:p>
                    <a:p>
                      <a:endParaRPr lang="en-GB" sz="1100" b="1"/>
                    </a:p>
                    <a:p>
                      <a:r>
                        <a:rPr lang="en-GB" sz="1100" b="1"/>
                        <a:t>Keep going.</a:t>
                      </a:r>
                      <a:r>
                        <a:rPr lang="en-GB" sz="1100"/>
                        <a:t> When stuck, write a useful first step, move on and return to the question later.</a:t>
                      </a:r>
                    </a:p>
                    <a:p>
                      <a:endParaRPr lang="en-GB" sz="1100" b="1"/>
                    </a:p>
                    <a:p>
                      <a:r>
                        <a:rPr lang="en-GB" sz="1100" b="1"/>
                        <a:t>Check your answers.</a:t>
                      </a:r>
                      <a:r>
                        <a:rPr lang="en-GB" sz="1100"/>
                        <a:t> Look for calculation errors and ask yourself whether the answer is sensible.</a:t>
                      </a:r>
                      <a:endParaRPr lang="en-GB" sz="1100" b="0" i="1">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397697903"/>
                  </a:ext>
                </a:extLst>
              </a:tr>
            </a:tbl>
          </a:graphicData>
        </a:graphic>
      </p:graphicFrame>
      <p:graphicFrame>
        <p:nvGraphicFramePr>
          <p:cNvPr id="12" name="Table 11">
            <a:extLst>
              <a:ext uri="{FF2B5EF4-FFF2-40B4-BE49-F238E27FC236}">
                <a16:creationId xmlns:a16="http://schemas.microsoft.com/office/drawing/2014/main" id="{9BB8186E-A7B1-8B3D-E2FE-ACF0A20EA85A}"/>
              </a:ext>
            </a:extLst>
          </p:cNvPr>
          <p:cNvGraphicFramePr>
            <a:graphicFrameLocks noGrp="1"/>
          </p:cNvGraphicFramePr>
          <p:nvPr/>
        </p:nvGraphicFramePr>
        <p:xfrm>
          <a:off x="444547" y="5993016"/>
          <a:ext cx="3482528" cy="3115880"/>
        </p:xfrm>
        <a:graphic>
          <a:graphicData uri="http://schemas.openxmlformats.org/drawingml/2006/table">
            <a:tbl>
              <a:tblPr firstRow="1" bandRow="1">
                <a:tableStyleId>{5940675A-B579-460E-94D1-54222C63F5DA}</a:tableStyleId>
              </a:tblPr>
              <a:tblGrid>
                <a:gridCol w="3482528">
                  <a:extLst>
                    <a:ext uri="{9D8B030D-6E8A-4147-A177-3AD203B41FA5}">
                      <a16:colId xmlns:a16="http://schemas.microsoft.com/office/drawing/2014/main" val="2782223313"/>
                    </a:ext>
                  </a:extLst>
                </a:gridCol>
              </a:tblGrid>
              <a:tr h="342200">
                <a:tc>
                  <a:txBody>
                    <a:bodyPr/>
                    <a:lstStyle/>
                    <a:p>
                      <a:pPr algn="ctr"/>
                      <a:r>
                        <a:rPr lang="en-US" sz="1100" b="1">
                          <a:latin typeface="Calibri"/>
                          <a:ea typeface="Calibri"/>
                          <a:cs typeface="Calibri"/>
                        </a:rPr>
                        <a:t>Useful Revision Resources</a:t>
                      </a:r>
                      <a:endParaRPr lang="en-GB" sz="1100" b="1">
                        <a:latin typeface="Calibri"/>
                        <a:ea typeface="Calibri"/>
                        <a:cs typeface="Calibri"/>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3706422787"/>
                  </a:ext>
                </a:extLst>
              </a:tr>
              <a:tr h="2757727">
                <a:tc>
                  <a:txBody>
                    <a:bodyPr/>
                    <a:lstStyle/>
                    <a:p>
                      <a:r>
                        <a:rPr lang="en-GB" sz="1100" b="1" err="1"/>
                        <a:t>Sparx</a:t>
                      </a:r>
                      <a:r>
                        <a:rPr lang="en-GB" sz="1100" b="1"/>
                        <a:t> Maths: </a:t>
                      </a:r>
                      <a:r>
                        <a:rPr lang="en-GB" sz="1100"/>
                        <a:t>Use </a:t>
                      </a:r>
                      <a:r>
                        <a:rPr lang="en-GB" sz="1100" b="1"/>
                        <a:t>Independent Learning</a:t>
                      </a:r>
                      <a:r>
                        <a:rPr lang="en-GB" sz="1100"/>
                        <a:t> to practise topics you find difficult. Search by topic name or use a topic code from your teacher. Use the support videos when needed, then attempt questions independently.</a:t>
                      </a:r>
                    </a:p>
                    <a:p>
                      <a:endParaRPr lang="en-GB" sz="1100" b="1"/>
                    </a:p>
                    <a:p>
                      <a:r>
                        <a:rPr lang="en-GB" sz="1100" b="1"/>
                        <a:t>Practice Papers from Mr Malik in the LRC</a:t>
                      </a:r>
                      <a:br>
                        <a:rPr lang="en-GB" sz="1100"/>
                      </a:br>
                      <a:r>
                        <a:rPr lang="en-GB" sz="1100"/>
                        <a:t>Collect practice papers for your tier. Check your answers, correct mistakes and bring questions you cannot do to your maths teacher.</a:t>
                      </a:r>
                    </a:p>
                    <a:p>
                      <a:endParaRPr lang="en-GB" sz="1100"/>
                    </a:p>
                    <a:p>
                      <a:r>
                        <a:rPr lang="en-GB" sz="1100" b="1"/>
                        <a:t>Use both together:</a:t>
                      </a:r>
                      <a:r>
                        <a:rPr lang="en-GB" sz="1100"/>
                        <a:t> </a:t>
                      </a:r>
                    </a:p>
                    <a:p>
                      <a:r>
                        <a:rPr lang="en-GB" sz="1100"/>
                        <a:t>attempt a practice paper </a:t>
                      </a:r>
                    </a:p>
                    <a:p>
                      <a:r>
                        <a:rPr lang="en-GB" sz="1100"/>
                        <a:t>→ identify a topic to improve</a:t>
                      </a:r>
                    </a:p>
                    <a:p>
                      <a:r>
                        <a:rPr lang="en-GB" sz="1100"/>
                        <a:t> → practise it on </a:t>
                      </a:r>
                      <a:r>
                        <a:rPr lang="en-GB" sz="1100" err="1"/>
                        <a:t>Sparx</a:t>
                      </a:r>
                      <a:r>
                        <a:rPr lang="en-GB" sz="1100"/>
                        <a:t> </a:t>
                      </a:r>
                    </a:p>
                    <a:p>
                      <a:r>
                        <a:rPr lang="en-GB" sz="1100"/>
                        <a:t>→ try the exam question again.</a:t>
                      </a:r>
                    </a:p>
                    <a:p>
                      <a:endParaRPr lang="en-GB" sz="1100" b="0" i="1">
                        <a:latin typeface="Calibri" panose="020F0502020204030204" pitchFamily="34" charset="0"/>
                        <a:ea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397697903"/>
                  </a:ext>
                </a:extLst>
              </a:tr>
            </a:tbl>
          </a:graphicData>
        </a:graphic>
      </p:graphicFrame>
      <p:graphicFrame>
        <p:nvGraphicFramePr>
          <p:cNvPr id="14" name="Table 13">
            <a:extLst>
              <a:ext uri="{FF2B5EF4-FFF2-40B4-BE49-F238E27FC236}">
                <a16:creationId xmlns:a16="http://schemas.microsoft.com/office/drawing/2014/main" id="{F84AC60B-80C7-9C90-AAE6-6FB38FEFC92D}"/>
              </a:ext>
            </a:extLst>
          </p:cNvPr>
          <p:cNvGraphicFramePr>
            <a:graphicFrameLocks noGrp="1"/>
          </p:cNvGraphicFramePr>
          <p:nvPr/>
        </p:nvGraphicFramePr>
        <p:xfrm>
          <a:off x="466378" y="5948934"/>
          <a:ext cx="6648750" cy="3543869"/>
        </p:xfrm>
        <a:graphic>
          <a:graphicData uri="http://schemas.openxmlformats.org/drawingml/2006/table">
            <a:tbl>
              <a:tblPr firstRow="1" bandRow="1">
                <a:tableStyleId>{5940675A-B579-460E-94D1-54222C63F5DA}</a:tableStyleId>
              </a:tblPr>
              <a:tblGrid>
                <a:gridCol w="6648750">
                  <a:extLst>
                    <a:ext uri="{9D8B030D-6E8A-4147-A177-3AD203B41FA5}">
                      <a16:colId xmlns:a16="http://schemas.microsoft.com/office/drawing/2014/main" val="2782223313"/>
                    </a:ext>
                  </a:extLst>
                </a:gridCol>
              </a:tblGrid>
              <a:tr h="393064">
                <a:tc>
                  <a:txBody>
                    <a:bodyPr/>
                    <a:lstStyle/>
                    <a:p>
                      <a:pPr marL="0" marR="0" lvl="0" indent="0" algn="ctr" defTabSz="755934" rtl="0" eaLnBrk="1" fontAlgn="auto" latinLnBrk="0" hangingPunct="1">
                        <a:lnSpc>
                          <a:spcPct val="100000"/>
                        </a:lnSpc>
                        <a:spcBef>
                          <a:spcPts val="0"/>
                        </a:spcBef>
                        <a:spcAft>
                          <a:spcPts val="0"/>
                        </a:spcAft>
                        <a:buClrTx/>
                        <a:buSzTx/>
                        <a:buFontTx/>
                        <a:buNone/>
                        <a:tabLst/>
                        <a:defRPr/>
                      </a:pPr>
                      <a:r>
                        <a:rPr lang="en-US" sz="1200" b="0">
                          <a:latin typeface="Calibri"/>
                          <a:ea typeface="Calibri"/>
                          <a:cs typeface="Calibri"/>
                        </a:rPr>
                        <a:t>Useful Revision Resources</a:t>
                      </a:r>
                      <a:endParaRPr lang="en-GB" sz="1200" b="0">
                        <a:latin typeface="Calibri"/>
                        <a:ea typeface="Calibri"/>
                        <a:cs typeface="Calibri"/>
                      </a:endParaRPr>
                    </a:p>
                  </a:txBody>
                  <a:tcPr>
                    <a:solidFill>
                      <a:schemeClr val="accent4">
                        <a:lumMod val="20000"/>
                        <a:lumOff val="80000"/>
                      </a:schemeClr>
                    </a:solidFill>
                  </a:tcPr>
                </a:tc>
                <a:extLst>
                  <a:ext uri="{0D108BD9-81ED-4DB2-BD59-A6C34878D82A}">
                    <a16:rowId xmlns:a16="http://schemas.microsoft.com/office/drawing/2014/main" val="3706422787"/>
                  </a:ext>
                </a:extLst>
              </a:tr>
              <a:tr h="3150805">
                <a:tc>
                  <a:txBody>
                    <a:bodyPr/>
                    <a:lstStyle/>
                    <a:p>
                      <a:endParaRPr lang="en-GB" sz="1100" b="0" i="1">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397697903"/>
                  </a:ext>
                </a:extLst>
              </a:tr>
            </a:tbl>
          </a:graphicData>
        </a:graphic>
      </p:graphicFrame>
      <p:pic>
        <p:nvPicPr>
          <p:cNvPr id="15" name="Picture 14">
            <a:extLst>
              <a:ext uri="{FF2B5EF4-FFF2-40B4-BE49-F238E27FC236}">
                <a16:creationId xmlns:a16="http://schemas.microsoft.com/office/drawing/2014/main" id="{4A01AB69-CF4A-A758-05A6-C592121565EF}"/>
              </a:ext>
            </a:extLst>
          </p:cNvPr>
          <p:cNvPicPr>
            <a:picLocks noChangeAspect="1"/>
          </p:cNvPicPr>
          <p:nvPr/>
        </p:nvPicPr>
        <p:blipFill>
          <a:blip r:embed="rId4"/>
          <a:stretch>
            <a:fillRect/>
          </a:stretch>
        </p:blipFill>
        <p:spPr>
          <a:xfrm>
            <a:off x="4063033" y="6561434"/>
            <a:ext cx="2963093" cy="1253394"/>
          </a:xfrm>
          <a:prstGeom prst="rect">
            <a:avLst/>
          </a:prstGeom>
        </p:spPr>
      </p:pic>
      <p:pic>
        <p:nvPicPr>
          <p:cNvPr id="17" name="Picture 16">
            <a:extLst>
              <a:ext uri="{FF2B5EF4-FFF2-40B4-BE49-F238E27FC236}">
                <a16:creationId xmlns:a16="http://schemas.microsoft.com/office/drawing/2014/main" id="{73FCD689-DD30-325E-6C8F-CFF117C96402}"/>
              </a:ext>
            </a:extLst>
          </p:cNvPr>
          <p:cNvPicPr>
            <a:picLocks noChangeAspect="1"/>
          </p:cNvPicPr>
          <p:nvPr/>
        </p:nvPicPr>
        <p:blipFill>
          <a:blip r:embed="rId5"/>
          <a:stretch>
            <a:fillRect/>
          </a:stretch>
        </p:blipFill>
        <p:spPr>
          <a:xfrm>
            <a:off x="2930740" y="8014566"/>
            <a:ext cx="4016478" cy="1253394"/>
          </a:xfrm>
          <a:prstGeom prst="rect">
            <a:avLst/>
          </a:prstGeom>
        </p:spPr>
      </p:pic>
      <p:pic>
        <p:nvPicPr>
          <p:cNvPr id="5" name="Picture 4">
            <a:extLst>
              <a:ext uri="{FF2B5EF4-FFF2-40B4-BE49-F238E27FC236}">
                <a16:creationId xmlns:a16="http://schemas.microsoft.com/office/drawing/2014/main" id="{B7CA0BC9-4D4F-7206-054E-EAEEAA5B082F}"/>
              </a:ext>
            </a:extLst>
          </p:cNvPr>
          <p:cNvPicPr>
            <a:picLocks noChangeAspect="1"/>
          </p:cNvPicPr>
          <p:nvPr/>
        </p:nvPicPr>
        <p:blipFill>
          <a:blip r:embed="rId6"/>
          <a:stretch>
            <a:fillRect/>
          </a:stretch>
        </p:blipFill>
        <p:spPr>
          <a:xfrm>
            <a:off x="6616374" y="263176"/>
            <a:ext cx="639953" cy="653417"/>
          </a:xfrm>
          <a:prstGeom prst="rect">
            <a:avLst/>
          </a:prstGeom>
        </p:spPr>
      </p:pic>
      <p:sp>
        <p:nvSpPr>
          <p:cNvPr id="9" name="TextBox 2">
            <a:extLst>
              <a:ext uri="{FF2B5EF4-FFF2-40B4-BE49-F238E27FC236}">
                <a16:creationId xmlns:a16="http://schemas.microsoft.com/office/drawing/2014/main" id="{13FFC002-1861-80F5-5B1E-579748B7B125}"/>
              </a:ext>
            </a:extLst>
          </p:cNvPr>
          <p:cNvSpPr>
            <a:spLocks noGrp="1"/>
          </p:cNvSpPr>
          <p:nvPr/>
        </p:nvSpPr>
        <p:spPr>
          <a:xfrm>
            <a:off x="1940555" y="317232"/>
            <a:ext cx="1414245" cy="553998"/>
          </a:xfrm>
          <a:prstGeom prst="rect">
            <a:avLst/>
          </a:prstGeom>
          <a:solidFill>
            <a:schemeClr val="tx2">
              <a:lumMod val="10000"/>
              <a:lumOff val="90000"/>
            </a:schemeClr>
          </a:solidFill>
        </p:spPr>
        <p:txBody>
          <a:bodyPr wrap="square" lIns="91440" tIns="45720" rIns="91440" bIns="45720" anchor="t">
            <a:spAutoFit/>
          </a:bodyPr>
          <a:lstStyle/>
          <a:p>
            <a:r>
              <a:rPr lang="en-US" sz="1000">
                <a:latin typeface="+mj-lt"/>
                <a:ea typeface="+mj-lt"/>
                <a:cs typeface="+mj-lt"/>
              </a:rPr>
              <a:t>Paper 1 - </a:t>
            </a:r>
            <a:endParaRPr lang="en-US" sz="1000"/>
          </a:p>
          <a:p>
            <a:r>
              <a:rPr lang="en-US" sz="1000">
                <a:latin typeface="+mj-lt"/>
                <a:ea typeface="+mj-lt"/>
                <a:cs typeface="+mj-lt"/>
              </a:rPr>
              <a:t>Tuesday 3rd  November 9:00am - 1hr</a:t>
            </a:r>
            <a:r>
              <a:rPr lang="en-US" sz="1000">
                <a:latin typeface="Aptos Display"/>
              </a:rPr>
              <a:t> 30 mins</a:t>
            </a:r>
            <a:endParaRPr lang="en-US" sz="1000">
              <a:latin typeface="Aptos" panose="02110004020202020204"/>
            </a:endParaRPr>
          </a:p>
        </p:txBody>
      </p:sp>
      <p:sp>
        <p:nvSpPr>
          <p:cNvPr id="10" name="TextBox 2">
            <a:extLst>
              <a:ext uri="{FF2B5EF4-FFF2-40B4-BE49-F238E27FC236}">
                <a16:creationId xmlns:a16="http://schemas.microsoft.com/office/drawing/2014/main" id="{9741989B-87AB-4939-60F9-55B6B728C0C7}"/>
              </a:ext>
            </a:extLst>
          </p:cNvPr>
          <p:cNvSpPr>
            <a:spLocks noGrp="1"/>
          </p:cNvSpPr>
          <p:nvPr/>
        </p:nvSpPr>
        <p:spPr>
          <a:xfrm>
            <a:off x="3446434" y="317231"/>
            <a:ext cx="1414245" cy="553998"/>
          </a:xfrm>
          <a:prstGeom prst="rect">
            <a:avLst/>
          </a:prstGeom>
          <a:solidFill>
            <a:schemeClr val="tx2">
              <a:lumMod val="10000"/>
              <a:lumOff val="90000"/>
            </a:schemeClr>
          </a:solidFill>
        </p:spPr>
        <p:txBody>
          <a:bodyPr wrap="square" lIns="91440" tIns="45720" rIns="91440" bIns="45720" anchor="t">
            <a:spAutoFit/>
          </a:bodyPr>
          <a:lstStyle/>
          <a:p>
            <a:r>
              <a:rPr lang="en-US" sz="1000">
                <a:latin typeface="+mj-lt"/>
                <a:ea typeface="+mj-lt"/>
                <a:cs typeface="+mj-lt"/>
              </a:rPr>
              <a:t>Paper 2 - </a:t>
            </a:r>
            <a:endParaRPr lang="en-US" sz="1000"/>
          </a:p>
          <a:p>
            <a:r>
              <a:rPr lang="en-US" sz="1000">
                <a:latin typeface="+mj-lt"/>
                <a:ea typeface="+mj-lt"/>
                <a:cs typeface="+mj-lt"/>
              </a:rPr>
              <a:t>Friday 6th  November 9:00am - 1hr</a:t>
            </a:r>
            <a:r>
              <a:rPr lang="en-US" sz="1000">
                <a:latin typeface="Aptos Display"/>
              </a:rPr>
              <a:t> 30 mins</a:t>
            </a:r>
            <a:endParaRPr lang="en-US" sz="1000">
              <a:latin typeface="Aptos" panose="02110004020202020204"/>
            </a:endParaRPr>
          </a:p>
        </p:txBody>
      </p:sp>
      <p:sp>
        <p:nvSpPr>
          <p:cNvPr id="16" name="TextBox 2">
            <a:extLst>
              <a:ext uri="{FF2B5EF4-FFF2-40B4-BE49-F238E27FC236}">
                <a16:creationId xmlns:a16="http://schemas.microsoft.com/office/drawing/2014/main" id="{3F062B7C-CBA3-D63A-19CE-860B2818CCE2}"/>
              </a:ext>
            </a:extLst>
          </p:cNvPr>
          <p:cNvSpPr>
            <a:spLocks noGrp="1"/>
          </p:cNvSpPr>
          <p:nvPr/>
        </p:nvSpPr>
        <p:spPr>
          <a:xfrm>
            <a:off x="4939660" y="317180"/>
            <a:ext cx="1543593" cy="553998"/>
          </a:xfrm>
          <a:prstGeom prst="rect">
            <a:avLst/>
          </a:prstGeom>
          <a:solidFill>
            <a:schemeClr val="tx2">
              <a:lumMod val="10000"/>
              <a:lumOff val="90000"/>
            </a:schemeClr>
          </a:solidFill>
        </p:spPr>
        <p:txBody>
          <a:bodyPr wrap="square" lIns="91440" tIns="45720" rIns="91440" bIns="45720" anchor="t">
            <a:spAutoFit/>
          </a:bodyPr>
          <a:lstStyle/>
          <a:p>
            <a:r>
              <a:rPr lang="en-US" sz="1000">
                <a:latin typeface="+mj-lt"/>
                <a:ea typeface="+mj-lt"/>
                <a:cs typeface="+mj-lt"/>
              </a:rPr>
              <a:t>Paper 3 - </a:t>
            </a:r>
            <a:endParaRPr lang="en-US" sz="1000"/>
          </a:p>
          <a:p>
            <a:r>
              <a:rPr lang="en-US" sz="1000">
                <a:latin typeface="+mj-lt"/>
                <a:ea typeface="+mj-lt"/>
                <a:cs typeface="+mj-lt"/>
              </a:rPr>
              <a:t>Tuesday 10th November 9:00am - 1hr</a:t>
            </a:r>
            <a:r>
              <a:rPr lang="en-US" sz="1000">
                <a:latin typeface="Aptos Display"/>
              </a:rPr>
              <a:t> 30 mins</a:t>
            </a:r>
            <a:endParaRPr lang="en-US" sz="1000">
              <a:latin typeface="Aptos" panose="02110004020202020204"/>
            </a:endParaRPr>
          </a:p>
        </p:txBody>
      </p:sp>
    </p:spTree>
    <p:extLst>
      <p:ext uri="{BB962C8B-B14F-4D97-AF65-F5344CB8AC3E}">
        <p14:creationId xmlns:p14="http://schemas.microsoft.com/office/powerpoint/2010/main" val="34262277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F5EF0FF-0B3F-B141-5D7E-C51C8B899AA8}"/>
              </a:ext>
            </a:extLst>
          </p:cNvPr>
          <p:cNvSpPr>
            <a:spLocks noGrp="1"/>
          </p:cNvSpPr>
          <p:nvPr/>
        </p:nvSpPr>
        <p:spPr>
          <a:xfrm>
            <a:off x="-1" y="0"/>
            <a:ext cx="7559676" cy="10439400"/>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7" name="Rectangle: Rounded Corners 6">
            <a:extLst>
              <a:ext uri="{FF2B5EF4-FFF2-40B4-BE49-F238E27FC236}">
                <a16:creationId xmlns:a16="http://schemas.microsoft.com/office/drawing/2014/main" id="{965547FA-A2A1-93C6-E6FE-AEF211E8923E}"/>
              </a:ext>
            </a:extLst>
          </p:cNvPr>
          <p:cNvSpPr>
            <a:spLocks noGrp="1"/>
          </p:cNvSpPr>
          <p:nvPr/>
        </p:nvSpPr>
        <p:spPr>
          <a:xfrm>
            <a:off x="261728" y="224288"/>
            <a:ext cx="7036219" cy="9954882"/>
          </a:xfrm>
          <a:prstGeom prst="roundRect">
            <a:avLst>
              <a:gd name="adj" fmla="val 499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8" name="TextBox 7">
            <a:extLst>
              <a:ext uri="{FF2B5EF4-FFF2-40B4-BE49-F238E27FC236}">
                <a16:creationId xmlns:a16="http://schemas.microsoft.com/office/drawing/2014/main" id="{91049FAA-11F3-63F2-BD4A-32EFBF90F339}"/>
              </a:ext>
            </a:extLst>
          </p:cNvPr>
          <p:cNvSpPr>
            <a:spLocks noGrp="1"/>
          </p:cNvSpPr>
          <p:nvPr/>
        </p:nvSpPr>
        <p:spPr>
          <a:xfrm>
            <a:off x="444546" y="260230"/>
            <a:ext cx="3005236" cy="646331"/>
          </a:xfrm>
          <a:prstGeom prst="rect">
            <a:avLst/>
          </a:prstGeom>
          <a:noFill/>
        </p:spPr>
        <p:txBody>
          <a:bodyPr wrap="square">
            <a:spAutoFit/>
          </a:bodyPr>
          <a:lstStyle/>
          <a:p>
            <a:r>
              <a:rPr sz="3600">
                <a:latin typeface="Trade Gothic Inline"/>
                <a:ea typeface="Trade Gothic Inline"/>
                <a:cs typeface="Trade Gothic Inline"/>
              </a:rPr>
              <a:t>BIOLOGY</a:t>
            </a:r>
          </a:p>
        </p:txBody>
      </p:sp>
      <p:graphicFrame>
        <p:nvGraphicFramePr>
          <p:cNvPr id="18" name="Table 3"/>
          <p:cNvGraphicFramePr/>
          <p:nvPr/>
        </p:nvGraphicFramePr>
        <p:xfrm>
          <a:off x="444546" y="999119"/>
          <a:ext cx="6662939" cy="3418817"/>
        </p:xfrm>
        <a:graphic>
          <a:graphicData uri="http://schemas.openxmlformats.org/drawingml/2006/table">
            <a:tbl>
              <a:tblPr firstRow="1" bandRow="1">
                <a:tableStyleId>{5940675A-B579-460E-94D1-54222C63F5DA}</a:tableStyleId>
              </a:tblPr>
              <a:tblGrid>
                <a:gridCol w="761155">
                  <a:extLst>
                    <a:ext uri="{9D8B030D-6E8A-4147-A177-3AD203B41FA5}">
                      <a16:colId xmlns:a16="http://schemas.microsoft.com/office/drawing/2014/main" val="20000"/>
                    </a:ext>
                  </a:extLst>
                </a:gridCol>
                <a:gridCol w="1406348">
                  <a:extLst>
                    <a:ext uri="{9D8B030D-6E8A-4147-A177-3AD203B41FA5}">
                      <a16:colId xmlns:a16="http://schemas.microsoft.com/office/drawing/2014/main" val="20001"/>
                    </a:ext>
                  </a:extLst>
                </a:gridCol>
                <a:gridCol w="1123859">
                  <a:extLst>
                    <a:ext uri="{9D8B030D-6E8A-4147-A177-3AD203B41FA5}">
                      <a16:colId xmlns:a16="http://schemas.microsoft.com/office/drawing/2014/main" val="20002"/>
                    </a:ext>
                  </a:extLst>
                </a:gridCol>
                <a:gridCol w="1123859">
                  <a:extLst>
                    <a:ext uri="{9D8B030D-6E8A-4147-A177-3AD203B41FA5}">
                      <a16:colId xmlns:a16="http://schemas.microsoft.com/office/drawing/2014/main" val="20003"/>
                    </a:ext>
                  </a:extLst>
                </a:gridCol>
                <a:gridCol w="1123859">
                  <a:extLst>
                    <a:ext uri="{9D8B030D-6E8A-4147-A177-3AD203B41FA5}">
                      <a16:colId xmlns:a16="http://schemas.microsoft.com/office/drawing/2014/main" val="20004"/>
                    </a:ext>
                  </a:extLst>
                </a:gridCol>
                <a:gridCol w="1123859">
                  <a:extLst>
                    <a:ext uri="{9D8B030D-6E8A-4147-A177-3AD203B41FA5}">
                      <a16:colId xmlns:a16="http://schemas.microsoft.com/office/drawing/2014/main" val="20005"/>
                    </a:ext>
                  </a:extLst>
                </a:gridCol>
              </a:tblGrid>
              <a:tr h="298138">
                <a:tc>
                  <a:txBody>
                    <a:bodyPr/>
                    <a:lstStyle/>
                    <a:p>
                      <a:r>
                        <a:rPr sz="1100" b="1">
                          <a:latin typeface="Calibri"/>
                          <a:ea typeface="Calibri"/>
                          <a:cs typeface="Calibri"/>
                        </a:rPr>
                        <a:t>Paper </a:t>
                      </a:r>
                    </a:p>
                  </a:txBody>
                  <a:tcPr/>
                </a:tc>
                <a:tc>
                  <a:txBody>
                    <a:bodyPr/>
                    <a:lstStyle/>
                    <a:p>
                      <a:r>
                        <a:rPr sz="1050">
                          <a:solidFill>
                            <a:srgbClr val="111111"/>
                          </a:solidFill>
                          <a:latin typeface="Calibri"/>
                          <a:ea typeface="Calibri"/>
                          <a:cs typeface="Calibri"/>
                        </a:rPr>
                        <a:t>Paper 1 (F/H)</a:t>
                      </a:r>
                      <a:endParaRPr sz="1100" i="1">
                        <a:latin typeface="Calibri"/>
                        <a:ea typeface="Calibri"/>
                        <a:cs typeface="Calibri"/>
                      </a:endParaRPr>
                    </a:p>
                  </a:txBody>
                  <a:tcPr/>
                </a:tc>
                <a:tc>
                  <a:txBody>
                    <a:bodyPr/>
                    <a:lstStyle/>
                    <a:p>
                      <a:r>
                        <a:rPr sz="1100" b="1">
                          <a:latin typeface="Calibri"/>
                          <a:ea typeface="Calibri"/>
                          <a:cs typeface="Calibri"/>
                        </a:rPr>
                        <a:t>Length</a:t>
                      </a:r>
                    </a:p>
                  </a:txBody>
                  <a:tcPr/>
                </a:tc>
                <a:tc>
                  <a:txBody>
                    <a:bodyPr/>
                    <a:lstStyle/>
                    <a:p>
                      <a:r>
                        <a:rPr sz="1050">
                          <a:solidFill>
                            <a:srgbClr val="111111"/>
                          </a:solidFill>
                          <a:latin typeface="Calibri"/>
                          <a:ea typeface="Calibri"/>
                          <a:cs typeface="Calibri"/>
                        </a:rPr>
                        <a:t>1 hr 15 min</a:t>
                      </a:r>
                      <a:endParaRPr sz="1100" i="1">
                        <a:latin typeface="Calibri"/>
                        <a:ea typeface="Calibri"/>
                        <a:cs typeface="Calibri"/>
                      </a:endParaRPr>
                    </a:p>
                  </a:txBody>
                  <a:tcPr/>
                </a:tc>
                <a:tc>
                  <a:txBody>
                    <a:bodyPr/>
                    <a:lstStyle/>
                    <a:p>
                      <a:r>
                        <a:rPr sz="1100" b="1">
                          <a:latin typeface="Calibri"/>
                          <a:ea typeface="Calibri"/>
                          <a:cs typeface="Calibri"/>
                        </a:rPr>
                        <a:t>Marks</a:t>
                      </a:r>
                    </a:p>
                  </a:txBody>
                  <a:tcPr/>
                </a:tc>
                <a:tc>
                  <a:txBody>
                    <a:bodyPr/>
                    <a:lstStyle/>
                    <a:p>
                      <a:r>
                        <a:rPr sz="1050">
                          <a:solidFill>
                            <a:srgbClr val="111111"/>
                          </a:solidFill>
                          <a:latin typeface="Calibri"/>
                          <a:ea typeface="Calibri"/>
                          <a:cs typeface="Calibri"/>
                        </a:rPr>
                        <a:t>70</a:t>
                      </a:r>
                      <a:endParaRPr sz="1100" i="1">
                        <a:latin typeface="Calibri"/>
                        <a:ea typeface="Calibri"/>
                        <a:cs typeface="Calibri"/>
                      </a:endParaRPr>
                    </a:p>
                  </a:txBody>
                  <a:tcPr/>
                </a:tc>
                <a:extLst>
                  <a:ext uri="{0D108BD9-81ED-4DB2-BD59-A6C34878D82A}">
                    <a16:rowId xmlns:a16="http://schemas.microsoft.com/office/drawing/2014/main" val="10000"/>
                  </a:ext>
                </a:extLst>
              </a:tr>
              <a:tr h="298138">
                <a:tc gridSpan="6">
                  <a:txBody>
                    <a:bodyPr/>
                    <a:lstStyle/>
                    <a:p>
                      <a:pPr algn="ctr">
                        <a:buNone/>
                      </a:pPr>
                      <a:r>
                        <a:rPr sz="1100" b="1" i="0">
                          <a:latin typeface="Calibri"/>
                          <a:ea typeface="Calibri"/>
                          <a:cs typeface="Calibri"/>
                        </a:rPr>
                        <a:t>Topics / Subjects – what will be on the exam?</a:t>
                      </a:r>
                    </a:p>
                  </a:txBody>
                  <a:tcPr>
                    <a:solidFill>
                      <a:schemeClr val="accent4">
                        <a:lumMod val="20000"/>
                        <a:lumOff val="80000"/>
                      </a:schemeClr>
                    </a:solidFill>
                  </a:tcPr>
                </a:tc>
                <a:tc hMerge="1">
                  <a:txBody>
                    <a:bodyPr/>
                    <a:lstStyle/>
                    <a:p>
                      <a:endParaRPr/>
                    </a:p>
                  </a:txBody>
                  <a:tcPr/>
                </a:tc>
                <a:tc hMerge="1">
                  <a:txBody>
                    <a:bodyPr/>
                    <a:lstStyle/>
                    <a:p>
                      <a:endParaRPr/>
                    </a:p>
                  </a:txBody>
                  <a:tcPr/>
                </a:tc>
                <a:tc hMerge="1">
                  <a:txBody>
                    <a:bodyPr/>
                    <a:lstStyle/>
                    <a:p>
                      <a:endParaRPr/>
                    </a:p>
                  </a:txBody>
                  <a:tcPr/>
                </a:tc>
                <a:tc hMerge="1">
                  <a:txBody>
                    <a:bodyPr/>
                    <a:lstStyle/>
                    <a:p>
                      <a:endParaRPr/>
                    </a:p>
                  </a:txBody>
                  <a:tcPr/>
                </a:tc>
                <a:tc hMerge="1">
                  <a:txBody>
                    <a:bodyPr/>
                    <a:lstStyle/>
                    <a:p>
                      <a:endParaRPr/>
                    </a:p>
                  </a:txBody>
                  <a:tcPr/>
                </a:tc>
                <a:extLst>
                  <a:ext uri="{0D108BD9-81ED-4DB2-BD59-A6C34878D82A}">
                    <a16:rowId xmlns:a16="http://schemas.microsoft.com/office/drawing/2014/main" val="10001"/>
                  </a:ext>
                </a:extLst>
              </a:tr>
              <a:tr h="2822541">
                <a:tc gridSpan="6">
                  <a:txBody>
                    <a:bodyPr/>
                    <a:lstStyle/>
                    <a:p>
                      <a:pPr marL="171450" indent="-171450">
                        <a:buFont typeface="Arial" panose="020B0604020202020204" pitchFamily="34" charset="0"/>
                        <a:buChar char="•"/>
                      </a:pPr>
                      <a:r>
                        <a:rPr sz="1125">
                          <a:solidFill>
                            <a:srgbClr val="111111"/>
                          </a:solidFill>
                          <a:latin typeface="+mn-lt"/>
                          <a:ea typeface="Calibri"/>
                          <a:cs typeface="Calibri"/>
                        </a:rPr>
                        <a:t>B1 Cell biology: cell structures; microscopy and magnification; mitosis; diffusion, osmosis and active transport.</a:t>
                      </a:r>
                      <a:endParaRPr sz="1100" b="0" i="1">
                        <a:latin typeface="+mn-lt"/>
                        <a:ea typeface="Calibri"/>
                        <a:cs typeface="Calibri"/>
                      </a:endParaRPr>
                    </a:p>
                    <a:p>
                      <a:pPr marL="171450" indent="-171450">
                        <a:buFont typeface="Arial" panose="020B0604020202020204" pitchFamily="34" charset="0"/>
                        <a:buChar char="•"/>
                      </a:pPr>
                      <a:r>
                        <a:rPr sz="1125">
                          <a:solidFill>
                            <a:srgbClr val="111111"/>
                          </a:solidFill>
                          <a:latin typeface="+mn-lt"/>
                          <a:ea typeface="Calibri"/>
                          <a:cs typeface="Calibri"/>
                        </a:rPr>
                        <a:t>B2 </a:t>
                      </a:r>
                      <a:r>
                        <a:rPr sz="1125" err="1">
                          <a:solidFill>
                            <a:srgbClr val="111111"/>
                          </a:solidFill>
                          <a:latin typeface="+mn-lt"/>
                          <a:ea typeface="Calibri"/>
                          <a:cs typeface="Calibri"/>
                        </a:rPr>
                        <a:t>Organisation</a:t>
                      </a:r>
                      <a:r>
                        <a:rPr sz="1125">
                          <a:solidFill>
                            <a:srgbClr val="111111"/>
                          </a:solidFill>
                          <a:latin typeface="+mn-lt"/>
                          <a:ea typeface="Calibri"/>
                          <a:cs typeface="Calibri"/>
                        </a:rPr>
                        <a:t>: enzymes and digestion; food tests; heart and blood vessels; plant transport.</a:t>
                      </a:r>
                      <a:endParaRPr sz="1100" b="0" i="1">
                        <a:latin typeface="+mn-lt"/>
                        <a:ea typeface="Calibri"/>
                        <a:cs typeface="Calibri"/>
                      </a:endParaRPr>
                    </a:p>
                    <a:p>
                      <a:pPr marL="171450" indent="-171450">
                        <a:buFont typeface="Arial" panose="020B0604020202020204" pitchFamily="34" charset="0"/>
                        <a:buChar char="•"/>
                      </a:pPr>
                      <a:r>
                        <a:rPr sz="1125">
                          <a:solidFill>
                            <a:srgbClr val="111111"/>
                          </a:solidFill>
                          <a:latin typeface="+mn-lt"/>
                          <a:ea typeface="Calibri"/>
                          <a:cs typeface="Calibri"/>
                        </a:rPr>
                        <a:t>B3 Infection and response: pathogens and diseases; body </a:t>
                      </a:r>
                      <a:r>
                        <a:rPr sz="1125" err="1">
                          <a:solidFill>
                            <a:srgbClr val="111111"/>
                          </a:solidFill>
                          <a:latin typeface="+mn-lt"/>
                          <a:ea typeface="Calibri"/>
                          <a:cs typeface="Calibri"/>
                        </a:rPr>
                        <a:t>defences</a:t>
                      </a:r>
                      <a:r>
                        <a:rPr sz="1125">
                          <a:solidFill>
                            <a:srgbClr val="111111"/>
                          </a:solidFill>
                          <a:latin typeface="+mn-lt"/>
                          <a:ea typeface="Calibri"/>
                          <a:cs typeface="Calibri"/>
                        </a:rPr>
                        <a:t>; vaccination, antibiotics and drug testing.</a:t>
                      </a:r>
                      <a:endParaRPr sz="1100" b="0" i="1">
                        <a:latin typeface="+mn-lt"/>
                        <a:ea typeface="Calibri"/>
                        <a:cs typeface="Calibri"/>
                      </a:endParaRPr>
                    </a:p>
                    <a:p>
                      <a:pPr marL="171450" indent="-171450">
                        <a:buFont typeface="Arial" panose="020B0604020202020204" pitchFamily="34" charset="0"/>
                        <a:buChar char="•"/>
                      </a:pPr>
                      <a:r>
                        <a:rPr sz="1125">
                          <a:solidFill>
                            <a:srgbClr val="111111"/>
                          </a:solidFill>
                          <a:latin typeface="+mn-lt"/>
                          <a:ea typeface="Calibri"/>
                          <a:cs typeface="Calibri"/>
                        </a:rPr>
                        <a:t>B4 Bioenergetics: photosynthesis and limiting factors; aerobic and anaerobic respiration.</a:t>
                      </a:r>
                      <a:endParaRPr sz="1100" b="0" i="1">
                        <a:latin typeface="+mn-lt"/>
                        <a:ea typeface="Calibri"/>
                        <a:cs typeface="Calibri"/>
                      </a:endParaRPr>
                    </a:p>
                    <a:p>
                      <a:pPr marL="171450" indent="-171450">
                        <a:buFont typeface="Arial" panose="020B0604020202020204" pitchFamily="34" charset="0"/>
                        <a:buChar char="•"/>
                      </a:pPr>
                      <a:endParaRPr sz="1100" b="0" i="1">
                        <a:latin typeface="+mn-lt"/>
                        <a:ea typeface="Calibri"/>
                        <a:cs typeface="Calibri"/>
                      </a:endParaRPr>
                    </a:p>
                    <a:p>
                      <a:pPr marL="171450" indent="-171450">
                        <a:buFont typeface="Arial" panose="020B0604020202020204" pitchFamily="34" charset="0"/>
                        <a:buChar char="•"/>
                      </a:pPr>
                      <a:r>
                        <a:rPr sz="1125">
                          <a:solidFill>
                            <a:srgbClr val="111111"/>
                          </a:solidFill>
                          <a:latin typeface="+mn-lt"/>
                          <a:ea typeface="Calibri"/>
                          <a:cs typeface="Calibri"/>
                        </a:rPr>
                        <a:t>Required </a:t>
                      </a:r>
                      <a:r>
                        <a:rPr sz="1125" err="1">
                          <a:solidFill>
                            <a:srgbClr val="111111"/>
                          </a:solidFill>
                          <a:latin typeface="+mn-lt"/>
                          <a:ea typeface="Calibri"/>
                          <a:cs typeface="Calibri"/>
                        </a:rPr>
                        <a:t>practicals</a:t>
                      </a:r>
                      <a:r>
                        <a:rPr sz="1125">
                          <a:solidFill>
                            <a:srgbClr val="111111"/>
                          </a:solidFill>
                          <a:latin typeface="+mn-lt"/>
                          <a:ea typeface="Calibri"/>
                          <a:cs typeface="Calibri"/>
                        </a:rPr>
                        <a:t> 1–5: microscopy; osmosis; food tests; amylase and pH; photosynthesis and light intensity.</a:t>
                      </a:r>
                      <a:endParaRPr lang="en-GB" sz="1125">
                        <a:solidFill>
                          <a:srgbClr val="111111"/>
                        </a:solidFill>
                        <a:latin typeface="+mn-lt"/>
                        <a:ea typeface="Calibri"/>
                        <a:cs typeface="Calibri"/>
                      </a:endParaRPr>
                    </a:p>
                    <a:p>
                      <a:pPr marL="0" indent="0">
                        <a:buFont typeface="Arial" panose="020B0604020202020204" pitchFamily="34" charset="0"/>
                        <a:buNone/>
                      </a:pPr>
                      <a:r>
                        <a:rPr lang="en-GB" sz="1125" b="0" i="1">
                          <a:solidFill>
                            <a:srgbClr val="111111"/>
                          </a:solidFill>
                          <a:latin typeface="+mn-lt"/>
                          <a:ea typeface="Calibri"/>
                          <a:cs typeface="Calibri"/>
                        </a:rPr>
                        <a:t>Types of questions:</a:t>
                      </a:r>
                    </a:p>
                    <a:p>
                      <a:pPr marL="171450" indent="-171450">
                        <a:buFont typeface="Arial" panose="020B0604020202020204" pitchFamily="34" charset="0"/>
                        <a:buChar char="•"/>
                      </a:pPr>
                      <a:r>
                        <a:rPr lang="en-GB" sz="1100" b="1">
                          <a:latin typeface="+mn-lt"/>
                        </a:rPr>
                        <a:t>Choose or recall an answer:</a:t>
                      </a:r>
                      <a:r>
                        <a:rPr lang="en-GB" sz="1100">
                          <a:latin typeface="+mn-lt"/>
                        </a:rPr>
                        <a:t> for example, identify a cell structure or name a pathogen.</a:t>
                      </a:r>
                    </a:p>
                    <a:p>
                      <a:pPr marL="171450" indent="-171450">
                        <a:buFont typeface="Arial" panose="020B0604020202020204" pitchFamily="34" charset="0"/>
                        <a:buChar char="•"/>
                      </a:pPr>
                      <a:r>
                        <a:rPr lang="en-GB" sz="1100" b="1">
                          <a:latin typeface="+mn-lt"/>
                        </a:rPr>
                        <a:t>Apply knowledge:</a:t>
                      </a:r>
                      <a:r>
                        <a:rPr lang="en-GB" sz="1100">
                          <a:latin typeface="+mn-lt"/>
                        </a:rPr>
                        <a:t> explain what happens to a cell in a particular solution.</a:t>
                      </a:r>
                    </a:p>
                    <a:p>
                      <a:pPr marL="171450" indent="-171450">
                        <a:buFont typeface="Arial" panose="020B0604020202020204" pitchFamily="34" charset="0"/>
                        <a:buChar char="•"/>
                      </a:pPr>
                      <a:r>
                        <a:rPr lang="en-GB" sz="1100" b="1">
                          <a:latin typeface="+mn-lt"/>
                        </a:rPr>
                        <a:t>Use data:</a:t>
                      </a:r>
                      <a:r>
                        <a:rPr lang="en-GB" sz="1100">
                          <a:latin typeface="+mn-lt"/>
                        </a:rPr>
                        <a:t> read a table or graph, spot a pattern and draw a conclusion.</a:t>
                      </a:r>
                    </a:p>
                    <a:p>
                      <a:pPr marL="171450" indent="-171450">
                        <a:buFont typeface="Arial" panose="020B0604020202020204" pitchFamily="34" charset="0"/>
                        <a:buChar char="•"/>
                      </a:pPr>
                      <a:r>
                        <a:rPr lang="en-GB" sz="1100" b="1">
                          <a:latin typeface="+mn-lt"/>
                        </a:rPr>
                        <a:t>Calculate:</a:t>
                      </a:r>
                      <a:r>
                        <a:rPr lang="en-GB" sz="1100">
                          <a:latin typeface="+mn-lt"/>
                        </a:rPr>
                        <a:t> for example, magnification, percentage change or a rate.</a:t>
                      </a:r>
                    </a:p>
                    <a:p>
                      <a:pPr marL="171450" indent="-171450">
                        <a:buFont typeface="Arial" panose="020B0604020202020204" pitchFamily="34" charset="0"/>
                        <a:buChar char="•"/>
                      </a:pPr>
                      <a:r>
                        <a:rPr lang="en-GB" sz="1100" b="1">
                          <a:latin typeface="+mn-lt"/>
                        </a:rPr>
                        <a:t>Explain a practical:</a:t>
                      </a:r>
                      <a:r>
                        <a:rPr lang="en-GB" sz="1100">
                          <a:latin typeface="+mn-lt"/>
                        </a:rPr>
                        <a:t> describe a method, identify variables or suggest an improvement.</a:t>
                      </a:r>
                    </a:p>
                    <a:p>
                      <a:pPr marL="171450" indent="-171450">
                        <a:buFont typeface="Arial" panose="020B0604020202020204" pitchFamily="34" charset="0"/>
                        <a:buChar char="•"/>
                      </a:pPr>
                      <a:r>
                        <a:rPr lang="en-GB" sz="1100" b="1">
                          <a:latin typeface="+mn-lt"/>
                        </a:rPr>
                        <a:t>Write a longer answer:</a:t>
                      </a:r>
                      <a:r>
                        <a:rPr lang="en-GB" sz="1100">
                          <a:latin typeface="+mn-lt"/>
                        </a:rPr>
                        <a:t> explain a process such as photosynthesis or evaluate evidence in a new context.</a:t>
                      </a:r>
                      <a:endParaRPr sz="1100" b="0" i="1">
                        <a:latin typeface="+mn-lt"/>
                        <a:ea typeface="Calibri"/>
                        <a:cs typeface="Calibri"/>
                      </a:endParaRPr>
                    </a:p>
                  </a:txBody>
                  <a:tcPr/>
                </a:tc>
                <a:tc hMerge="1">
                  <a:txBody>
                    <a:bodyPr/>
                    <a:lstStyle/>
                    <a:p>
                      <a:endParaRPr/>
                    </a:p>
                  </a:txBody>
                  <a:tcPr/>
                </a:tc>
                <a:tc hMerge="1">
                  <a:txBody>
                    <a:bodyPr/>
                    <a:lstStyle/>
                    <a:p>
                      <a:endParaRPr b="1"/>
                    </a:p>
                  </a:txBody>
                  <a:tcPr/>
                </a:tc>
                <a:tc hMerge="1">
                  <a:txBody>
                    <a:bodyPr/>
                    <a:lstStyle/>
                    <a:p>
                      <a:endParaRPr/>
                    </a:p>
                  </a:txBody>
                  <a:tcPr/>
                </a:tc>
                <a:tc hMerge="1">
                  <a:txBody>
                    <a:bodyPr/>
                    <a:lstStyle/>
                    <a:p>
                      <a:endParaRPr b="1"/>
                    </a:p>
                  </a:txBody>
                  <a:tcPr/>
                </a:tc>
                <a:tc hMerge="1">
                  <a:txBody>
                    <a:bodyPr/>
                    <a:lstStyle/>
                    <a:p>
                      <a:endParaRPr/>
                    </a:p>
                  </a:txBody>
                  <a:tcPr/>
                </a:tc>
                <a:extLst>
                  <a:ext uri="{0D108BD9-81ED-4DB2-BD59-A6C34878D82A}">
                    <a16:rowId xmlns:a16="http://schemas.microsoft.com/office/drawing/2014/main" val="10002"/>
                  </a:ext>
                </a:extLst>
              </a:tr>
            </a:tbl>
          </a:graphicData>
        </a:graphic>
      </p:graphicFrame>
      <p:graphicFrame>
        <p:nvGraphicFramePr>
          <p:cNvPr id="19" name="Table 12"/>
          <p:cNvGraphicFramePr/>
          <p:nvPr/>
        </p:nvGraphicFramePr>
        <p:xfrm>
          <a:off x="473738" y="9256528"/>
          <a:ext cx="6334762" cy="830580"/>
        </p:xfrm>
        <a:graphic>
          <a:graphicData uri="http://schemas.openxmlformats.org/drawingml/2006/table">
            <a:tbl>
              <a:tblPr firstRow="1" bandRow="1">
                <a:tableStyleId>{5940675A-B579-460E-94D1-54222C63F5DA}</a:tableStyleId>
              </a:tblPr>
              <a:tblGrid>
                <a:gridCol w="1569051">
                  <a:extLst>
                    <a:ext uri="{9D8B030D-6E8A-4147-A177-3AD203B41FA5}">
                      <a16:colId xmlns:a16="http://schemas.microsoft.com/office/drawing/2014/main" val="20000"/>
                    </a:ext>
                  </a:extLst>
                </a:gridCol>
                <a:gridCol w="1443025">
                  <a:extLst>
                    <a:ext uri="{9D8B030D-6E8A-4147-A177-3AD203B41FA5}">
                      <a16:colId xmlns:a16="http://schemas.microsoft.com/office/drawing/2014/main" val="20001"/>
                    </a:ext>
                  </a:extLst>
                </a:gridCol>
                <a:gridCol w="1016675">
                  <a:extLst>
                    <a:ext uri="{9D8B030D-6E8A-4147-A177-3AD203B41FA5}">
                      <a16:colId xmlns:a16="http://schemas.microsoft.com/office/drawing/2014/main" val="20002"/>
                    </a:ext>
                  </a:extLst>
                </a:gridCol>
                <a:gridCol w="2306011">
                  <a:extLst>
                    <a:ext uri="{9D8B030D-6E8A-4147-A177-3AD203B41FA5}">
                      <a16:colId xmlns:a16="http://schemas.microsoft.com/office/drawing/2014/main" val="20003"/>
                    </a:ext>
                  </a:extLst>
                </a:gridCol>
              </a:tblGrid>
              <a:tr h="219428">
                <a:tc>
                  <a:txBody>
                    <a:bodyPr/>
                    <a:lstStyle/>
                    <a:p>
                      <a:r>
                        <a:rPr sz="1100" b="1">
                          <a:latin typeface="Calibri"/>
                          <a:ea typeface="Calibri"/>
                          <a:cs typeface="Calibri"/>
                        </a:rPr>
                        <a:t>Lead Teacher</a:t>
                      </a:r>
                    </a:p>
                  </a:txBody>
                  <a:tcPr/>
                </a:tc>
                <a:tc>
                  <a:txBody>
                    <a:bodyPr/>
                    <a:lstStyle/>
                    <a:p>
                      <a:r>
                        <a:rPr lang="en-GB" sz="1050">
                          <a:solidFill>
                            <a:srgbClr val="111111"/>
                          </a:solidFill>
                          <a:latin typeface="Calibri"/>
                          <a:ea typeface="Calibri"/>
                          <a:cs typeface="Calibri"/>
                        </a:rPr>
                        <a:t>Mr Watt</a:t>
                      </a:r>
                      <a:endParaRPr sz="1100" i="1">
                        <a:latin typeface="Calibri"/>
                        <a:ea typeface="Calibri"/>
                        <a:cs typeface="Calibri"/>
                      </a:endParaRPr>
                    </a:p>
                  </a:txBody>
                  <a:tcPr/>
                </a:tc>
                <a:tc>
                  <a:txBody>
                    <a:bodyPr/>
                    <a:lstStyle/>
                    <a:p>
                      <a:r>
                        <a:rPr sz="1100" b="1">
                          <a:latin typeface="Calibri"/>
                          <a:ea typeface="Calibri"/>
                          <a:cs typeface="Calibri"/>
                        </a:rPr>
                        <a:t>Email</a:t>
                      </a:r>
                    </a:p>
                  </a:txBody>
                  <a:tcPr/>
                </a:tc>
                <a:tc>
                  <a:txBody>
                    <a:bodyPr/>
                    <a:lstStyle/>
                    <a:p>
                      <a:r>
                        <a:rPr lang="en-GB" sz="1050">
                          <a:solidFill>
                            <a:srgbClr val="111111"/>
                          </a:solidFill>
                          <a:latin typeface="Calibri"/>
                          <a:ea typeface="Calibri"/>
                          <a:cs typeface="Calibri"/>
                        </a:rPr>
                        <a:t>jwatt@firvale.com</a:t>
                      </a:r>
                      <a:endParaRPr sz="1100" i="1">
                        <a:latin typeface="Calibri"/>
                        <a:ea typeface="Calibri"/>
                        <a:cs typeface="Calibri"/>
                      </a:endParaRPr>
                    </a:p>
                  </a:txBody>
                  <a:tcPr/>
                </a:tc>
                <a:extLst>
                  <a:ext uri="{0D108BD9-81ED-4DB2-BD59-A6C34878D82A}">
                    <a16:rowId xmlns:a16="http://schemas.microsoft.com/office/drawing/2014/main" val="10000"/>
                  </a:ext>
                </a:extLst>
              </a:tr>
              <a:tr h="219428">
                <a:tc>
                  <a:txBody>
                    <a:bodyPr/>
                    <a:lstStyle/>
                    <a:p>
                      <a:r>
                        <a:rPr sz="1100" b="1">
                          <a:latin typeface="Calibri"/>
                          <a:ea typeface="Calibri"/>
                          <a:cs typeface="Calibri"/>
                        </a:rPr>
                        <a:t>Specification</a:t>
                      </a:r>
                    </a:p>
                  </a:txBody>
                  <a:tcPr/>
                </a:tc>
                <a:tc gridSpan="3">
                  <a:txBody>
                    <a:bodyPr/>
                    <a:lstStyle/>
                    <a:p>
                      <a:r>
                        <a:rPr sz="1050" i="1">
                          <a:solidFill>
                            <a:srgbClr val="111111"/>
                          </a:solidFill>
                          <a:latin typeface="Calibri"/>
                          <a:ea typeface="Calibri"/>
                          <a:cs typeface="Calibri"/>
                          <a:hlinkClick r:id="rId3"/>
                        </a:rPr>
                        <a:t>AQA Trilogy (8464) specification</a:t>
                      </a:r>
                      <a:endParaRPr lang="en-GB" sz="1050" i="1">
                        <a:solidFill>
                          <a:srgbClr val="111111"/>
                        </a:solidFill>
                        <a:latin typeface="Calibri"/>
                        <a:ea typeface="Calibri"/>
                        <a:cs typeface="Calibri"/>
                        <a:hlinkClick r:id="rId3"/>
                      </a:endParaRPr>
                    </a:p>
                    <a:p>
                      <a:endParaRPr lang="en-GB" sz="1050" i="1">
                        <a:solidFill>
                          <a:srgbClr val="111111"/>
                        </a:solidFill>
                        <a:latin typeface="Calibri"/>
                        <a:ea typeface="Calibri"/>
                        <a:cs typeface="Calibri"/>
                        <a:hlinkClick r:id="rId3"/>
                      </a:endParaRPr>
                    </a:p>
                    <a:p>
                      <a:endParaRPr sz="1050" i="1">
                        <a:solidFill>
                          <a:srgbClr val="111111"/>
                        </a:solidFill>
                        <a:latin typeface="Calibri"/>
                        <a:ea typeface="Calibri"/>
                        <a:cs typeface="Calibri"/>
                        <a:hlinkClick r:id="rId3"/>
                      </a:endParaRPr>
                    </a:p>
                  </a:txBody>
                  <a:tcPr/>
                </a:tc>
                <a:tc hMerge="1">
                  <a:txBody>
                    <a:bodyPr/>
                    <a:lstStyle/>
                    <a:p>
                      <a:endParaRPr sz="1100" b="1">
                        <a:latin typeface="Calibri"/>
                        <a:ea typeface="Calibri"/>
                        <a:cs typeface="Calibri"/>
                      </a:endParaRPr>
                    </a:p>
                  </a:txBody>
                  <a:tcPr/>
                </a:tc>
                <a:tc hMerge="1">
                  <a:txBody>
                    <a:bodyPr/>
                    <a:lstStyle/>
                    <a:p>
                      <a:endParaRPr sz="1100" i="1">
                        <a:latin typeface="Calibri"/>
                        <a:ea typeface="Calibri"/>
                        <a:cs typeface="Calibri"/>
                      </a:endParaRPr>
                    </a:p>
                  </a:txBody>
                  <a:tcPr/>
                </a:tc>
                <a:extLst>
                  <a:ext uri="{0D108BD9-81ED-4DB2-BD59-A6C34878D82A}">
                    <a16:rowId xmlns:a16="http://schemas.microsoft.com/office/drawing/2014/main" val="10001"/>
                  </a:ext>
                </a:extLst>
              </a:tr>
            </a:tbl>
          </a:graphicData>
        </a:graphic>
      </p:graphicFrame>
      <p:graphicFrame>
        <p:nvGraphicFramePr>
          <p:cNvPr id="21" name="Table 10"/>
          <p:cNvGraphicFramePr/>
          <p:nvPr/>
        </p:nvGraphicFramePr>
        <p:xfrm>
          <a:off x="444546" y="4560382"/>
          <a:ext cx="6662940" cy="3424132"/>
        </p:xfrm>
        <a:graphic>
          <a:graphicData uri="http://schemas.openxmlformats.org/drawingml/2006/table">
            <a:tbl>
              <a:tblPr firstRow="1" bandRow="1">
                <a:tableStyleId>{5940675A-B579-460E-94D1-54222C63F5DA}</a:tableStyleId>
              </a:tblPr>
              <a:tblGrid>
                <a:gridCol w="6662940">
                  <a:extLst>
                    <a:ext uri="{9D8B030D-6E8A-4147-A177-3AD203B41FA5}">
                      <a16:colId xmlns:a16="http://schemas.microsoft.com/office/drawing/2014/main" val="20000"/>
                    </a:ext>
                  </a:extLst>
                </a:gridCol>
              </a:tblGrid>
              <a:tr h="246373">
                <a:tc>
                  <a:txBody>
                    <a:bodyPr/>
                    <a:lstStyle/>
                    <a:p>
                      <a:pPr algn="ctr">
                        <a:buNone/>
                      </a:pPr>
                      <a:r>
                        <a:rPr sz="1100" b="1">
                          <a:latin typeface="Calibri"/>
                          <a:ea typeface="Calibri"/>
                          <a:cs typeface="Calibri"/>
                        </a:rPr>
                        <a:t>Useful tips</a:t>
                      </a:r>
                    </a:p>
                  </a:txBody>
                  <a:tcPr>
                    <a:solidFill>
                      <a:schemeClr val="accent4">
                        <a:lumMod val="20000"/>
                        <a:lumOff val="80000"/>
                      </a:schemeClr>
                    </a:solidFill>
                  </a:tcPr>
                </a:tc>
                <a:extLst>
                  <a:ext uri="{0D108BD9-81ED-4DB2-BD59-A6C34878D82A}">
                    <a16:rowId xmlns:a16="http://schemas.microsoft.com/office/drawing/2014/main" val="10000"/>
                  </a:ext>
                </a:extLst>
              </a:tr>
              <a:tr h="3165052">
                <a:tc>
                  <a:txBody>
                    <a:bodyPr/>
                    <a:lstStyle/>
                    <a:p>
                      <a:pPr marL="171450" indent="-171450">
                        <a:buFont typeface="Arial" panose="020B0604020202020204" pitchFamily="34" charset="0"/>
                        <a:buChar char="•"/>
                      </a:pPr>
                      <a:r>
                        <a:rPr sz="1125">
                          <a:solidFill>
                            <a:srgbClr val="111111"/>
                          </a:solidFill>
                          <a:latin typeface="+mn-lt"/>
                          <a:ea typeface="Calibri"/>
                          <a:cs typeface="Calibri"/>
                        </a:rPr>
                        <a:t>1. Start with B1–B4. After each short revision session, answer questions on that topic.</a:t>
                      </a:r>
                      <a:endParaRPr sz="1100" b="0" i="1">
                        <a:latin typeface="+mn-lt"/>
                        <a:ea typeface="Calibri"/>
                        <a:cs typeface="Calibri"/>
                      </a:endParaRPr>
                    </a:p>
                    <a:p>
                      <a:pPr marL="171450" indent="-171450">
                        <a:buFont typeface="Arial" panose="020B0604020202020204" pitchFamily="34" charset="0"/>
                        <a:buChar char="•"/>
                      </a:pPr>
                      <a:r>
                        <a:rPr sz="1125">
                          <a:solidFill>
                            <a:srgbClr val="111111"/>
                          </a:solidFill>
                          <a:latin typeface="+mn-lt"/>
                          <a:ea typeface="Calibri"/>
                          <a:cs typeface="Calibri"/>
                        </a:rPr>
                        <a:t>2. Mark your answers. Add any missing science words to a short correction list.</a:t>
                      </a:r>
                      <a:endParaRPr sz="1100" b="0" i="1">
                        <a:latin typeface="+mn-lt"/>
                        <a:ea typeface="Calibri"/>
                        <a:cs typeface="Calibri"/>
                      </a:endParaRPr>
                    </a:p>
                    <a:p>
                      <a:pPr marL="171450" indent="-171450">
                        <a:buFont typeface="Arial" panose="020B0604020202020204" pitchFamily="34" charset="0"/>
                        <a:buChar char="•"/>
                      </a:pPr>
                      <a:r>
                        <a:rPr sz="1125">
                          <a:solidFill>
                            <a:srgbClr val="111111"/>
                          </a:solidFill>
                          <a:latin typeface="+mn-lt"/>
                          <a:ea typeface="Calibri"/>
                          <a:cs typeface="Calibri"/>
                        </a:rPr>
                        <a:t>3. Learn the five practical methods: what changes, what stays the same and what is measured.</a:t>
                      </a:r>
                      <a:endParaRPr sz="1100" b="0" i="1">
                        <a:latin typeface="+mn-lt"/>
                        <a:ea typeface="Calibri"/>
                        <a:cs typeface="Calibri"/>
                      </a:endParaRPr>
                    </a:p>
                    <a:p>
                      <a:pPr marL="171450" indent="-171450">
                        <a:buFont typeface="Arial" panose="020B0604020202020204" pitchFamily="34" charset="0"/>
                        <a:buChar char="•"/>
                      </a:pPr>
                      <a:r>
                        <a:rPr sz="1125">
                          <a:solidFill>
                            <a:srgbClr val="111111"/>
                          </a:solidFill>
                          <a:latin typeface="+mn-lt"/>
                          <a:ea typeface="Calibri"/>
                          <a:cs typeface="Calibri"/>
                        </a:rPr>
                        <a:t>4. </a:t>
                      </a:r>
                      <a:r>
                        <a:rPr sz="1125" err="1">
                          <a:solidFill>
                            <a:srgbClr val="111111"/>
                          </a:solidFill>
                          <a:latin typeface="+mn-lt"/>
                          <a:ea typeface="Calibri"/>
                          <a:cs typeface="Calibri"/>
                        </a:rPr>
                        <a:t>Practise</a:t>
                      </a:r>
                      <a:r>
                        <a:rPr sz="1125">
                          <a:solidFill>
                            <a:srgbClr val="111111"/>
                          </a:solidFill>
                          <a:latin typeface="+mn-lt"/>
                          <a:ea typeface="Calibri"/>
                          <a:cs typeface="Calibri"/>
                        </a:rPr>
                        <a:t> magnification, percentage change, graph reading and rates.</a:t>
                      </a:r>
                      <a:endParaRPr sz="1100" b="0" i="1">
                        <a:latin typeface="+mn-lt"/>
                        <a:ea typeface="Calibri"/>
                        <a:cs typeface="Calibri"/>
                      </a:endParaRPr>
                    </a:p>
                    <a:p>
                      <a:pPr marL="171450" indent="-171450">
                        <a:buFont typeface="Arial" panose="020B0604020202020204" pitchFamily="34" charset="0"/>
                        <a:buChar char="•"/>
                      </a:pPr>
                      <a:r>
                        <a:rPr sz="1125">
                          <a:solidFill>
                            <a:srgbClr val="111111"/>
                          </a:solidFill>
                          <a:latin typeface="+mn-lt"/>
                          <a:ea typeface="Calibri"/>
                          <a:cs typeface="Calibri"/>
                        </a:rPr>
                        <a:t>5. For longer answers, use the question’s key words and make each point clear.</a:t>
                      </a:r>
                      <a:endParaRPr lang="en-GB" sz="1125">
                        <a:solidFill>
                          <a:srgbClr val="111111"/>
                        </a:solidFill>
                        <a:latin typeface="+mn-lt"/>
                        <a:ea typeface="Calibri"/>
                        <a:cs typeface="Calibri"/>
                      </a:endParaRPr>
                    </a:p>
                    <a:p>
                      <a:pPr marL="0" indent="0">
                        <a:buFont typeface="Arial" panose="020B0604020202020204" pitchFamily="34" charset="0"/>
                        <a:buNone/>
                      </a:pPr>
                      <a:r>
                        <a:rPr lang="en-GB" sz="1125">
                          <a:solidFill>
                            <a:srgbClr val="111111"/>
                          </a:solidFill>
                          <a:latin typeface="+mn-lt"/>
                          <a:ea typeface="Calibri"/>
                          <a:cs typeface="Calibri"/>
                        </a:rPr>
                        <a:t>Example:</a:t>
                      </a:r>
                    </a:p>
                    <a:p>
                      <a:pPr marL="171450" indent="-171450">
                        <a:buFont typeface="Arial" panose="020B0604020202020204" pitchFamily="34" charset="0"/>
                        <a:buChar char="•"/>
                      </a:pPr>
                      <a:r>
                        <a:rPr lang="en-GB" sz="1100" b="1" i="1">
                          <a:latin typeface="+mn-lt"/>
                        </a:rPr>
                        <a:t>Describe how you could investigate the effect of light intensity on the rate of photosynthesis in pondweed. Include how you would obtain valid results. [6 marks]</a:t>
                      </a:r>
                      <a:endParaRPr lang="en-GB" sz="1100" i="1">
                        <a:latin typeface="+mn-lt"/>
                      </a:endParaRPr>
                    </a:p>
                    <a:p>
                      <a:pPr marL="0" indent="0">
                        <a:buFont typeface="Arial" panose="020B0604020202020204" pitchFamily="34" charset="0"/>
                        <a:buNone/>
                      </a:pPr>
                      <a:r>
                        <a:rPr lang="en-GB" sz="1100" b="1" i="1">
                          <a:latin typeface="+mn-lt"/>
                        </a:rPr>
                        <a:t>Model answer:</a:t>
                      </a:r>
                      <a:endParaRPr lang="en-GB" sz="1100" i="1">
                        <a:latin typeface="+mn-lt"/>
                      </a:endParaRPr>
                    </a:p>
                    <a:p>
                      <a:pPr marL="171450" indent="-171450">
                        <a:buFont typeface="Arial" panose="020B0604020202020204" pitchFamily="34" charset="0"/>
                        <a:buChar char="•"/>
                      </a:pPr>
                      <a:r>
                        <a:rPr lang="en-GB" sz="1100">
                          <a:latin typeface="+mn-lt"/>
                        </a:rPr>
                        <a:t>Place pondweed in water containing sodium </a:t>
                      </a:r>
                      <a:r>
                        <a:rPr lang="en-GB" sz="1100" err="1">
                          <a:latin typeface="+mn-lt"/>
                        </a:rPr>
                        <a:t>hydrogencarbonate</a:t>
                      </a:r>
                      <a:r>
                        <a:rPr lang="en-GB" sz="1100">
                          <a:latin typeface="+mn-lt"/>
                        </a:rPr>
                        <a:t>, which provides carbon dioxide. Put a lamp a measured distance from the pondweed. Measure the volume of oxygen produced in five minutes. Repeat this at several lamp distances, using the same time each time. Keep the temperature and carbon dioxide concentration the same so that only the light intensity changes. Repeat each distance and calculate a mean, then compare the mean rates of oxygen production.</a:t>
                      </a:r>
                    </a:p>
                    <a:p>
                      <a:pPr marL="171450" indent="-171450">
                        <a:buFont typeface="Arial" panose="020B0604020202020204" pitchFamily="34" charset="0"/>
                        <a:buChar char="•"/>
                      </a:pPr>
                      <a:endParaRPr lang="en-GB" sz="1100" b="1">
                        <a:latin typeface="+mn-lt"/>
                      </a:endParaRPr>
                    </a:p>
                    <a:p>
                      <a:pPr marL="171450" indent="-171450">
                        <a:buFont typeface="Arial" panose="020B0604020202020204" pitchFamily="34" charset="0"/>
                        <a:buChar char="•"/>
                      </a:pPr>
                      <a:r>
                        <a:rPr lang="en-GB" sz="1100" b="1">
                          <a:latin typeface="+mn-lt"/>
                        </a:rPr>
                        <a:t>Why this works:</a:t>
                      </a:r>
                      <a:r>
                        <a:rPr lang="en-GB" sz="1100">
                          <a:latin typeface="+mn-lt"/>
                        </a:rPr>
                        <a:t> it says what to </a:t>
                      </a:r>
                      <a:r>
                        <a:rPr lang="en-GB" sz="1100" b="1">
                          <a:latin typeface="+mn-lt"/>
                        </a:rPr>
                        <a:t>change</a:t>
                      </a:r>
                      <a:r>
                        <a:rPr lang="en-GB" sz="1100">
                          <a:latin typeface="+mn-lt"/>
                        </a:rPr>
                        <a:t>, what to </a:t>
                      </a:r>
                      <a:r>
                        <a:rPr lang="en-GB" sz="1100" b="1">
                          <a:latin typeface="+mn-lt"/>
                        </a:rPr>
                        <a:t>measure</a:t>
                      </a:r>
                      <a:r>
                        <a:rPr lang="en-GB" sz="1100">
                          <a:latin typeface="+mn-lt"/>
                        </a:rPr>
                        <a:t>, what to </a:t>
                      </a:r>
                      <a:r>
                        <a:rPr lang="en-GB" sz="1100" b="1">
                          <a:latin typeface="+mn-lt"/>
                        </a:rPr>
                        <a:t>keep the same </a:t>
                      </a:r>
                      <a:r>
                        <a:rPr lang="en-GB" sz="1100">
                          <a:latin typeface="+mn-lt"/>
                        </a:rPr>
                        <a:t>and how to make the results more </a:t>
                      </a:r>
                      <a:r>
                        <a:rPr lang="en-GB" sz="1100" b="1">
                          <a:latin typeface="+mn-lt"/>
                        </a:rPr>
                        <a:t>reliable</a:t>
                      </a:r>
                      <a:r>
                        <a:rPr lang="en-GB" sz="1100">
                          <a:latin typeface="+mn-lt"/>
                        </a:rPr>
                        <a:t>. Those are the details students should look for when the question says </a:t>
                      </a:r>
                      <a:r>
                        <a:rPr lang="en-GB" sz="1100" i="1">
                          <a:latin typeface="+mn-lt"/>
                        </a:rPr>
                        <a:t>“describe a method”</a:t>
                      </a:r>
                      <a:r>
                        <a:rPr lang="en-GB" sz="1100">
                          <a:latin typeface="+mn-lt"/>
                        </a:rPr>
                        <a:t>. The pondweed investigation is a Biology Paper 1 required practical.</a:t>
                      </a:r>
                    </a:p>
                  </a:txBody>
                  <a:tcPr/>
                </a:tc>
                <a:extLst>
                  <a:ext uri="{0D108BD9-81ED-4DB2-BD59-A6C34878D82A}">
                    <a16:rowId xmlns:a16="http://schemas.microsoft.com/office/drawing/2014/main" val="10001"/>
                  </a:ext>
                </a:extLst>
              </a:tr>
            </a:tbl>
          </a:graphicData>
        </a:graphic>
      </p:graphicFrame>
      <p:graphicFrame>
        <p:nvGraphicFramePr>
          <p:cNvPr id="22" name="Table 11"/>
          <p:cNvGraphicFramePr/>
          <p:nvPr/>
        </p:nvGraphicFramePr>
        <p:xfrm>
          <a:off x="476253" y="8092307"/>
          <a:ext cx="6662940" cy="1056428"/>
        </p:xfrm>
        <a:graphic>
          <a:graphicData uri="http://schemas.openxmlformats.org/drawingml/2006/table">
            <a:tbl>
              <a:tblPr firstRow="1" bandRow="1">
                <a:tableStyleId>{5940675A-B579-460E-94D1-54222C63F5DA}</a:tableStyleId>
              </a:tblPr>
              <a:tblGrid>
                <a:gridCol w="6662940">
                  <a:extLst>
                    <a:ext uri="{9D8B030D-6E8A-4147-A177-3AD203B41FA5}">
                      <a16:colId xmlns:a16="http://schemas.microsoft.com/office/drawing/2014/main" val="20000"/>
                    </a:ext>
                  </a:extLst>
                </a:gridCol>
              </a:tblGrid>
              <a:tr h="236353">
                <a:tc>
                  <a:txBody>
                    <a:bodyPr/>
                    <a:lstStyle/>
                    <a:p>
                      <a:pPr algn="ctr">
                        <a:buNone/>
                      </a:pPr>
                      <a:r>
                        <a:rPr sz="1100" b="1">
                          <a:latin typeface="Calibri"/>
                          <a:ea typeface="Calibri"/>
                          <a:cs typeface="Calibri"/>
                        </a:rPr>
                        <a:t>Useful Revision Resources</a:t>
                      </a:r>
                    </a:p>
                  </a:txBody>
                  <a:tcPr>
                    <a:solidFill>
                      <a:schemeClr val="accent4">
                        <a:lumMod val="20000"/>
                        <a:lumOff val="80000"/>
                      </a:schemeClr>
                    </a:solidFill>
                  </a:tcPr>
                </a:tc>
                <a:extLst>
                  <a:ext uri="{0D108BD9-81ED-4DB2-BD59-A6C34878D82A}">
                    <a16:rowId xmlns:a16="http://schemas.microsoft.com/office/drawing/2014/main" val="10000"/>
                  </a:ext>
                </a:extLst>
              </a:tr>
              <a:tr h="797348">
                <a:tc>
                  <a:txBody>
                    <a:bodyPr/>
                    <a:lstStyle/>
                    <a:p>
                      <a:pPr marL="171450" indent="-171450">
                        <a:buFont typeface="Arial" panose="020B0604020202020204" pitchFamily="34" charset="0"/>
                        <a:buChar char="•"/>
                      </a:pPr>
                      <a:r>
                        <a:rPr sz="1125" err="1">
                          <a:solidFill>
                            <a:srgbClr val="111111"/>
                          </a:solidFill>
                          <a:latin typeface="Aptos Narrow" panose="020B0004020202020204" pitchFamily="34" charset="0"/>
                          <a:ea typeface="Calibri"/>
                          <a:cs typeface="Calibri"/>
                          <a:hlinkClick r:id="rId4"/>
                        </a:rPr>
                        <a:t>Sparx</a:t>
                      </a:r>
                      <a:r>
                        <a:rPr sz="1125">
                          <a:solidFill>
                            <a:srgbClr val="111111"/>
                          </a:solidFill>
                          <a:latin typeface="Aptos Narrow" panose="020B0004020202020204" pitchFamily="34" charset="0"/>
                          <a:ea typeface="Calibri"/>
                          <a:cs typeface="Calibri"/>
                          <a:hlinkClick r:id="rId4"/>
                        </a:rPr>
                        <a:t> Science</a:t>
                      </a:r>
                      <a:r>
                        <a:rPr sz="1125">
                          <a:solidFill>
                            <a:srgbClr val="111111"/>
                          </a:solidFill>
                          <a:latin typeface="Aptos Narrow" panose="020B0004020202020204" pitchFamily="34" charset="0"/>
                          <a:ea typeface="Calibri"/>
                          <a:cs typeface="Calibri"/>
                        </a:rPr>
                        <a:t>: Independent Learning. Search for B1–B4.</a:t>
                      </a:r>
                      <a:endParaRPr sz="1100" b="0" i="1">
                        <a:latin typeface="Aptos Narrow" panose="020B0004020202020204" pitchFamily="34" charset="0"/>
                        <a:ea typeface="Calibri"/>
                        <a:cs typeface="Calibri"/>
                      </a:endParaRPr>
                    </a:p>
                    <a:p>
                      <a:pPr marL="171450" indent="-171450">
                        <a:buFont typeface="Arial" panose="020B0604020202020204" pitchFamily="34" charset="0"/>
                        <a:buChar char="•"/>
                      </a:pPr>
                      <a:r>
                        <a:rPr sz="1125">
                          <a:solidFill>
                            <a:srgbClr val="111111"/>
                          </a:solidFill>
                          <a:latin typeface="Aptos Narrow" panose="020B0004020202020204" pitchFamily="34" charset="0"/>
                          <a:ea typeface="Calibri"/>
                          <a:cs typeface="Calibri"/>
                          <a:hlinkClick r:id="rId5"/>
                        </a:rPr>
                        <a:t>AQA past papers</a:t>
                      </a:r>
                      <a:r>
                        <a:rPr sz="1125">
                          <a:solidFill>
                            <a:srgbClr val="111111"/>
                          </a:solidFill>
                          <a:latin typeface="Aptos Narrow" panose="020B0004020202020204" pitchFamily="34" charset="0"/>
                          <a:ea typeface="Calibri"/>
                          <a:cs typeface="Calibri"/>
                        </a:rPr>
                        <a:t>: choose Combined Science: Trilogy (8464), Paper 1, your tier.</a:t>
                      </a:r>
                      <a:endParaRPr sz="1100" b="0" i="1">
                        <a:latin typeface="Aptos Narrow" panose="020B0004020202020204" pitchFamily="34" charset="0"/>
                        <a:ea typeface="Calibri"/>
                        <a:cs typeface="Calibri"/>
                      </a:endParaRPr>
                    </a:p>
                    <a:p>
                      <a:pPr marL="171450" indent="-171450">
                        <a:buFont typeface="Arial" panose="020B0604020202020204" pitchFamily="34" charset="0"/>
                        <a:buChar char="•"/>
                      </a:pPr>
                      <a:r>
                        <a:rPr sz="1125">
                          <a:solidFill>
                            <a:srgbClr val="111111"/>
                          </a:solidFill>
                          <a:latin typeface="Aptos Narrow" panose="020B0004020202020204" pitchFamily="34" charset="0"/>
                          <a:ea typeface="Calibri"/>
                          <a:cs typeface="Calibri"/>
                        </a:rPr>
                        <a:t>AQA mark schemes: check the exact science words needed for each mark.</a:t>
                      </a:r>
                      <a:endParaRPr sz="1100" b="0" i="1">
                        <a:latin typeface="Aptos Narrow" panose="020B0004020202020204" pitchFamily="34" charset="0"/>
                        <a:ea typeface="Calibri"/>
                        <a:cs typeface="Calibri"/>
                      </a:endParaRPr>
                    </a:p>
                    <a:p>
                      <a:pPr marL="171450" indent="-171450">
                        <a:buFont typeface="Arial" panose="020B0604020202020204" pitchFamily="34" charset="0"/>
                        <a:buChar char="•"/>
                      </a:pPr>
                      <a:r>
                        <a:rPr sz="1125">
                          <a:solidFill>
                            <a:srgbClr val="111111"/>
                          </a:solidFill>
                          <a:latin typeface="Aptos Narrow" panose="020B0004020202020204" pitchFamily="34" charset="0"/>
                          <a:ea typeface="Calibri"/>
                          <a:cs typeface="Calibri"/>
                        </a:rPr>
                        <a:t>Class topic tests and corrections: retry questions you missed.</a:t>
                      </a:r>
                      <a:endParaRPr sz="1100" b="0" i="1">
                        <a:latin typeface="Aptos Narrow" panose="020B0004020202020204" pitchFamily="34" charset="0"/>
                        <a:ea typeface="Calibri"/>
                        <a:cs typeface="Calibri"/>
                      </a:endParaRPr>
                    </a:p>
                  </a:txBody>
                  <a:tcPr/>
                </a:tc>
                <a:extLst>
                  <a:ext uri="{0D108BD9-81ED-4DB2-BD59-A6C34878D82A}">
                    <a16:rowId xmlns:a16="http://schemas.microsoft.com/office/drawing/2014/main" val="10001"/>
                  </a:ext>
                </a:extLst>
              </a:tr>
            </a:tbl>
          </a:graphicData>
        </a:graphic>
      </p:graphicFrame>
      <p:pic>
        <p:nvPicPr>
          <p:cNvPr id="2" name="Picture 1">
            <a:extLst>
              <a:ext uri="{FF2B5EF4-FFF2-40B4-BE49-F238E27FC236}">
                <a16:creationId xmlns:a16="http://schemas.microsoft.com/office/drawing/2014/main" id="{EC2494BB-ABB8-2A69-94A2-0D00B916388F}"/>
              </a:ext>
            </a:extLst>
          </p:cNvPr>
          <p:cNvPicPr>
            <a:picLocks noChangeAspect="1"/>
          </p:cNvPicPr>
          <p:nvPr/>
        </p:nvPicPr>
        <p:blipFill>
          <a:blip r:embed="rId6"/>
          <a:stretch>
            <a:fillRect/>
          </a:stretch>
        </p:blipFill>
        <p:spPr>
          <a:xfrm>
            <a:off x="6256330" y="258527"/>
            <a:ext cx="741283" cy="725734"/>
          </a:xfrm>
          <a:prstGeom prst="rect">
            <a:avLst/>
          </a:prstGeom>
        </p:spPr>
      </p:pic>
      <p:sp>
        <p:nvSpPr>
          <p:cNvPr id="5" name="TextBox 2">
            <a:extLst>
              <a:ext uri="{FF2B5EF4-FFF2-40B4-BE49-F238E27FC236}">
                <a16:creationId xmlns:a16="http://schemas.microsoft.com/office/drawing/2014/main" id="{65A32D15-035F-0F1C-411C-B569366FE234}"/>
              </a:ext>
            </a:extLst>
          </p:cNvPr>
          <p:cNvSpPr>
            <a:spLocks noGrp="1"/>
          </p:cNvSpPr>
          <p:nvPr/>
        </p:nvSpPr>
        <p:spPr>
          <a:xfrm>
            <a:off x="4223619" y="259846"/>
            <a:ext cx="1902893" cy="646331"/>
          </a:xfrm>
          <a:prstGeom prst="rect">
            <a:avLst/>
          </a:prstGeom>
          <a:solidFill>
            <a:schemeClr val="tx2">
              <a:lumMod val="10000"/>
              <a:lumOff val="90000"/>
            </a:schemeClr>
          </a:solidFill>
        </p:spPr>
        <p:txBody>
          <a:bodyPr wrap="square" lIns="91440" tIns="45720" rIns="91440" bIns="45720" anchor="t">
            <a:spAutoFit/>
          </a:bodyPr>
          <a:lstStyle/>
          <a:p>
            <a:r>
              <a:rPr lang="en-US" sz="1200">
                <a:latin typeface="+mj-lt"/>
                <a:ea typeface="+mj-lt"/>
                <a:cs typeface="+mj-lt"/>
              </a:rPr>
              <a:t>Monday 2nd November 1:20pm</a:t>
            </a:r>
          </a:p>
          <a:p>
            <a:r>
              <a:rPr lang="en-US" sz="1200">
                <a:latin typeface="Aptos Display"/>
              </a:rPr>
              <a:t>1hr 15 mins</a:t>
            </a:r>
          </a:p>
        </p:txBody>
      </p:sp>
    </p:spTree>
    <p:extLst>
      <p:ext uri="{BB962C8B-B14F-4D97-AF65-F5344CB8AC3E}">
        <p14:creationId xmlns:p14="http://schemas.microsoft.com/office/powerpoint/2010/main" val="30182112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F5EF0FF-0B3F-B141-5D7E-C51C8B899AA8}"/>
              </a:ext>
            </a:extLst>
          </p:cNvPr>
          <p:cNvSpPr>
            <a:spLocks noGrp="1"/>
          </p:cNvSpPr>
          <p:nvPr/>
        </p:nvSpPr>
        <p:spPr>
          <a:xfrm>
            <a:off x="-1" y="0"/>
            <a:ext cx="7559676" cy="10439400"/>
          </a:xfrm>
          <a:prstGeom prst="rect">
            <a:avLst/>
          </a:prstGeom>
          <a:solidFill>
            <a:schemeClr val="tx2">
              <a:lumMod val="50000"/>
              <a:lumOff val="50000"/>
            </a:schemeClr>
          </a:solidFill>
          <a:ln>
            <a:noFill/>
          </a:ln>
          <a:effectLst>
            <a:outerShdw blurRad="63500" dist="38100" dir="2700000">
              <a:srgbClr val="00000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7" name="Rectangle: Rounded Corners 6">
            <a:extLst>
              <a:ext uri="{FF2B5EF4-FFF2-40B4-BE49-F238E27FC236}">
                <a16:creationId xmlns:a16="http://schemas.microsoft.com/office/drawing/2014/main" id="{965547FA-A2A1-93C6-E6FE-AEF211E8923E}"/>
              </a:ext>
            </a:extLst>
          </p:cNvPr>
          <p:cNvSpPr>
            <a:spLocks noGrp="1"/>
          </p:cNvSpPr>
          <p:nvPr/>
        </p:nvSpPr>
        <p:spPr>
          <a:xfrm>
            <a:off x="261728" y="224288"/>
            <a:ext cx="7036219" cy="9954882"/>
          </a:xfrm>
          <a:prstGeom prst="roundRect">
            <a:avLst>
              <a:gd name="adj" fmla="val 499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8" name="TextBox 7">
            <a:extLst>
              <a:ext uri="{FF2B5EF4-FFF2-40B4-BE49-F238E27FC236}">
                <a16:creationId xmlns:a16="http://schemas.microsoft.com/office/drawing/2014/main" id="{91049FAA-11F3-63F2-BD4A-32EFBF90F339}"/>
              </a:ext>
            </a:extLst>
          </p:cNvPr>
          <p:cNvSpPr>
            <a:spLocks noGrp="1"/>
          </p:cNvSpPr>
          <p:nvPr/>
        </p:nvSpPr>
        <p:spPr>
          <a:xfrm>
            <a:off x="444546" y="260230"/>
            <a:ext cx="3005236" cy="584775"/>
          </a:xfrm>
          <a:prstGeom prst="rect">
            <a:avLst/>
          </a:prstGeom>
          <a:noFill/>
        </p:spPr>
        <p:txBody>
          <a:bodyPr wrap="square">
            <a:spAutoFit/>
          </a:bodyPr>
          <a:lstStyle/>
          <a:p>
            <a:r>
              <a:rPr sz="3200">
                <a:latin typeface="Trade Gothic Inline"/>
                <a:ea typeface="Trade Gothic Inline"/>
                <a:cs typeface="Trade Gothic Inline"/>
              </a:rPr>
              <a:t>CHEMISTRY</a:t>
            </a:r>
          </a:p>
        </p:txBody>
      </p:sp>
      <p:graphicFrame>
        <p:nvGraphicFramePr>
          <p:cNvPr id="18" name="Table 3"/>
          <p:cNvGraphicFramePr/>
          <p:nvPr/>
        </p:nvGraphicFramePr>
        <p:xfrm>
          <a:off x="444546" y="995748"/>
          <a:ext cx="6662940" cy="3908479"/>
        </p:xfrm>
        <a:graphic>
          <a:graphicData uri="http://schemas.openxmlformats.org/drawingml/2006/table">
            <a:tbl>
              <a:tblPr firstRow="1" bandRow="1">
                <a:tableStyleId>{5940675A-B579-460E-94D1-54222C63F5DA}</a:tableStyleId>
              </a:tblPr>
              <a:tblGrid>
                <a:gridCol w="831361">
                  <a:extLst>
                    <a:ext uri="{9D8B030D-6E8A-4147-A177-3AD203B41FA5}">
                      <a16:colId xmlns:a16="http://schemas.microsoft.com/office/drawing/2014/main" val="20000"/>
                    </a:ext>
                  </a:extLst>
                </a:gridCol>
                <a:gridCol w="1389619">
                  <a:extLst>
                    <a:ext uri="{9D8B030D-6E8A-4147-A177-3AD203B41FA5}">
                      <a16:colId xmlns:a16="http://schemas.microsoft.com/office/drawing/2014/main" val="20001"/>
                    </a:ext>
                  </a:extLst>
                </a:gridCol>
                <a:gridCol w="1110490">
                  <a:extLst>
                    <a:ext uri="{9D8B030D-6E8A-4147-A177-3AD203B41FA5}">
                      <a16:colId xmlns:a16="http://schemas.microsoft.com/office/drawing/2014/main" val="20002"/>
                    </a:ext>
                  </a:extLst>
                </a:gridCol>
                <a:gridCol w="1110490">
                  <a:extLst>
                    <a:ext uri="{9D8B030D-6E8A-4147-A177-3AD203B41FA5}">
                      <a16:colId xmlns:a16="http://schemas.microsoft.com/office/drawing/2014/main" val="20003"/>
                    </a:ext>
                  </a:extLst>
                </a:gridCol>
                <a:gridCol w="1110490">
                  <a:extLst>
                    <a:ext uri="{9D8B030D-6E8A-4147-A177-3AD203B41FA5}">
                      <a16:colId xmlns:a16="http://schemas.microsoft.com/office/drawing/2014/main" val="20004"/>
                    </a:ext>
                  </a:extLst>
                </a:gridCol>
                <a:gridCol w="1110490">
                  <a:extLst>
                    <a:ext uri="{9D8B030D-6E8A-4147-A177-3AD203B41FA5}">
                      <a16:colId xmlns:a16="http://schemas.microsoft.com/office/drawing/2014/main" val="20005"/>
                    </a:ext>
                  </a:extLst>
                </a:gridCol>
              </a:tblGrid>
              <a:tr h="296599">
                <a:tc>
                  <a:txBody>
                    <a:bodyPr/>
                    <a:lstStyle/>
                    <a:p>
                      <a:r>
                        <a:rPr sz="1100" b="1">
                          <a:latin typeface="Calibri"/>
                          <a:ea typeface="Calibri"/>
                          <a:cs typeface="Calibri"/>
                        </a:rPr>
                        <a:t>Paper </a:t>
                      </a:r>
                    </a:p>
                  </a:txBody>
                  <a:tcPr/>
                </a:tc>
                <a:tc>
                  <a:txBody>
                    <a:bodyPr/>
                    <a:lstStyle/>
                    <a:p>
                      <a:r>
                        <a:rPr sz="1050">
                          <a:solidFill>
                            <a:srgbClr val="111111"/>
                          </a:solidFill>
                          <a:latin typeface="Calibri"/>
                          <a:ea typeface="Calibri"/>
                          <a:cs typeface="Calibri"/>
                        </a:rPr>
                        <a:t>Paper 1 (F/H)</a:t>
                      </a:r>
                      <a:endParaRPr sz="1100" i="1">
                        <a:latin typeface="Calibri"/>
                        <a:ea typeface="Calibri"/>
                        <a:cs typeface="Calibri"/>
                      </a:endParaRPr>
                    </a:p>
                  </a:txBody>
                  <a:tcPr/>
                </a:tc>
                <a:tc>
                  <a:txBody>
                    <a:bodyPr/>
                    <a:lstStyle/>
                    <a:p>
                      <a:r>
                        <a:rPr sz="1100" b="1">
                          <a:latin typeface="Calibri"/>
                          <a:ea typeface="Calibri"/>
                          <a:cs typeface="Calibri"/>
                        </a:rPr>
                        <a:t>Length</a:t>
                      </a:r>
                    </a:p>
                  </a:txBody>
                  <a:tcPr/>
                </a:tc>
                <a:tc>
                  <a:txBody>
                    <a:bodyPr/>
                    <a:lstStyle/>
                    <a:p>
                      <a:r>
                        <a:rPr sz="1050">
                          <a:solidFill>
                            <a:srgbClr val="111111"/>
                          </a:solidFill>
                          <a:latin typeface="Calibri"/>
                          <a:ea typeface="Calibri"/>
                          <a:cs typeface="Calibri"/>
                        </a:rPr>
                        <a:t>1 hr 15 min</a:t>
                      </a:r>
                      <a:endParaRPr sz="1100" i="1">
                        <a:latin typeface="Calibri"/>
                        <a:ea typeface="Calibri"/>
                        <a:cs typeface="Calibri"/>
                      </a:endParaRPr>
                    </a:p>
                  </a:txBody>
                  <a:tcPr/>
                </a:tc>
                <a:tc>
                  <a:txBody>
                    <a:bodyPr/>
                    <a:lstStyle/>
                    <a:p>
                      <a:r>
                        <a:rPr sz="1100" b="1">
                          <a:latin typeface="Calibri"/>
                          <a:ea typeface="Calibri"/>
                          <a:cs typeface="Calibri"/>
                        </a:rPr>
                        <a:t>Marks</a:t>
                      </a:r>
                    </a:p>
                  </a:txBody>
                  <a:tcPr/>
                </a:tc>
                <a:tc>
                  <a:txBody>
                    <a:bodyPr/>
                    <a:lstStyle/>
                    <a:p>
                      <a:r>
                        <a:rPr sz="1050">
                          <a:solidFill>
                            <a:srgbClr val="111111"/>
                          </a:solidFill>
                          <a:latin typeface="Calibri"/>
                          <a:ea typeface="Calibri"/>
                          <a:cs typeface="Calibri"/>
                        </a:rPr>
                        <a:t>70</a:t>
                      </a:r>
                      <a:endParaRPr sz="1100" i="1">
                        <a:latin typeface="Calibri"/>
                        <a:ea typeface="Calibri"/>
                        <a:cs typeface="Calibri"/>
                      </a:endParaRPr>
                    </a:p>
                  </a:txBody>
                  <a:tcPr/>
                </a:tc>
                <a:extLst>
                  <a:ext uri="{0D108BD9-81ED-4DB2-BD59-A6C34878D82A}">
                    <a16:rowId xmlns:a16="http://schemas.microsoft.com/office/drawing/2014/main" val="10000"/>
                  </a:ext>
                </a:extLst>
              </a:tr>
              <a:tr h="296599">
                <a:tc gridSpan="6">
                  <a:txBody>
                    <a:bodyPr/>
                    <a:lstStyle/>
                    <a:p>
                      <a:pPr algn="ctr">
                        <a:buNone/>
                      </a:pPr>
                      <a:r>
                        <a:rPr sz="1400" b="0" i="0">
                          <a:solidFill>
                            <a:schemeClr val="tx1"/>
                          </a:solidFill>
                          <a:latin typeface="Calibri"/>
                          <a:ea typeface="Calibri"/>
                          <a:cs typeface="Calibri"/>
                        </a:rPr>
                        <a:t>Topics / Subjects – what will be on the exam?</a:t>
                      </a:r>
                    </a:p>
                  </a:txBody>
                  <a:tcPr>
                    <a:solidFill>
                      <a:schemeClr val="accent1">
                        <a:lumMod val="20000"/>
                        <a:lumOff val="80000"/>
                      </a:schemeClr>
                    </a:solidFill>
                  </a:tcPr>
                </a:tc>
                <a:tc hMerge="1">
                  <a:txBody>
                    <a:bodyPr/>
                    <a:lstStyle/>
                    <a:p>
                      <a:endParaRPr/>
                    </a:p>
                  </a:txBody>
                  <a:tcPr/>
                </a:tc>
                <a:tc hMerge="1">
                  <a:txBody>
                    <a:bodyPr/>
                    <a:lstStyle/>
                    <a:p>
                      <a:endParaRPr/>
                    </a:p>
                  </a:txBody>
                  <a:tcPr/>
                </a:tc>
                <a:tc hMerge="1">
                  <a:txBody>
                    <a:bodyPr/>
                    <a:lstStyle/>
                    <a:p>
                      <a:endParaRPr/>
                    </a:p>
                  </a:txBody>
                  <a:tcPr/>
                </a:tc>
                <a:tc hMerge="1">
                  <a:txBody>
                    <a:bodyPr/>
                    <a:lstStyle/>
                    <a:p>
                      <a:endParaRPr/>
                    </a:p>
                  </a:txBody>
                  <a:tcPr/>
                </a:tc>
                <a:tc hMerge="1">
                  <a:txBody>
                    <a:bodyPr/>
                    <a:lstStyle/>
                    <a:p>
                      <a:endParaRPr/>
                    </a:p>
                  </a:txBody>
                  <a:tcPr/>
                </a:tc>
                <a:extLst>
                  <a:ext uri="{0D108BD9-81ED-4DB2-BD59-A6C34878D82A}">
                    <a16:rowId xmlns:a16="http://schemas.microsoft.com/office/drawing/2014/main" val="10001"/>
                  </a:ext>
                </a:extLst>
              </a:tr>
              <a:tr h="2407687">
                <a:tc gridSpan="6">
                  <a:txBody>
                    <a:bodyPr/>
                    <a:lstStyle/>
                    <a:p>
                      <a:pPr marL="171450" indent="-171450">
                        <a:buFont typeface="Arial" panose="020B0604020202020204" pitchFamily="34" charset="0"/>
                        <a:buChar char="•"/>
                      </a:pPr>
                      <a:r>
                        <a:rPr sz="1125">
                          <a:solidFill>
                            <a:srgbClr val="111111"/>
                          </a:solidFill>
                          <a:latin typeface="+mn-lt"/>
                          <a:ea typeface="Calibri"/>
                          <a:cs typeface="Calibri"/>
                        </a:rPr>
                        <a:t>C1 Atomic structure and the periodic table: atoms and isotopes; electron arrangements; Groups 0, 1 and 7.</a:t>
                      </a:r>
                      <a:endParaRPr sz="1100" b="0" i="1">
                        <a:latin typeface="+mn-lt"/>
                        <a:ea typeface="Calibri"/>
                        <a:cs typeface="Calibri"/>
                      </a:endParaRPr>
                    </a:p>
                    <a:p>
                      <a:pPr marL="171450" indent="-171450">
                        <a:buFont typeface="Arial" panose="020B0604020202020204" pitchFamily="34" charset="0"/>
                        <a:buChar char="•"/>
                      </a:pPr>
                      <a:r>
                        <a:rPr sz="1125">
                          <a:solidFill>
                            <a:srgbClr val="111111"/>
                          </a:solidFill>
                          <a:latin typeface="+mn-lt"/>
                          <a:ea typeface="Calibri"/>
                          <a:cs typeface="Calibri"/>
                        </a:rPr>
                        <a:t>C2 Bonding and properties: ionic, covalent and metallic bonding; structures and their properties.</a:t>
                      </a:r>
                      <a:endParaRPr sz="1100" b="0" i="1">
                        <a:latin typeface="+mn-lt"/>
                        <a:ea typeface="Calibri"/>
                        <a:cs typeface="Calibri"/>
                      </a:endParaRPr>
                    </a:p>
                    <a:p>
                      <a:pPr marL="171450" indent="-171450">
                        <a:buFont typeface="Arial" panose="020B0604020202020204" pitchFamily="34" charset="0"/>
                        <a:buChar char="•"/>
                      </a:pPr>
                      <a:r>
                        <a:rPr sz="1125">
                          <a:solidFill>
                            <a:srgbClr val="111111"/>
                          </a:solidFill>
                          <a:latin typeface="+mn-lt"/>
                          <a:ea typeface="Calibri"/>
                          <a:cs typeface="Calibri"/>
                        </a:rPr>
                        <a:t>C3 Quantitative chemistry: balancing equations; conservation of mass; relative formula mass; concentration; moles (Higher).</a:t>
                      </a:r>
                      <a:endParaRPr sz="1100" b="0" i="1">
                        <a:latin typeface="+mn-lt"/>
                        <a:ea typeface="Calibri"/>
                        <a:cs typeface="Calibri"/>
                      </a:endParaRPr>
                    </a:p>
                    <a:p>
                      <a:pPr marL="171450" indent="-171450">
                        <a:buFont typeface="Arial" panose="020B0604020202020204" pitchFamily="34" charset="0"/>
                        <a:buChar char="•"/>
                      </a:pPr>
                      <a:r>
                        <a:rPr sz="1125">
                          <a:solidFill>
                            <a:srgbClr val="111111"/>
                          </a:solidFill>
                          <a:latin typeface="+mn-lt"/>
                          <a:ea typeface="Calibri"/>
                          <a:cs typeface="Calibri"/>
                        </a:rPr>
                        <a:t>C4 Chemical changes: reactivity and extraction; acids and salts; electrolysis.</a:t>
                      </a:r>
                      <a:endParaRPr sz="1100" b="0" i="1">
                        <a:latin typeface="+mn-lt"/>
                        <a:ea typeface="Calibri"/>
                        <a:cs typeface="Calibri"/>
                      </a:endParaRPr>
                    </a:p>
                    <a:p>
                      <a:pPr marL="171450" indent="-171450">
                        <a:buFont typeface="Arial" panose="020B0604020202020204" pitchFamily="34" charset="0"/>
                        <a:buChar char="•"/>
                      </a:pPr>
                      <a:r>
                        <a:rPr sz="1125">
                          <a:solidFill>
                            <a:srgbClr val="111111"/>
                          </a:solidFill>
                          <a:latin typeface="+mn-lt"/>
                          <a:ea typeface="Calibri"/>
                          <a:cs typeface="Calibri"/>
                        </a:rPr>
                        <a:t>C5 Energy changes: exothermic and endothermic reactions; reaction profiles.</a:t>
                      </a:r>
                      <a:endParaRPr sz="1100" b="0" i="1">
                        <a:latin typeface="+mn-lt"/>
                        <a:ea typeface="Calibri"/>
                        <a:cs typeface="Calibri"/>
                      </a:endParaRPr>
                    </a:p>
                    <a:p>
                      <a:pPr marL="171450" indent="-171450">
                        <a:buFont typeface="Arial" panose="020B0604020202020204" pitchFamily="34" charset="0"/>
                        <a:buChar char="•"/>
                      </a:pPr>
                      <a:endParaRPr sz="1100" b="0" i="1">
                        <a:latin typeface="+mn-lt"/>
                        <a:ea typeface="Calibri"/>
                        <a:cs typeface="Calibri"/>
                      </a:endParaRPr>
                    </a:p>
                    <a:p>
                      <a:pPr marL="171450" indent="-171450">
                        <a:buFont typeface="Arial" panose="020B0604020202020204" pitchFamily="34" charset="0"/>
                        <a:buChar char="•"/>
                      </a:pPr>
                      <a:r>
                        <a:rPr sz="1100">
                          <a:solidFill>
                            <a:srgbClr val="111111"/>
                          </a:solidFill>
                          <a:latin typeface="+mn-lt"/>
                          <a:ea typeface="Calibri"/>
                          <a:cs typeface="Calibri"/>
                        </a:rPr>
                        <a:t>Required practicals 8–10: making a soluble salt; electrolysis; temperature change in reactions.</a:t>
                      </a:r>
                      <a:endParaRPr lang="en-GB" sz="1100">
                        <a:solidFill>
                          <a:srgbClr val="111111"/>
                        </a:solidFill>
                        <a:latin typeface="+mn-lt"/>
                        <a:ea typeface="Calibri"/>
                        <a:cs typeface="Calibri"/>
                      </a:endParaRPr>
                    </a:p>
                    <a:p>
                      <a:pPr marL="0" indent="0">
                        <a:buFont typeface="Arial" panose="020B0604020202020204" pitchFamily="34" charset="0"/>
                        <a:buNone/>
                      </a:pPr>
                      <a:r>
                        <a:rPr lang="en-GB" sz="1125" b="0" i="1">
                          <a:solidFill>
                            <a:srgbClr val="111111"/>
                          </a:solidFill>
                          <a:latin typeface="+mn-lt"/>
                          <a:ea typeface="Calibri"/>
                          <a:cs typeface="Calibri"/>
                        </a:rPr>
                        <a:t>Types of questions:</a:t>
                      </a:r>
                    </a:p>
                    <a:p>
                      <a:pPr marL="171450" indent="-171450">
                        <a:buFont typeface="Arial" panose="020B0604020202020204" pitchFamily="34" charset="0"/>
                        <a:buChar char="•"/>
                      </a:pPr>
                      <a:r>
                        <a:rPr lang="en-GB" sz="1100" b="1">
                          <a:latin typeface="+mn-lt"/>
                        </a:rPr>
                        <a:t>Recall or identify:</a:t>
                      </a:r>
                      <a:r>
                        <a:rPr lang="en-GB" sz="1100">
                          <a:latin typeface="+mn-lt"/>
                        </a:rPr>
                        <a:t> name a type of bonding, particle or product of a reaction.</a:t>
                      </a:r>
                    </a:p>
                    <a:p>
                      <a:pPr marL="171450" indent="-171450">
                        <a:buFont typeface="Arial" panose="020B0604020202020204" pitchFamily="34" charset="0"/>
                        <a:buChar char="•"/>
                      </a:pPr>
                      <a:r>
                        <a:rPr lang="en-GB" sz="1100" b="1">
                          <a:latin typeface="+mn-lt"/>
                        </a:rPr>
                        <a:t>Explain:</a:t>
                      </a:r>
                      <a:r>
                        <a:rPr lang="en-GB" sz="1100">
                          <a:latin typeface="+mn-lt"/>
                        </a:rPr>
                        <a:t> link a substance’s structure and bonding to its properties, or explain what happens during electrolysis.</a:t>
                      </a:r>
                    </a:p>
                    <a:p>
                      <a:pPr marL="171450" indent="-171450">
                        <a:buFont typeface="Arial" panose="020B0604020202020204" pitchFamily="34" charset="0"/>
                        <a:buChar char="•"/>
                      </a:pPr>
                      <a:r>
                        <a:rPr lang="en-GB" sz="1100" b="1">
                          <a:latin typeface="+mn-lt"/>
                        </a:rPr>
                        <a:t>Write equations:</a:t>
                      </a:r>
                      <a:r>
                        <a:rPr lang="en-GB" sz="1100">
                          <a:latin typeface="+mn-lt"/>
                        </a:rPr>
                        <a:t> complete word equations or balance symbol equations.</a:t>
                      </a:r>
                    </a:p>
                    <a:p>
                      <a:pPr marL="171450" indent="-171450">
                        <a:buFont typeface="Arial" panose="020B0604020202020204" pitchFamily="34" charset="0"/>
                        <a:buChar char="•"/>
                      </a:pPr>
                      <a:r>
                        <a:rPr lang="en-GB" sz="1100" b="1">
                          <a:latin typeface="+mn-lt"/>
                        </a:rPr>
                        <a:t>Calculate:</a:t>
                      </a:r>
                      <a:r>
                        <a:rPr lang="en-GB" sz="1100">
                          <a:latin typeface="+mn-lt"/>
                        </a:rPr>
                        <a:t> relative formula mass, percentage by mass or concentration. </a:t>
                      </a:r>
                    </a:p>
                    <a:p>
                      <a:pPr marL="171450" indent="-171450">
                        <a:buFont typeface="Arial" panose="020B0604020202020204" pitchFamily="34" charset="0"/>
                        <a:buChar char="•"/>
                      </a:pPr>
                      <a:r>
                        <a:rPr lang="en-GB" sz="1100" b="1">
                          <a:latin typeface="+mn-lt"/>
                        </a:rPr>
                        <a:t>Higher tier</a:t>
                      </a:r>
                      <a:r>
                        <a:rPr lang="en-GB" sz="1100">
                          <a:latin typeface="+mn-lt"/>
                        </a:rPr>
                        <a:t> also includes moles. </a:t>
                      </a:r>
                      <a:r>
                        <a:rPr lang="en-GB" sz="1100">
                          <a:latin typeface="+mn-lt"/>
                          <a:hlinkClick r:id="rId3"/>
                        </a:rPr>
                        <a:t>www.aqa.org.uk</a:t>
                      </a:r>
                      <a:endParaRPr lang="en-GB" sz="1100">
                        <a:latin typeface="+mn-lt"/>
                      </a:endParaRPr>
                    </a:p>
                    <a:p>
                      <a:pPr marL="171450" indent="-171450">
                        <a:buFont typeface="Arial" panose="020B0604020202020204" pitchFamily="34" charset="0"/>
                        <a:buChar char="•"/>
                      </a:pPr>
                      <a:r>
                        <a:rPr lang="en-GB" sz="1100" b="1">
                          <a:latin typeface="+mn-lt"/>
                        </a:rPr>
                        <a:t>Use data:</a:t>
                      </a:r>
                      <a:r>
                        <a:rPr lang="en-GB" sz="1100">
                          <a:latin typeface="+mn-lt"/>
                        </a:rPr>
                        <a:t> interpret a graph, table or reaction profile.</a:t>
                      </a:r>
                    </a:p>
                    <a:p>
                      <a:pPr marL="171450" indent="-171450">
                        <a:buFont typeface="Arial" panose="020B0604020202020204" pitchFamily="34" charset="0"/>
                        <a:buChar char="•"/>
                      </a:pPr>
                      <a:r>
                        <a:rPr lang="en-GB" sz="1100" b="1">
                          <a:latin typeface="+mn-lt"/>
                        </a:rPr>
                        <a:t>Describe a practical:</a:t>
                      </a:r>
                      <a:r>
                        <a:rPr lang="en-GB" sz="1100">
                          <a:latin typeface="+mn-lt"/>
                        </a:rPr>
                        <a:t> explain how to make a soluble salt, investigate electrolysis or measure a temperature change.</a:t>
                      </a:r>
                      <a:endParaRPr sz="1100" b="0" i="1">
                        <a:latin typeface="+mn-lt"/>
                        <a:ea typeface="Calibri"/>
                        <a:cs typeface="Calibri"/>
                      </a:endParaRPr>
                    </a:p>
                  </a:txBody>
                  <a:tcPr/>
                </a:tc>
                <a:tc hMerge="1">
                  <a:txBody>
                    <a:bodyPr/>
                    <a:lstStyle/>
                    <a:p>
                      <a:endParaRPr/>
                    </a:p>
                  </a:txBody>
                  <a:tcPr/>
                </a:tc>
                <a:tc hMerge="1">
                  <a:txBody>
                    <a:bodyPr/>
                    <a:lstStyle/>
                    <a:p>
                      <a:endParaRPr b="1"/>
                    </a:p>
                  </a:txBody>
                  <a:tcPr/>
                </a:tc>
                <a:tc hMerge="1">
                  <a:txBody>
                    <a:bodyPr/>
                    <a:lstStyle/>
                    <a:p>
                      <a:endParaRPr/>
                    </a:p>
                  </a:txBody>
                  <a:tcPr/>
                </a:tc>
                <a:tc hMerge="1">
                  <a:txBody>
                    <a:bodyPr/>
                    <a:lstStyle/>
                    <a:p>
                      <a:endParaRPr b="1"/>
                    </a:p>
                  </a:txBody>
                  <a:tcPr/>
                </a:tc>
                <a:tc hMerge="1">
                  <a:txBody>
                    <a:bodyPr/>
                    <a:lstStyle/>
                    <a:p>
                      <a:endParaRPr/>
                    </a:p>
                  </a:txBody>
                  <a:tcPr/>
                </a:tc>
                <a:extLst>
                  <a:ext uri="{0D108BD9-81ED-4DB2-BD59-A6C34878D82A}">
                    <a16:rowId xmlns:a16="http://schemas.microsoft.com/office/drawing/2014/main" val="10002"/>
                  </a:ext>
                </a:extLst>
              </a:tr>
            </a:tbl>
          </a:graphicData>
        </a:graphic>
      </p:graphicFrame>
      <p:graphicFrame>
        <p:nvGraphicFramePr>
          <p:cNvPr id="19" name="Table 12"/>
          <p:cNvGraphicFramePr/>
          <p:nvPr/>
        </p:nvGraphicFramePr>
        <p:xfrm>
          <a:off x="476253" y="9376267"/>
          <a:ext cx="6662942" cy="831212"/>
        </p:xfrm>
        <a:graphic>
          <a:graphicData uri="http://schemas.openxmlformats.org/drawingml/2006/table">
            <a:tbl>
              <a:tblPr firstRow="1" bandRow="1">
                <a:tableStyleId>{5940675A-B579-460E-94D1-54222C63F5DA}</a:tableStyleId>
              </a:tblPr>
              <a:tblGrid>
                <a:gridCol w="1650338">
                  <a:extLst>
                    <a:ext uri="{9D8B030D-6E8A-4147-A177-3AD203B41FA5}">
                      <a16:colId xmlns:a16="http://schemas.microsoft.com/office/drawing/2014/main" val="20000"/>
                    </a:ext>
                  </a:extLst>
                </a:gridCol>
                <a:gridCol w="866747">
                  <a:extLst>
                    <a:ext uri="{9D8B030D-6E8A-4147-A177-3AD203B41FA5}">
                      <a16:colId xmlns:a16="http://schemas.microsoft.com/office/drawing/2014/main" val="20001"/>
                    </a:ext>
                  </a:extLst>
                </a:gridCol>
                <a:gridCol w="961207">
                  <a:extLst>
                    <a:ext uri="{9D8B030D-6E8A-4147-A177-3AD203B41FA5}">
                      <a16:colId xmlns:a16="http://schemas.microsoft.com/office/drawing/2014/main" val="20002"/>
                    </a:ext>
                  </a:extLst>
                </a:gridCol>
                <a:gridCol w="3184650">
                  <a:extLst>
                    <a:ext uri="{9D8B030D-6E8A-4147-A177-3AD203B41FA5}">
                      <a16:colId xmlns:a16="http://schemas.microsoft.com/office/drawing/2014/main" val="20003"/>
                    </a:ext>
                  </a:extLst>
                </a:gridCol>
              </a:tblGrid>
              <a:tr h="415606">
                <a:tc>
                  <a:txBody>
                    <a:bodyPr/>
                    <a:lstStyle/>
                    <a:p>
                      <a:r>
                        <a:rPr sz="1100" b="1">
                          <a:latin typeface="Calibri"/>
                          <a:ea typeface="Calibri"/>
                          <a:cs typeface="Calibri"/>
                        </a:rPr>
                        <a:t>Lead Teacher</a:t>
                      </a:r>
                    </a:p>
                  </a:txBody>
                  <a:tcPr/>
                </a:tc>
                <a:tc>
                  <a:txBody>
                    <a:bodyPr/>
                    <a:lstStyle/>
                    <a:p>
                      <a:r>
                        <a:rPr lang="en-GB" sz="1050">
                          <a:solidFill>
                            <a:srgbClr val="111111"/>
                          </a:solidFill>
                          <a:latin typeface="Calibri"/>
                          <a:ea typeface="Calibri"/>
                          <a:cs typeface="Calibri"/>
                        </a:rPr>
                        <a:t>Mr Watt</a:t>
                      </a:r>
                      <a:endParaRPr sz="1100" i="1">
                        <a:latin typeface="Calibri"/>
                        <a:ea typeface="Calibri"/>
                        <a:cs typeface="Calibri"/>
                      </a:endParaRPr>
                    </a:p>
                  </a:txBody>
                  <a:tcPr/>
                </a:tc>
                <a:tc>
                  <a:txBody>
                    <a:bodyPr/>
                    <a:lstStyle/>
                    <a:p>
                      <a:r>
                        <a:rPr sz="1100" b="1">
                          <a:latin typeface="Calibri"/>
                          <a:ea typeface="Calibri"/>
                          <a:cs typeface="Calibri"/>
                        </a:rPr>
                        <a:t>Email</a:t>
                      </a:r>
                    </a:p>
                  </a:txBody>
                  <a:tcPr/>
                </a:tc>
                <a:tc>
                  <a:txBody>
                    <a:bodyPr/>
                    <a:lstStyle/>
                    <a:p>
                      <a:r>
                        <a:rPr lang="en-GB" sz="1050" err="1">
                          <a:solidFill>
                            <a:srgbClr val="111111"/>
                          </a:solidFill>
                          <a:latin typeface="Calibri"/>
                          <a:ea typeface="Calibri"/>
                          <a:cs typeface="Calibri"/>
                        </a:rPr>
                        <a:t>jwatt@firvale</a:t>
                      </a:r>
                      <a:r>
                        <a:rPr lang="en-GB" sz="1050">
                          <a:solidFill>
                            <a:srgbClr val="111111"/>
                          </a:solidFill>
                          <a:latin typeface="Calibri"/>
                          <a:ea typeface="Calibri"/>
                          <a:cs typeface="Calibri"/>
                        </a:rPr>
                        <a:t>.com</a:t>
                      </a:r>
                      <a:endParaRPr sz="1100" i="1">
                        <a:latin typeface="Calibri"/>
                        <a:ea typeface="Calibri"/>
                        <a:cs typeface="Calibri"/>
                      </a:endParaRPr>
                    </a:p>
                  </a:txBody>
                  <a:tcPr/>
                </a:tc>
                <a:extLst>
                  <a:ext uri="{0D108BD9-81ED-4DB2-BD59-A6C34878D82A}">
                    <a16:rowId xmlns:a16="http://schemas.microsoft.com/office/drawing/2014/main" val="10000"/>
                  </a:ext>
                </a:extLst>
              </a:tr>
              <a:tr h="415606">
                <a:tc>
                  <a:txBody>
                    <a:bodyPr/>
                    <a:lstStyle/>
                    <a:p>
                      <a:r>
                        <a:rPr sz="1100" b="1">
                          <a:latin typeface="Calibri"/>
                          <a:ea typeface="Calibri"/>
                          <a:cs typeface="Calibri"/>
                        </a:rPr>
                        <a:t>Specification</a:t>
                      </a:r>
                    </a:p>
                  </a:txBody>
                  <a:tcPr/>
                </a:tc>
                <a:tc gridSpan="3">
                  <a:txBody>
                    <a:bodyPr/>
                    <a:lstStyle/>
                    <a:p>
                      <a:r>
                        <a:rPr sz="1050" i="1">
                          <a:solidFill>
                            <a:srgbClr val="111111"/>
                          </a:solidFill>
                          <a:latin typeface="Calibri"/>
                          <a:ea typeface="Calibri"/>
                          <a:cs typeface="Calibri"/>
                          <a:hlinkClick r:id="rId4"/>
                        </a:rPr>
                        <a:t>AQA Trilogy (8464) specification</a:t>
                      </a:r>
                    </a:p>
                  </a:txBody>
                  <a:tcPr/>
                </a:tc>
                <a:tc hMerge="1">
                  <a:txBody>
                    <a:bodyPr/>
                    <a:lstStyle/>
                    <a:p>
                      <a:endParaRPr sz="1100" b="1">
                        <a:latin typeface="Calibri"/>
                        <a:ea typeface="Calibri"/>
                        <a:cs typeface="Calibri"/>
                      </a:endParaRPr>
                    </a:p>
                  </a:txBody>
                  <a:tcPr/>
                </a:tc>
                <a:tc hMerge="1">
                  <a:txBody>
                    <a:bodyPr/>
                    <a:lstStyle/>
                    <a:p>
                      <a:endParaRPr sz="1100" i="1">
                        <a:latin typeface="Calibri"/>
                        <a:ea typeface="Calibri"/>
                        <a:cs typeface="Calibri"/>
                      </a:endParaRPr>
                    </a:p>
                  </a:txBody>
                  <a:tcPr/>
                </a:tc>
                <a:extLst>
                  <a:ext uri="{0D108BD9-81ED-4DB2-BD59-A6C34878D82A}">
                    <a16:rowId xmlns:a16="http://schemas.microsoft.com/office/drawing/2014/main" val="10001"/>
                  </a:ext>
                </a:extLst>
              </a:tr>
            </a:tbl>
          </a:graphicData>
        </a:graphic>
      </p:graphicFrame>
      <p:graphicFrame>
        <p:nvGraphicFramePr>
          <p:cNvPr id="21" name="Table 10"/>
          <p:cNvGraphicFramePr/>
          <p:nvPr/>
        </p:nvGraphicFramePr>
        <p:xfrm>
          <a:off x="444546" y="4988044"/>
          <a:ext cx="6662940" cy="3015118"/>
        </p:xfrm>
        <a:graphic>
          <a:graphicData uri="http://schemas.openxmlformats.org/drawingml/2006/table">
            <a:tbl>
              <a:tblPr firstRow="1" bandRow="1">
                <a:tableStyleId>{5940675A-B579-460E-94D1-54222C63F5DA}</a:tableStyleId>
              </a:tblPr>
              <a:tblGrid>
                <a:gridCol w="6662940">
                  <a:extLst>
                    <a:ext uri="{9D8B030D-6E8A-4147-A177-3AD203B41FA5}">
                      <a16:colId xmlns:a16="http://schemas.microsoft.com/office/drawing/2014/main" val="20000"/>
                    </a:ext>
                  </a:extLst>
                </a:gridCol>
              </a:tblGrid>
              <a:tr h="365266">
                <a:tc>
                  <a:txBody>
                    <a:bodyPr/>
                    <a:lstStyle/>
                    <a:p>
                      <a:pPr algn="ctr">
                        <a:buNone/>
                      </a:pPr>
                      <a:r>
                        <a:rPr sz="1400" b="0">
                          <a:solidFill>
                            <a:schemeClr val="tx1"/>
                          </a:solidFill>
                          <a:latin typeface="Calibri"/>
                          <a:ea typeface="Calibri"/>
                          <a:cs typeface="Calibri"/>
                        </a:rPr>
                        <a:t>Useful tips</a:t>
                      </a:r>
                    </a:p>
                  </a:txBody>
                  <a:tcPr>
                    <a:solidFill>
                      <a:schemeClr val="accent1">
                        <a:lumMod val="20000"/>
                        <a:lumOff val="80000"/>
                      </a:schemeClr>
                    </a:solidFill>
                  </a:tcPr>
                </a:tc>
                <a:extLst>
                  <a:ext uri="{0D108BD9-81ED-4DB2-BD59-A6C34878D82A}">
                    <a16:rowId xmlns:a16="http://schemas.microsoft.com/office/drawing/2014/main" val="10000"/>
                  </a:ext>
                </a:extLst>
              </a:tr>
              <a:tr h="2649852">
                <a:tc>
                  <a:txBody>
                    <a:bodyPr/>
                    <a:lstStyle/>
                    <a:p>
                      <a:pPr marL="171450" indent="-171450">
                        <a:buFont typeface="Arial" panose="020B0604020202020204" pitchFamily="34" charset="0"/>
                        <a:buChar char="•"/>
                      </a:pPr>
                      <a:r>
                        <a:rPr sz="1125">
                          <a:solidFill>
                            <a:srgbClr val="111111"/>
                          </a:solidFill>
                          <a:latin typeface="Calibri"/>
                          <a:ea typeface="Calibri"/>
                          <a:cs typeface="Calibri"/>
                        </a:rPr>
                        <a:t>1. Learn the ions and reaction patterns, then write word and balanced symbol equations.</a:t>
                      </a:r>
                      <a:endParaRPr sz="1100" b="0" i="1">
                        <a:latin typeface="Calibri"/>
                        <a:ea typeface="Calibri"/>
                        <a:cs typeface="Calibri"/>
                      </a:endParaRPr>
                    </a:p>
                    <a:p>
                      <a:pPr marL="171450" indent="-171450">
                        <a:buFont typeface="Arial" panose="020B0604020202020204" pitchFamily="34" charset="0"/>
                        <a:buChar char="•"/>
                      </a:pPr>
                      <a:r>
                        <a:rPr sz="1100">
                          <a:solidFill>
                            <a:srgbClr val="111111"/>
                          </a:solidFill>
                          <a:latin typeface="Calibri"/>
                          <a:ea typeface="Calibri"/>
                          <a:cs typeface="Calibri"/>
                        </a:rPr>
                        <a:t>2. Practise Ar, Mr, percentage by mass and concentration. Higher: include moles.</a:t>
                      </a:r>
                      <a:endParaRPr sz="1100" b="0" i="1">
                        <a:latin typeface="Calibri"/>
                        <a:ea typeface="Calibri"/>
                        <a:cs typeface="Calibri"/>
                      </a:endParaRPr>
                    </a:p>
                    <a:p>
                      <a:pPr marL="171450" indent="-171450">
                        <a:buFont typeface="Arial" panose="020B0604020202020204" pitchFamily="34" charset="0"/>
                        <a:buChar char="•"/>
                      </a:pPr>
                      <a:r>
                        <a:rPr sz="1125">
                          <a:solidFill>
                            <a:srgbClr val="111111"/>
                          </a:solidFill>
                          <a:latin typeface="Calibri"/>
                          <a:ea typeface="Calibri"/>
                          <a:cs typeface="Calibri"/>
                        </a:rPr>
                        <a:t>3. For electrolysis, identify the electrolyte, each electrode and the products.</a:t>
                      </a:r>
                      <a:endParaRPr sz="1100" b="0" i="1">
                        <a:latin typeface="Calibri"/>
                        <a:ea typeface="Calibri"/>
                        <a:cs typeface="Calibri"/>
                      </a:endParaRPr>
                    </a:p>
                    <a:p>
                      <a:pPr marL="171450" indent="-171450">
                        <a:buFont typeface="Arial" panose="020B0604020202020204" pitchFamily="34" charset="0"/>
                        <a:buChar char="•"/>
                      </a:pPr>
                      <a:r>
                        <a:rPr sz="1125">
                          <a:solidFill>
                            <a:srgbClr val="111111"/>
                          </a:solidFill>
                          <a:latin typeface="Calibri"/>
                          <a:ea typeface="Calibri"/>
                          <a:cs typeface="Calibri"/>
                        </a:rPr>
                        <a:t>4. Revise each practical’s method, variables, observations and safety steps.</a:t>
                      </a:r>
                      <a:endParaRPr sz="1100" b="0" i="1">
                        <a:latin typeface="Calibri"/>
                        <a:ea typeface="Calibri"/>
                        <a:cs typeface="Calibri"/>
                      </a:endParaRPr>
                    </a:p>
                    <a:p>
                      <a:pPr marL="171450" indent="-171450">
                        <a:buFont typeface="Arial" panose="020B0604020202020204" pitchFamily="34" charset="0"/>
                        <a:buChar char="•"/>
                      </a:pPr>
                      <a:r>
                        <a:rPr sz="1125">
                          <a:solidFill>
                            <a:srgbClr val="111111"/>
                          </a:solidFill>
                          <a:latin typeface="Calibri"/>
                          <a:ea typeface="Calibri"/>
                          <a:cs typeface="Calibri"/>
                        </a:rPr>
                        <a:t>5. Check your units and show each step in calculations.</a:t>
                      </a:r>
                      <a:endParaRPr lang="en-GB" sz="1125">
                        <a:solidFill>
                          <a:srgbClr val="111111"/>
                        </a:solidFill>
                        <a:latin typeface="Calibri"/>
                        <a:ea typeface="Calibri"/>
                        <a:cs typeface="Calibri"/>
                      </a:endParaRPr>
                    </a:p>
                    <a:p>
                      <a:pPr marL="0" indent="0">
                        <a:buFont typeface="Arial" panose="020B0604020202020204" pitchFamily="34" charset="0"/>
                        <a:buNone/>
                      </a:pPr>
                      <a:r>
                        <a:rPr lang="en-GB" sz="1125" b="0" i="1">
                          <a:solidFill>
                            <a:srgbClr val="111111"/>
                          </a:solidFill>
                          <a:latin typeface="Calibri"/>
                          <a:ea typeface="Calibri"/>
                          <a:cs typeface="Calibri"/>
                        </a:rPr>
                        <a:t>Example:</a:t>
                      </a:r>
                    </a:p>
                    <a:p>
                      <a:pPr marL="171450" indent="-171450">
                        <a:buFont typeface="Arial" panose="020B0604020202020204" pitchFamily="34" charset="0"/>
                        <a:buChar char="•"/>
                      </a:pPr>
                      <a:r>
                        <a:rPr lang="en-GB" sz="1100" b="1"/>
                        <a:t>Describe how to prepare a pure, dry sample of copper sulfate crystals using copper oxide and dilute sulfuric acid. [6 marks]</a:t>
                      </a:r>
                      <a:endParaRPr lang="en-GB" sz="1100"/>
                    </a:p>
                    <a:p>
                      <a:pPr marL="0" indent="0">
                        <a:buFont typeface="Arial" panose="020B0604020202020204" pitchFamily="34" charset="0"/>
                        <a:buNone/>
                      </a:pPr>
                      <a:r>
                        <a:rPr lang="en-GB" sz="1100" b="1"/>
                        <a:t>Model answer:</a:t>
                      </a:r>
                      <a:endParaRPr lang="en-GB" sz="1100"/>
                    </a:p>
                    <a:p>
                      <a:pPr marL="171450" indent="-171450">
                        <a:buFont typeface="Arial" panose="020B0604020202020204" pitchFamily="34" charset="0"/>
                        <a:buChar char="•"/>
                      </a:pPr>
                      <a:r>
                        <a:rPr lang="en-GB" sz="1100"/>
                        <a:t>Warm the dilute sulfuric acid gently in a beaker. Add copper oxide a little at a time and stir until some black solid remains. This shows that all the acid has reacted. Filter the mixture to remove the excess copper oxide. Gently heat the copper sulfate solution until crystals start to form, then leave it to cool. Filter out the crystals and dry them between pieces of filter paper.</a:t>
                      </a:r>
                    </a:p>
                    <a:p>
                      <a:pPr marL="0" indent="0">
                        <a:buFont typeface="Arial" panose="020B0604020202020204" pitchFamily="34" charset="0"/>
                        <a:buNone/>
                      </a:pPr>
                      <a:r>
                        <a:rPr lang="en-GB" sz="1100" b="1"/>
                        <a:t>Why this works:</a:t>
                      </a:r>
                      <a:r>
                        <a:rPr lang="en-GB" sz="1100"/>
                        <a:t> the answer follows the method in order and explains </a:t>
                      </a:r>
                      <a:r>
                        <a:rPr lang="en-GB" sz="1100" i="1"/>
                        <a:t>why</a:t>
                      </a:r>
                      <a:r>
                        <a:rPr lang="en-GB" sz="1100"/>
                        <a:t> excess copper oxide is added and then filtered off. Making a pure, dry soluble salt is a Chemistry Paper 1 required practical</a:t>
                      </a:r>
                    </a:p>
                  </a:txBody>
                  <a:tcPr/>
                </a:tc>
                <a:extLst>
                  <a:ext uri="{0D108BD9-81ED-4DB2-BD59-A6C34878D82A}">
                    <a16:rowId xmlns:a16="http://schemas.microsoft.com/office/drawing/2014/main" val="10001"/>
                  </a:ext>
                </a:extLst>
              </a:tr>
            </a:tbl>
          </a:graphicData>
        </a:graphic>
      </p:graphicFrame>
      <p:graphicFrame>
        <p:nvGraphicFramePr>
          <p:cNvPr id="22" name="Table 11"/>
          <p:cNvGraphicFramePr/>
          <p:nvPr/>
        </p:nvGraphicFramePr>
        <p:xfrm>
          <a:off x="476253" y="8098300"/>
          <a:ext cx="6662940" cy="1182830"/>
        </p:xfrm>
        <a:graphic>
          <a:graphicData uri="http://schemas.openxmlformats.org/drawingml/2006/table">
            <a:tbl>
              <a:tblPr firstRow="1" bandRow="1">
                <a:tableStyleId>{5940675A-B579-460E-94D1-54222C63F5DA}</a:tableStyleId>
              </a:tblPr>
              <a:tblGrid>
                <a:gridCol w="6662940">
                  <a:extLst>
                    <a:ext uri="{9D8B030D-6E8A-4147-A177-3AD203B41FA5}">
                      <a16:colId xmlns:a16="http://schemas.microsoft.com/office/drawing/2014/main" val="20000"/>
                    </a:ext>
                  </a:extLst>
                </a:gridCol>
              </a:tblGrid>
              <a:tr h="0">
                <a:tc>
                  <a:txBody>
                    <a:bodyPr/>
                    <a:lstStyle/>
                    <a:p>
                      <a:pPr algn="ctr">
                        <a:buNone/>
                      </a:pPr>
                      <a:r>
                        <a:rPr sz="1400" b="0">
                          <a:solidFill>
                            <a:schemeClr val="tx1"/>
                          </a:solidFill>
                          <a:latin typeface="Calibri"/>
                          <a:ea typeface="Calibri"/>
                          <a:cs typeface="Calibri"/>
                        </a:rPr>
                        <a:t>Useful Revision Resources</a:t>
                      </a:r>
                    </a:p>
                  </a:txBody>
                  <a:tcPr>
                    <a:solidFill>
                      <a:schemeClr val="accent1">
                        <a:lumMod val="20000"/>
                        <a:lumOff val="80000"/>
                      </a:schemeClr>
                    </a:solidFill>
                  </a:tcPr>
                </a:tc>
                <a:extLst>
                  <a:ext uri="{0D108BD9-81ED-4DB2-BD59-A6C34878D82A}">
                    <a16:rowId xmlns:a16="http://schemas.microsoft.com/office/drawing/2014/main" val="10000"/>
                  </a:ext>
                </a:extLst>
              </a:tr>
              <a:tr h="878030">
                <a:tc>
                  <a:txBody>
                    <a:bodyPr/>
                    <a:lstStyle/>
                    <a:p>
                      <a:pPr marL="171450" indent="-171450">
                        <a:buFont typeface="Arial" panose="020B0604020202020204" pitchFamily="34" charset="0"/>
                        <a:buChar char="•"/>
                      </a:pPr>
                      <a:r>
                        <a:rPr sz="1100">
                          <a:solidFill>
                            <a:srgbClr val="111111"/>
                          </a:solidFill>
                          <a:latin typeface="Aptos"/>
                          <a:ea typeface="Calibri"/>
                          <a:cs typeface="Calibri"/>
                          <a:hlinkClick r:id="rId5"/>
                        </a:rPr>
                        <a:t>Sparx Science</a:t>
                      </a:r>
                      <a:r>
                        <a:rPr sz="1100">
                          <a:solidFill>
                            <a:srgbClr val="111111"/>
                          </a:solidFill>
                          <a:latin typeface="Aptos"/>
                          <a:ea typeface="Calibri"/>
                          <a:cs typeface="Calibri"/>
                        </a:rPr>
                        <a:t>: Independent Learning. Search for C1–C5.</a:t>
                      </a:r>
                      <a:endParaRPr sz="1100" b="0" i="1">
                        <a:latin typeface="Aptos"/>
                        <a:ea typeface="Calibri"/>
                        <a:cs typeface="Calibri"/>
                      </a:endParaRPr>
                    </a:p>
                    <a:p>
                      <a:pPr marL="171450" indent="-171450">
                        <a:buFont typeface="Arial" panose="020B0604020202020204" pitchFamily="34" charset="0"/>
                        <a:buChar char="•"/>
                      </a:pPr>
                      <a:r>
                        <a:rPr sz="1125">
                          <a:solidFill>
                            <a:srgbClr val="111111"/>
                          </a:solidFill>
                          <a:latin typeface="Aptos" panose="020B0004020202020204" pitchFamily="34" charset="0"/>
                          <a:ea typeface="Calibri"/>
                          <a:cs typeface="Calibri"/>
                          <a:hlinkClick r:id="rId6"/>
                        </a:rPr>
                        <a:t>AQA past papers</a:t>
                      </a:r>
                      <a:r>
                        <a:rPr sz="1125">
                          <a:solidFill>
                            <a:srgbClr val="111111"/>
                          </a:solidFill>
                          <a:latin typeface="Aptos" panose="020B0004020202020204" pitchFamily="34" charset="0"/>
                          <a:ea typeface="Calibri"/>
                          <a:cs typeface="Calibri"/>
                        </a:rPr>
                        <a:t>: choose Combined Science: Trilogy (8464), Paper 1, your tier.</a:t>
                      </a:r>
                      <a:endParaRPr sz="1100" b="0" i="1">
                        <a:latin typeface="Aptos" panose="020B0004020202020204" pitchFamily="34" charset="0"/>
                        <a:ea typeface="Calibri"/>
                        <a:cs typeface="Calibri"/>
                      </a:endParaRPr>
                    </a:p>
                    <a:p>
                      <a:pPr marL="171450" indent="-171450">
                        <a:buFont typeface="Arial" panose="020B0604020202020204" pitchFamily="34" charset="0"/>
                        <a:buChar char="•"/>
                      </a:pPr>
                      <a:r>
                        <a:rPr sz="1125">
                          <a:solidFill>
                            <a:srgbClr val="111111"/>
                          </a:solidFill>
                          <a:latin typeface="Aptos" panose="020B0004020202020204" pitchFamily="34" charset="0"/>
                          <a:ea typeface="Calibri"/>
                          <a:cs typeface="Calibri"/>
                        </a:rPr>
                        <a:t>AQA mark schemes: check the exact science words needed for each mark.</a:t>
                      </a:r>
                      <a:endParaRPr sz="1100" b="0" i="1">
                        <a:latin typeface="Aptos" panose="020B0004020202020204" pitchFamily="34" charset="0"/>
                        <a:ea typeface="Calibri"/>
                        <a:cs typeface="Calibri"/>
                      </a:endParaRPr>
                    </a:p>
                    <a:p>
                      <a:pPr marL="171450" indent="-171450">
                        <a:buFont typeface="Arial" panose="020B0604020202020204" pitchFamily="34" charset="0"/>
                        <a:buChar char="•"/>
                      </a:pPr>
                      <a:r>
                        <a:rPr sz="1125">
                          <a:solidFill>
                            <a:srgbClr val="111111"/>
                          </a:solidFill>
                          <a:latin typeface="Aptos" panose="020B0004020202020204" pitchFamily="34" charset="0"/>
                          <a:ea typeface="Calibri"/>
                          <a:cs typeface="Calibri"/>
                        </a:rPr>
                        <a:t>Class topic tests and corrections: retry questions you missed.</a:t>
                      </a:r>
                      <a:endParaRPr sz="1100" b="0" i="1">
                        <a:latin typeface="Aptos" panose="020B0004020202020204" pitchFamily="34" charset="0"/>
                        <a:ea typeface="Calibri"/>
                        <a:cs typeface="Calibri"/>
                      </a:endParaRPr>
                    </a:p>
                  </a:txBody>
                  <a:tcPr/>
                </a:tc>
                <a:extLst>
                  <a:ext uri="{0D108BD9-81ED-4DB2-BD59-A6C34878D82A}">
                    <a16:rowId xmlns:a16="http://schemas.microsoft.com/office/drawing/2014/main" val="10001"/>
                  </a:ext>
                </a:extLst>
              </a:tr>
            </a:tbl>
          </a:graphicData>
        </a:graphic>
      </p:graphicFrame>
      <p:pic>
        <p:nvPicPr>
          <p:cNvPr id="2" name="Picture 1">
            <a:extLst>
              <a:ext uri="{FF2B5EF4-FFF2-40B4-BE49-F238E27FC236}">
                <a16:creationId xmlns:a16="http://schemas.microsoft.com/office/drawing/2014/main" id="{9D31AE7C-7917-4411-DF5B-17E3FA569B1A}"/>
              </a:ext>
            </a:extLst>
          </p:cNvPr>
          <p:cNvPicPr>
            <a:picLocks noChangeAspect="1"/>
          </p:cNvPicPr>
          <p:nvPr/>
        </p:nvPicPr>
        <p:blipFill>
          <a:blip r:embed="rId7"/>
          <a:stretch>
            <a:fillRect/>
          </a:stretch>
        </p:blipFill>
        <p:spPr>
          <a:xfrm flipH="1">
            <a:off x="6242234" y="285018"/>
            <a:ext cx="724026" cy="703863"/>
          </a:xfrm>
          <a:prstGeom prst="rect">
            <a:avLst/>
          </a:prstGeom>
        </p:spPr>
      </p:pic>
      <p:sp>
        <p:nvSpPr>
          <p:cNvPr id="5" name="TextBox 2">
            <a:extLst>
              <a:ext uri="{FF2B5EF4-FFF2-40B4-BE49-F238E27FC236}">
                <a16:creationId xmlns:a16="http://schemas.microsoft.com/office/drawing/2014/main" id="{025AA28A-F560-64F9-7357-1A447739216D}"/>
              </a:ext>
            </a:extLst>
          </p:cNvPr>
          <p:cNvSpPr>
            <a:spLocks noGrp="1"/>
          </p:cNvSpPr>
          <p:nvPr/>
        </p:nvSpPr>
        <p:spPr>
          <a:xfrm>
            <a:off x="4065527" y="288565"/>
            <a:ext cx="2060985" cy="646331"/>
          </a:xfrm>
          <a:prstGeom prst="rect">
            <a:avLst/>
          </a:prstGeom>
          <a:solidFill>
            <a:schemeClr val="tx2">
              <a:lumMod val="10000"/>
              <a:lumOff val="90000"/>
            </a:schemeClr>
          </a:solidFill>
        </p:spPr>
        <p:txBody>
          <a:bodyPr wrap="square" lIns="91440" tIns="45720" rIns="91440" bIns="45720" anchor="t">
            <a:spAutoFit/>
          </a:bodyPr>
          <a:lstStyle/>
          <a:p>
            <a:r>
              <a:rPr lang="en-US" sz="1200">
                <a:latin typeface="+mj-lt"/>
                <a:ea typeface="+mj-lt"/>
                <a:cs typeface="+mj-lt"/>
              </a:rPr>
              <a:t>Wednesday 4th November 9:00am</a:t>
            </a:r>
          </a:p>
          <a:p>
            <a:r>
              <a:rPr lang="en-US" sz="1200">
                <a:latin typeface="Aptos Display"/>
              </a:rPr>
              <a:t>1hr 15 mins</a:t>
            </a:r>
          </a:p>
        </p:txBody>
      </p:sp>
    </p:spTree>
    <p:extLst>
      <p:ext uri="{BB962C8B-B14F-4D97-AF65-F5344CB8AC3E}">
        <p14:creationId xmlns:p14="http://schemas.microsoft.com/office/powerpoint/2010/main" val="20852685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F5EF0FF-0B3F-B141-5D7E-C51C8B899AA8}"/>
              </a:ext>
            </a:extLst>
          </p:cNvPr>
          <p:cNvSpPr>
            <a:spLocks noGrp="1"/>
          </p:cNvSpPr>
          <p:nvPr/>
        </p:nvSpPr>
        <p:spPr>
          <a:xfrm>
            <a:off x="-1" y="0"/>
            <a:ext cx="7559676" cy="10439400"/>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7" name="Rectangle: Rounded Corners 6">
            <a:extLst>
              <a:ext uri="{FF2B5EF4-FFF2-40B4-BE49-F238E27FC236}">
                <a16:creationId xmlns:a16="http://schemas.microsoft.com/office/drawing/2014/main" id="{965547FA-A2A1-93C6-E6FE-AEF211E8923E}"/>
              </a:ext>
            </a:extLst>
          </p:cNvPr>
          <p:cNvSpPr>
            <a:spLocks noGrp="1"/>
          </p:cNvSpPr>
          <p:nvPr/>
        </p:nvSpPr>
        <p:spPr>
          <a:xfrm>
            <a:off x="261728" y="224288"/>
            <a:ext cx="7036219" cy="9954882"/>
          </a:xfrm>
          <a:prstGeom prst="roundRect">
            <a:avLst>
              <a:gd name="adj" fmla="val 499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8" name="TextBox 7">
            <a:extLst>
              <a:ext uri="{FF2B5EF4-FFF2-40B4-BE49-F238E27FC236}">
                <a16:creationId xmlns:a16="http://schemas.microsoft.com/office/drawing/2014/main" id="{91049FAA-11F3-63F2-BD4A-32EFBF90F339}"/>
              </a:ext>
            </a:extLst>
          </p:cNvPr>
          <p:cNvSpPr>
            <a:spLocks noGrp="1"/>
          </p:cNvSpPr>
          <p:nvPr/>
        </p:nvSpPr>
        <p:spPr>
          <a:xfrm>
            <a:off x="444546" y="260230"/>
            <a:ext cx="3005236" cy="584775"/>
          </a:xfrm>
          <a:prstGeom prst="rect">
            <a:avLst/>
          </a:prstGeom>
          <a:noFill/>
        </p:spPr>
        <p:txBody>
          <a:bodyPr wrap="square">
            <a:spAutoFit/>
          </a:bodyPr>
          <a:lstStyle/>
          <a:p>
            <a:r>
              <a:rPr sz="3200">
                <a:latin typeface="Trade Gothic Inline"/>
                <a:ea typeface="Trade Gothic Inline"/>
                <a:cs typeface="Trade Gothic Inline"/>
              </a:rPr>
              <a:t>PHYSICS</a:t>
            </a:r>
          </a:p>
        </p:txBody>
      </p:sp>
      <p:graphicFrame>
        <p:nvGraphicFramePr>
          <p:cNvPr id="18" name="Table 3"/>
          <p:cNvGraphicFramePr/>
          <p:nvPr/>
        </p:nvGraphicFramePr>
        <p:xfrm>
          <a:off x="444546" y="999120"/>
          <a:ext cx="6662944" cy="3393548"/>
        </p:xfrm>
        <a:graphic>
          <a:graphicData uri="http://schemas.openxmlformats.org/drawingml/2006/table">
            <a:tbl>
              <a:tblPr firstRow="1" bandRow="1">
                <a:tableStyleId>{5940675A-B579-460E-94D1-54222C63F5DA}</a:tableStyleId>
              </a:tblPr>
              <a:tblGrid>
                <a:gridCol w="831361">
                  <a:extLst>
                    <a:ext uri="{9D8B030D-6E8A-4147-A177-3AD203B41FA5}">
                      <a16:colId xmlns:a16="http://schemas.microsoft.com/office/drawing/2014/main" val="20000"/>
                    </a:ext>
                  </a:extLst>
                </a:gridCol>
                <a:gridCol w="1389619">
                  <a:extLst>
                    <a:ext uri="{9D8B030D-6E8A-4147-A177-3AD203B41FA5}">
                      <a16:colId xmlns:a16="http://schemas.microsoft.com/office/drawing/2014/main" val="20001"/>
                    </a:ext>
                  </a:extLst>
                </a:gridCol>
                <a:gridCol w="1110491">
                  <a:extLst>
                    <a:ext uri="{9D8B030D-6E8A-4147-A177-3AD203B41FA5}">
                      <a16:colId xmlns:a16="http://schemas.microsoft.com/office/drawing/2014/main" val="20002"/>
                    </a:ext>
                  </a:extLst>
                </a:gridCol>
                <a:gridCol w="1110491">
                  <a:extLst>
                    <a:ext uri="{9D8B030D-6E8A-4147-A177-3AD203B41FA5}">
                      <a16:colId xmlns:a16="http://schemas.microsoft.com/office/drawing/2014/main" val="20003"/>
                    </a:ext>
                  </a:extLst>
                </a:gridCol>
                <a:gridCol w="1110491">
                  <a:extLst>
                    <a:ext uri="{9D8B030D-6E8A-4147-A177-3AD203B41FA5}">
                      <a16:colId xmlns:a16="http://schemas.microsoft.com/office/drawing/2014/main" val="20004"/>
                    </a:ext>
                  </a:extLst>
                </a:gridCol>
                <a:gridCol w="1110491">
                  <a:extLst>
                    <a:ext uri="{9D8B030D-6E8A-4147-A177-3AD203B41FA5}">
                      <a16:colId xmlns:a16="http://schemas.microsoft.com/office/drawing/2014/main" val="20005"/>
                    </a:ext>
                  </a:extLst>
                </a:gridCol>
              </a:tblGrid>
              <a:tr h="296599">
                <a:tc>
                  <a:txBody>
                    <a:bodyPr/>
                    <a:lstStyle/>
                    <a:p>
                      <a:r>
                        <a:rPr sz="1100" b="1">
                          <a:latin typeface="Calibri"/>
                          <a:ea typeface="Calibri"/>
                          <a:cs typeface="Calibri"/>
                        </a:rPr>
                        <a:t>Paper </a:t>
                      </a:r>
                    </a:p>
                  </a:txBody>
                  <a:tcPr/>
                </a:tc>
                <a:tc>
                  <a:txBody>
                    <a:bodyPr/>
                    <a:lstStyle/>
                    <a:p>
                      <a:r>
                        <a:rPr sz="1050">
                          <a:solidFill>
                            <a:srgbClr val="111111"/>
                          </a:solidFill>
                          <a:latin typeface="Calibri"/>
                          <a:ea typeface="Calibri"/>
                          <a:cs typeface="Calibri"/>
                        </a:rPr>
                        <a:t>Paper 1 (F/H)</a:t>
                      </a:r>
                      <a:endParaRPr sz="1100" i="1">
                        <a:latin typeface="Calibri"/>
                        <a:ea typeface="Calibri"/>
                        <a:cs typeface="Calibri"/>
                      </a:endParaRPr>
                    </a:p>
                  </a:txBody>
                  <a:tcPr/>
                </a:tc>
                <a:tc>
                  <a:txBody>
                    <a:bodyPr/>
                    <a:lstStyle/>
                    <a:p>
                      <a:r>
                        <a:rPr sz="1100" b="1">
                          <a:latin typeface="Calibri"/>
                          <a:ea typeface="Calibri"/>
                          <a:cs typeface="Calibri"/>
                        </a:rPr>
                        <a:t>Length</a:t>
                      </a:r>
                    </a:p>
                  </a:txBody>
                  <a:tcPr/>
                </a:tc>
                <a:tc>
                  <a:txBody>
                    <a:bodyPr/>
                    <a:lstStyle/>
                    <a:p>
                      <a:r>
                        <a:rPr sz="1050">
                          <a:solidFill>
                            <a:srgbClr val="111111"/>
                          </a:solidFill>
                          <a:latin typeface="Calibri"/>
                          <a:ea typeface="Calibri"/>
                          <a:cs typeface="Calibri"/>
                        </a:rPr>
                        <a:t>1 hr 15 min</a:t>
                      </a:r>
                      <a:endParaRPr sz="1100" i="1">
                        <a:latin typeface="Calibri"/>
                        <a:ea typeface="Calibri"/>
                        <a:cs typeface="Calibri"/>
                      </a:endParaRPr>
                    </a:p>
                  </a:txBody>
                  <a:tcPr/>
                </a:tc>
                <a:tc>
                  <a:txBody>
                    <a:bodyPr/>
                    <a:lstStyle/>
                    <a:p>
                      <a:r>
                        <a:rPr sz="1100" b="1">
                          <a:latin typeface="Calibri"/>
                          <a:ea typeface="Calibri"/>
                          <a:cs typeface="Calibri"/>
                        </a:rPr>
                        <a:t>Marks</a:t>
                      </a:r>
                    </a:p>
                  </a:txBody>
                  <a:tcPr/>
                </a:tc>
                <a:tc>
                  <a:txBody>
                    <a:bodyPr/>
                    <a:lstStyle/>
                    <a:p>
                      <a:r>
                        <a:rPr sz="1050">
                          <a:solidFill>
                            <a:srgbClr val="111111"/>
                          </a:solidFill>
                          <a:latin typeface="Calibri"/>
                          <a:ea typeface="Calibri"/>
                          <a:cs typeface="Calibri"/>
                        </a:rPr>
                        <a:t>70</a:t>
                      </a:r>
                      <a:endParaRPr sz="1100" i="1">
                        <a:latin typeface="Calibri"/>
                        <a:ea typeface="Calibri"/>
                        <a:cs typeface="Calibri"/>
                      </a:endParaRPr>
                    </a:p>
                  </a:txBody>
                  <a:tcPr/>
                </a:tc>
                <a:extLst>
                  <a:ext uri="{0D108BD9-81ED-4DB2-BD59-A6C34878D82A}">
                    <a16:rowId xmlns:a16="http://schemas.microsoft.com/office/drawing/2014/main" val="10000"/>
                  </a:ext>
                </a:extLst>
              </a:tr>
              <a:tr h="296599">
                <a:tc gridSpan="6">
                  <a:txBody>
                    <a:bodyPr/>
                    <a:lstStyle/>
                    <a:p>
                      <a:pPr algn="ctr">
                        <a:buNone/>
                      </a:pPr>
                      <a:r>
                        <a:rPr sz="1200" b="0" i="0">
                          <a:latin typeface="Calibri"/>
                          <a:ea typeface="Calibri"/>
                          <a:cs typeface="Calibri"/>
                        </a:rPr>
                        <a:t>Topics / Subjects – what will be on the exam?</a:t>
                      </a:r>
                    </a:p>
                  </a:txBody>
                  <a:tcPr>
                    <a:solidFill>
                      <a:schemeClr val="accent4">
                        <a:lumMod val="20000"/>
                        <a:lumOff val="80000"/>
                      </a:schemeClr>
                    </a:solidFill>
                  </a:tcPr>
                </a:tc>
                <a:tc hMerge="1">
                  <a:txBody>
                    <a:bodyPr/>
                    <a:lstStyle/>
                    <a:p>
                      <a:endParaRPr/>
                    </a:p>
                  </a:txBody>
                  <a:tcPr/>
                </a:tc>
                <a:tc hMerge="1">
                  <a:txBody>
                    <a:bodyPr/>
                    <a:lstStyle/>
                    <a:p>
                      <a:endParaRPr/>
                    </a:p>
                  </a:txBody>
                  <a:tcPr/>
                </a:tc>
                <a:tc hMerge="1">
                  <a:txBody>
                    <a:bodyPr/>
                    <a:lstStyle/>
                    <a:p>
                      <a:endParaRPr/>
                    </a:p>
                  </a:txBody>
                  <a:tcPr/>
                </a:tc>
                <a:tc hMerge="1">
                  <a:txBody>
                    <a:bodyPr/>
                    <a:lstStyle/>
                    <a:p>
                      <a:endParaRPr/>
                    </a:p>
                  </a:txBody>
                  <a:tcPr/>
                </a:tc>
                <a:tc hMerge="1">
                  <a:txBody>
                    <a:bodyPr/>
                    <a:lstStyle/>
                    <a:p>
                      <a:endParaRPr/>
                    </a:p>
                  </a:txBody>
                  <a:tcPr/>
                </a:tc>
                <a:extLst>
                  <a:ext uri="{0D108BD9-81ED-4DB2-BD59-A6C34878D82A}">
                    <a16:rowId xmlns:a16="http://schemas.microsoft.com/office/drawing/2014/main" val="10001"/>
                  </a:ext>
                </a:extLst>
              </a:tr>
              <a:tr h="2407687">
                <a:tc gridSpan="6">
                  <a:txBody>
                    <a:bodyPr/>
                    <a:lstStyle/>
                    <a:p>
                      <a:pPr marL="171450" indent="-171450">
                        <a:buFont typeface="Arial" panose="020B0604020202020204" pitchFamily="34" charset="0"/>
                        <a:buChar char="•"/>
                      </a:pPr>
                      <a:r>
                        <a:rPr sz="1125">
                          <a:solidFill>
                            <a:srgbClr val="111111"/>
                          </a:solidFill>
                          <a:latin typeface="+mn-lt"/>
                          <a:ea typeface="Calibri"/>
                          <a:cs typeface="Calibri"/>
                        </a:rPr>
                        <a:t>P1 Energy: stores and transfers; work done, power and efficiency; energy resources.</a:t>
                      </a:r>
                      <a:endParaRPr sz="1100" b="0" i="1">
                        <a:latin typeface="+mn-lt"/>
                        <a:ea typeface="Calibri"/>
                        <a:cs typeface="Calibri"/>
                      </a:endParaRPr>
                    </a:p>
                    <a:p>
                      <a:pPr marL="171450" indent="-171450">
                        <a:buFont typeface="Arial" panose="020B0604020202020204" pitchFamily="34" charset="0"/>
                        <a:buChar char="•"/>
                      </a:pPr>
                      <a:r>
                        <a:rPr sz="1125">
                          <a:solidFill>
                            <a:srgbClr val="111111"/>
                          </a:solidFill>
                          <a:latin typeface="+mn-lt"/>
                          <a:ea typeface="Calibri"/>
                          <a:cs typeface="Calibri"/>
                        </a:rPr>
                        <a:t>P2 Electricity: current, potential difference and resistance; series/parallel circuits; power and the National Grid.</a:t>
                      </a:r>
                      <a:endParaRPr sz="1100" b="0" i="1">
                        <a:latin typeface="+mn-lt"/>
                        <a:ea typeface="Calibri"/>
                        <a:cs typeface="Calibri"/>
                      </a:endParaRPr>
                    </a:p>
                    <a:p>
                      <a:pPr marL="171450" indent="-171450">
                        <a:buFont typeface="Arial" panose="020B0604020202020204" pitchFamily="34" charset="0"/>
                        <a:buChar char="•"/>
                      </a:pPr>
                      <a:r>
                        <a:rPr sz="1125">
                          <a:solidFill>
                            <a:srgbClr val="111111"/>
                          </a:solidFill>
                          <a:latin typeface="+mn-lt"/>
                          <a:ea typeface="Calibri"/>
                          <a:cs typeface="Calibri"/>
                        </a:rPr>
                        <a:t>P3 Particle model: density; changes of state; specific heat capacity and latent heat.</a:t>
                      </a:r>
                      <a:endParaRPr sz="1100" b="0" i="1">
                        <a:latin typeface="+mn-lt"/>
                        <a:ea typeface="Calibri"/>
                        <a:cs typeface="Calibri"/>
                      </a:endParaRPr>
                    </a:p>
                    <a:p>
                      <a:pPr marL="171450" indent="-171450">
                        <a:buFont typeface="Arial" panose="020B0604020202020204" pitchFamily="34" charset="0"/>
                        <a:buChar char="•"/>
                      </a:pPr>
                      <a:r>
                        <a:rPr sz="1125">
                          <a:solidFill>
                            <a:srgbClr val="111111"/>
                          </a:solidFill>
                          <a:latin typeface="+mn-lt"/>
                          <a:ea typeface="Calibri"/>
                          <a:cs typeface="Calibri"/>
                        </a:rPr>
                        <a:t>P4 Atomic structure: atomic model; alpha, beta and gamma radiation; half-life; contamination and irradiation.</a:t>
                      </a:r>
                      <a:endParaRPr sz="1100" b="0" i="1">
                        <a:latin typeface="+mn-lt"/>
                        <a:ea typeface="Calibri"/>
                        <a:cs typeface="Calibri"/>
                      </a:endParaRPr>
                    </a:p>
                    <a:p>
                      <a:pPr marL="171450" indent="-171450">
                        <a:buFont typeface="Arial" panose="020B0604020202020204" pitchFamily="34" charset="0"/>
                        <a:buChar char="•"/>
                      </a:pPr>
                      <a:endParaRPr sz="1100" b="0" i="1">
                        <a:latin typeface="+mn-lt"/>
                        <a:ea typeface="Calibri"/>
                        <a:cs typeface="Calibri"/>
                      </a:endParaRPr>
                    </a:p>
                    <a:p>
                      <a:pPr marL="171450" indent="-171450">
                        <a:buFont typeface="Arial" panose="020B0604020202020204" pitchFamily="34" charset="0"/>
                        <a:buChar char="•"/>
                      </a:pPr>
                      <a:r>
                        <a:rPr sz="1100">
                          <a:solidFill>
                            <a:srgbClr val="111111"/>
                          </a:solidFill>
                          <a:latin typeface="+mn-lt"/>
                          <a:ea typeface="Calibri"/>
                          <a:cs typeface="Calibri"/>
                        </a:rPr>
                        <a:t>Required practicals 14–17: specific heat capacity; resistance of circuits; I–V characteristics; density.</a:t>
                      </a:r>
                      <a:endParaRPr lang="en-GB" sz="1100">
                        <a:solidFill>
                          <a:srgbClr val="111111"/>
                        </a:solidFill>
                        <a:latin typeface="+mn-lt"/>
                        <a:ea typeface="Calibri"/>
                        <a:cs typeface="Calibri"/>
                      </a:endParaRPr>
                    </a:p>
                    <a:p>
                      <a:pPr marL="0" indent="0">
                        <a:buFont typeface="Arial" panose="020B0604020202020204" pitchFamily="34" charset="0"/>
                        <a:buNone/>
                      </a:pPr>
                      <a:r>
                        <a:rPr lang="en-GB" sz="1125" b="0" i="1">
                          <a:solidFill>
                            <a:srgbClr val="111111"/>
                          </a:solidFill>
                          <a:latin typeface="+mn-lt"/>
                          <a:ea typeface="Calibri"/>
                          <a:cs typeface="Calibri"/>
                        </a:rPr>
                        <a:t>Types of questions:</a:t>
                      </a:r>
                    </a:p>
                    <a:p>
                      <a:pPr marL="171450" indent="-171450">
                        <a:buFont typeface="Arial" panose="020B0604020202020204" pitchFamily="34" charset="0"/>
                        <a:buChar char="•"/>
                      </a:pPr>
                      <a:r>
                        <a:rPr lang="en-GB" sz="1100" b="1">
                          <a:latin typeface="+mn-lt"/>
                        </a:rPr>
                        <a:t>Recall or identify:</a:t>
                      </a:r>
                      <a:r>
                        <a:rPr lang="en-GB" sz="1100">
                          <a:latin typeface="+mn-lt"/>
                        </a:rPr>
                        <a:t> name an energy store, recognise a circuit symbol or give a unit.</a:t>
                      </a:r>
                    </a:p>
                    <a:p>
                      <a:pPr marL="171450" indent="-171450">
                        <a:buFont typeface="Arial" panose="020B0604020202020204" pitchFamily="34" charset="0"/>
                        <a:buChar char="•"/>
                      </a:pPr>
                      <a:r>
                        <a:rPr lang="en-GB" sz="1100" b="1">
                          <a:latin typeface="+mn-lt"/>
                        </a:rPr>
                        <a:t>Explain:</a:t>
                      </a:r>
                      <a:r>
                        <a:rPr lang="en-GB" sz="1100">
                          <a:latin typeface="+mn-lt"/>
                        </a:rPr>
                        <a:t> describe an energy transfer, explain how a circuit works or compare types of radiation.</a:t>
                      </a:r>
                    </a:p>
                    <a:p>
                      <a:pPr marL="171450" indent="-171450">
                        <a:buFont typeface="Arial" panose="020B0604020202020204" pitchFamily="34" charset="0"/>
                        <a:buChar char="•"/>
                      </a:pPr>
                      <a:r>
                        <a:rPr lang="en-GB" sz="1100" b="1">
                          <a:latin typeface="+mn-lt"/>
                        </a:rPr>
                        <a:t>Calculate:</a:t>
                      </a:r>
                      <a:r>
                        <a:rPr lang="en-GB" sz="1100">
                          <a:latin typeface="+mn-lt"/>
                        </a:rPr>
                        <a:t> use equations for energy, electrical power, resistance or density. Students should show their working and include units.</a:t>
                      </a:r>
                    </a:p>
                    <a:p>
                      <a:pPr marL="171450" indent="-171450">
                        <a:buFont typeface="Arial" panose="020B0604020202020204" pitchFamily="34" charset="0"/>
                        <a:buChar char="•"/>
                      </a:pPr>
                      <a:r>
                        <a:rPr lang="en-GB" sz="1100" b="1">
                          <a:latin typeface="+mn-lt"/>
                        </a:rPr>
                        <a:t>Use data:</a:t>
                      </a:r>
                      <a:r>
                        <a:rPr lang="en-GB" sz="1100">
                          <a:latin typeface="+mn-lt"/>
                        </a:rPr>
                        <a:t> interpret a graph, table, circuit diagram or radioactive decay data.</a:t>
                      </a:r>
                    </a:p>
                    <a:p>
                      <a:pPr marL="171450" indent="-171450">
                        <a:buFont typeface="Arial" panose="020B0604020202020204" pitchFamily="34" charset="0"/>
                        <a:buChar char="•"/>
                      </a:pPr>
                      <a:r>
                        <a:rPr lang="en-GB" sz="1100" b="1">
                          <a:latin typeface="+mn-lt"/>
                        </a:rPr>
                        <a:t>Describe a practical:</a:t>
                      </a:r>
                      <a:r>
                        <a:rPr lang="en-GB" sz="1100">
                          <a:latin typeface="+mn-lt"/>
                        </a:rPr>
                        <a:t> explain how to measure density, investigate resistance, measure I–V characteristics or determine specific heat capacity. </a:t>
                      </a:r>
                      <a:endParaRPr sz="1100" b="0" i="1">
                        <a:latin typeface="+mn-lt"/>
                        <a:ea typeface="Calibri"/>
                        <a:cs typeface="Calibri"/>
                      </a:endParaRPr>
                    </a:p>
                  </a:txBody>
                  <a:tcPr/>
                </a:tc>
                <a:tc hMerge="1">
                  <a:txBody>
                    <a:bodyPr/>
                    <a:lstStyle/>
                    <a:p>
                      <a:endParaRPr/>
                    </a:p>
                  </a:txBody>
                  <a:tcPr/>
                </a:tc>
                <a:tc hMerge="1">
                  <a:txBody>
                    <a:bodyPr/>
                    <a:lstStyle/>
                    <a:p>
                      <a:endParaRPr b="1"/>
                    </a:p>
                  </a:txBody>
                  <a:tcPr/>
                </a:tc>
                <a:tc hMerge="1">
                  <a:txBody>
                    <a:bodyPr/>
                    <a:lstStyle/>
                    <a:p>
                      <a:endParaRPr/>
                    </a:p>
                  </a:txBody>
                  <a:tcPr/>
                </a:tc>
                <a:tc hMerge="1">
                  <a:txBody>
                    <a:bodyPr/>
                    <a:lstStyle/>
                    <a:p>
                      <a:endParaRPr b="1"/>
                    </a:p>
                  </a:txBody>
                  <a:tcPr/>
                </a:tc>
                <a:tc hMerge="1">
                  <a:txBody>
                    <a:bodyPr/>
                    <a:lstStyle/>
                    <a:p>
                      <a:endParaRPr/>
                    </a:p>
                  </a:txBody>
                  <a:tcPr/>
                </a:tc>
                <a:extLst>
                  <a:ext uri="{0D108BD9-81ED-4DB2-BD59-A6C34878D82A}">
                    <a16:rowId xmlns:a16="http://schemas.microsoft.com/office/drawing/2014/main" val="10002"/>
                  </a:ext>
                </a:extLst>
              </a:tr>
            </a:tbl>
          </a:graphicData>
        </a:graphic>
      </p:graphicFrame>
      <p:graphicFrame>
        <p:nvGraphicFramePr>
          <p:cNvPr id="19" name="Table 12"/>
          <p:cNvGraphicFramePr/>
          <p:nvPr/>
        </p:nvGraphicFramePr>
        <p:xfrm>
          <a:off x="453306" y="9158922"/>
          <a:ext cx="6662940" cy="861408"/>
        </p:xfrm>
        <a:graphic>
          <a:graphicData uri="http://schemas.openxmlformats.org/drawingml/2006/table">
            <a:tbl>
              <a:tblPr firstRow="1" bandRow="1">
                <a:tableStyleId>{5940675A-B579-460E-94D1-54222C63F5DA}</a:tableStyleId>
              </a:tblPr>
              <a:tblGrid>
                <a:gridCol w="1650337">
                  <a:extLst>
                    <a:ext uri="{9D8B030D-6E8A-4147-A177-3AD203B41FA5}">
                      <a16:colId xmlns:a16="http://schemas.microsoft.com/office/drawing/2014/main" val="20000"/>
                    </a:ext>
                  </a:extLst>
                </a:gridCol>
                <a:gridCol w="902793">
                  <a:extLst>
                    <a:ext uri="{9D8B030D-6E8A-4147-A177-3AD203B41FA5}">
                      <a16:colId xmlns:a16="http://schemas.microsoft.com/office/drawing/2014/main" val="20001"/>
                    </a:ext>
                  </a:extLst>
                </a:gridCol>
                <a:gridCol w="1066800">
                  <a:extLst>
                    <a:ext uri="{9D8B030D-6E8A-4147-A177-3AD203B41FA5}">
                      <a16:colId xmlns:a16="http://schemas.microsoft.com/office/drawing/2014/main" val="20002"/>
                    </a:ext>
                  </a:extLst>
                </a:gridCol>
                <a:gridCol w="3043010">
                  <a:extLst>
                    <a:ext uri="{9D8B030D-6E8A-4147-A177-3AD203B41FA5}">
                      <a16:colId xmlns:a16="http://schemas.microsoft.com/office/drawing/2014/main" val="20003"/>
                    </a:ext>
                  </a:extLst>
                </a:gridCol>
              </a:tblGrid>
              <a:tr h="354697">
                <a:tc>
                  <a:txBody>
                    <a:bodyPr/>
                    <a:lstStyle/>
                    <a:p>
                      <a:r>
                        <a:rPr sz="1100" b="1">
                          <a:latin typeface="Calibri"/>
                          <a:ea typeface="Calibri"/>
                          <a:cs typeface="Calibri"/>
                        </a:rPr>
                        <a:t>Lead Teacher</a:t>
                      </a:r>
                    </a:p>
                  </a:txBody>
                  <a:tcPr/>
                </a:tc>
                <a:tc>
                  <a:txBody>
                    <a:bodyPr/>
                    <a:lstStyle/>
                    <a:p>
                      <a:r>
                        <a:rPr lang="en-GB" sz="1050" i="1">
                          <a:solidFill>
                            <a:srgbClr val="111111"/>
                          </a:solidFill>
                          <a:latin typeface="Calibri"/>
                          <a:ea typeface="Calibri"/>
                          <a:cs typeface="Calibri"/>
                        </a:rPr>
                        <a:t>Mr Watt</a:t>
                      </a:r>
                      <a:endParaRPr sz="1100" i="1">
                        <a:latin typeface="Calibri"/>
                        <a:ea typeface="Calibri"/>
                        <a:cs typeface="Calibri"/>
                      </a:endParaRPr>
                    </a:p>
                  </a:txBody>
                  <a:tcPr/>
                </a:tc>
                <a:tc>
                  <a:txBody>
                    <a:bodyPr/>
                    <a:lstStyle/>
                    <a:p>
                      <a:r>
                        <a:rPr sz="1100" b="1">
                          <a:latin typeface="Calibri"/>
                          <a:ea typeface="Calibri"/>
                          <a:cs typeface="Calibri"/>
                        </a:rPr>
                        <a:t>Email</a:t>
                      </a:r>
                    </a:p>
                  </a:txBody>
                  <a:tcPr/>
                </a:tc>
                <a:tc>
                  <a:txBody>
                    <a:bodyPr/>
                    <a:lstStyle/>
                    <a:p>
                      <a:r>
                        <a:rPr lang="en-GB" sz="1050" i="1">
                          <a:solidFill>
                            <a:srgbClr val="111111"/>
                          </a:solidFill>
                          <a:latin typeface="Calibri"/>
                          <a:ea typeface="Calibri"/>
                          <a:cs typeface="Calibri"/>
                          <a:hlinkClick r:id="rId3"/>
                        </a:rPr>
                        <a:t>jwatt@firvale.com</a:t>
                      </a:r>
                      <a:r>
                        <a:rPr lang="en-GB" sz="1050" i="1">
                          <a:solidFill>
                            <a:srgbClr val="111111"/>
                          </a:solidFill>
                          <a:latin typeface="Calibri"/>
                          <a:ea typeface="Calibri"/>
                          <a:cs typeface="Calibri"/>
                        </a:rPr>
                        <a:t> </a:t>
                      </a:r>
                      <a:endParaRPr sz="1100" i="1">
                        <a:latin typeface="Calibri"/>
                        <a:ea typeface="Calibri"/>
                        <a:cs typeface="Calibri"/>
                      </a:endParaRPr>
                    </a:p>
                  </a:txBody>
                  <a:tcPr/>
                </a:tc>
                <a:extLst>
                  <a:ext uri="{0D108BD9-81ED-4DB2-BD59-A6C34878D82A}">
                    <a16:rowId xmlns:a16="http://schemas.microsoft.com/office/drawing/2014/main" val="10000"/>
                  </a:ext>
                </a:extLst>
              </a:tr>
              <a:tr h="506711">
                <a:tc>
                  <a:txBody>
                    <a:bodyPr/>
                    <a:lstStyle/>
                    <a:p>
                      <a:r>
                        <a:rPr sz="1100" b="1">
                          <a:latin typeface="Calibri"/>
                          <a:ea typeface="Calibri"/>
                          <a:cs typeface="Calibri"/>
                        </a:rPr>
                        <a:t>Specification</a:t>
                      </a:r>
                    </a:p>
                  </a:txBody>
                  <a:tcPr/>
                </a:tc>
                <a:tc gridSpan="3">
                  <a:txBody>
                    <a:bodyPr/>
                    <a:lstStyle/>
                    <a:p>
                      <a:r>
                        <a:rPr sz="1050" i="1">
                          <a:solidFill>
                            <a:srgbClr val="111111"/>
                          </a:solidFill>
                          <a:latin typeface="Calibri"/>
                          <a:ea typeface="Calibri"/>
                          <a:cs typeface="Calibri"/>
                          <a:hlinkClick r:id="rId4"/>
                        </a:rPr>
                        <a:t>AQA Trilogy (8464) specification</a:t>
                      </a:r>
                      <a:endParaRPr lang="en-GB" sz="1050" i="1">
                        <a:solidFill>
                          <a:srgbClr val="111111"/>
                        </a:solidFill>
                        <a:latin typeface="Calibri"/>
                        <a:ea typeface="Calibri"/>
                        <a:cs typeface="Calibri"/>
                        <a:hlinkClick r:id="rId4"/>
                      </a:endParaRPr>
                    </a:p>
                    <a:p>
                      <a:endParaRPr lang="en-GB" sz="1050" i="1">
                        <a:solidFill>
                          <a:srgbClr val="111111"/>
                        </a:solidFill>
                        <a:latin typeface="Calibri"/>
                        <a:ea typeface="Calibri"/>
                        <a:cs typeface="Calibri"/>
                        <a:hlinkClick r:id="rId4"/>
                      </a:endParaRPr>
                    </a:p>
                  </a:txBody>
                  <a:tcPr/>
                </a:tc>
                <a:tc hMerge="1">
                  <a:txBody>
                    <a:bodyPr/>
                    <a:lstStyle/>
                    <a:p>
                      <a:endParaRPr sz="1100" b="1">
                        <a:latin typeface="Calibri"/>
                        <a:ea typeface="Calibri"/>
                        <a:cs typeface="Calibri"/>
                      </a:endParaRPr>
                    </a:p>
                  </a:txBody>
                  <a:tcPr/>
                </a:tc>
                <a:tc hMerge="1">
                  <a:txBody>
                    <a:bodyPr/>
                    <a:lstStyle/>
                    <a:p>
                      <a:endParaRPr sz="1100" i="1">
                        <a:latin typeface="Calibri"/>
                        <a:ea typeface="Calibri"/>
                        <a:cs typeface="Calibri"/>
                      </a:endParaRPr>
                    </a:p>
                  </a:txBody>
                  <a:tcPr/>
                </a:tc>
                <a:extLst>
                  <a:ext uri="{0D108BD9-81ED-4DB2-BD59-A6C34878D82A}">
                    <a16:rowId xmlns:a16="http://schemas.microsoft.com/office/drawing/2014/main" val="10001"/>
                  </a:ext>
                </a:extLst>
              </a:tr>
            </a:tbl>
          </a:graphicData>
        </a:graphic>
      </p:graphicFrame>
      <p:graphicFrame>
        <p:nvGraphicFramePr>
          <p:cNvPr id="21" name="Table 10"/>
          <p:cNvGraphicFramePr/>
          <p:nvPr/>
        </p:nvGraphicFramePr>
        <p:xfrm>
          <a:off x="444546" y="4529312"/>
          <a:ext cx="6662940" cy="3103844"/>
        </p:xfrm>
        <a:graphic>
          <a:graphicData uri="http://schemas.openxmlformats.org/drawingml/2006/table">
            <a:tbl>
              <a:tblPr firstRow="1" bandRow="1">
                <a:tableStyleId>{5940675A-B579-460E-94D1-54222C63F5DA}</a:tableStyleId>
              </a:tblPr>
              <a:tblGrid>
                <a:gridCol w="6662940">
                  <a:extLst>
                    <a:ext uri="{9D8B030D-6E8A-4147-A177-3AD203B41FA5}">
                      <a16:colId xmlns:a16="http://schemas.microsoft.com/office/drawing/2014/main" val="20000"/>
                    </a:ext>
                  </a:extLst>
                </a:gridCol>
              </a:tblGrid>
              <a:tr h="247310">
                <a:tc>
                  <a:txBody>
                    <a:bodyPr/>
                    <a:lstStyle/>
                    <a:p>
                      <a:pPr algn="ctr">
                        <a:buNone/>
                      </a:pPr>
                      <a:r>
                        <a:rPr sz="1200" b="0">
                          <a:latin typeface="Calibri"/>
                          <a:ea typeface="Calibri"/>
                          <a:cs typeface="Calibri"/>
                        </a:rPr>
                        <a:t>Useful tips</a:t>
                      </a:r>
                    </a:p>
                  </a:txBody>
                  <a:tcPr>
                    <a:solidFill>
                      <a:schemeClr val="accent4">
                        <a:lumMod val="20000"/>
                        <a:lumOff val="80000"/>
                      </a:schemeClr>
                    </a:solidFill>
                  </a:tcPr>
                </a:tc>
                <a:extLst>
                  <a:ext uri="{0D108BD9-81ED-4DB2-BD59-A6C34878D82A}">
                    <a16:rowId xmlns:a16="http://schemas.microsoft.com/office/drawing/2014/main" val="10000"/>
                  </a:ext>
                </a:extLst>
              </a:tr>
              <a:tr h="2829524">
                <a:tc>
                  <a:txBody>
                    <a:bodyPr/>
                    <a:lstStyle/>
                    <a:p>
                      <a:pPr marL="171450" indent="-171450">
                        <a:buFont typeface="Arial" panose="020B0604020202020204" pitchFamily="34" charset="0"/>
                        <a:buChar char="•"/>
                      </a:pPr>
                      <a:r>
                        <a:rPr sz="1125">
                          <a:solidFill>
                            <a:srgbClr val="111111"/>
                          </a:solidFill>
                          <a:latin typeface="+mn-lt"/>
                          <a:ea typeface="Calibri"/>
                          <a:cs typeface="Calibri"/>
                        </a:rPr>
                        <a:t>1. Use the AQA equation sheet. Choose the equation and identify each quantity first.</a:t>
                      </a:r>
                      <a:endParaRPr sz="1100" b="0" i="1">
                        <a:latin typeface="+mn-lt"/>
                        <a:ea typeface="Calibri"/>
                        <a:cs typeface="Calibri"/>
                      </a:endParaRPr>
                    </a:p>
                    <a:p>
                      <a:pPr marL="171450" indent="-171450">
                        <a:buFont typeface="Arial" panose="020B0604020202020204" pitchFamily="34" charset="0"/>
                        <a:buChar char="•"/>
                      </a:pPr>
                      <a:r>
                        <a:rPr sz="1125">
                          <a:solidFill>
                            <a:srgbClr val="111111"/>
                          </a:solidFill>
                          <a:latin typeface="+mn-lt"/>
                          <a:ea typeface="Calibri"/>
                          <a:cs typeface="Calibri"/>
                        </a:rPr>
                        <a:t>2. Convert units before calculating. Write the answer with its unit.</a:t>
                      </a:r>
                      <a:endParaRPr sz="1100" b="0" i="1">
                        <a:latin typeface="+mn-lt"/>
                        <a:ea typeface="Calibri"/>
                        <a:cs typeface="Calibri"/>
                      </a:endParaRPr>
                    </a:p>
                    <a:p>
                      <a:pPr marL="171450" indent="-171450">
                        <a:buFont typeface="Arial" panose="020B0604020202020204" pitchFamily="34" charset="0"/>
                        <a:buChar char="•"/>
                      </a:pPr>
                      <a:r>
                        <a:rPr sz="1100">
                          <a:solidFill>
                            <a:srgbClr val="111111"/>
                          </a:solidFill>
                          <a:latin typeface="+mn-lt"/>
                          <a:ea typeface="Calibri"/>
                          <a:cs typeface="Calibri"/>
                        </a:rPr>
                        <a:t>3. Practise circuit diagrams, energy calculations, density and half-life graphs.</a:t>
                      </a:r>
                      <a:endParaRPr sz="1100" b="0" i="1">
                        <a:latin typeface="+mn-lt"/>
                        <a:ea typeface="Calibri"/>
                        <a:cs typeface="Calibri"/>
                      </a:endParaRPr>
                    </a:p>
                    <a:p>
                      <a:pPr marL="171450" indent="-171450">
                        <a:buFont typeface="Arial" panose="020B0604020202020204" pitchFamily="34" charset="0"/>
                        <a:buChar char="•"/>
                      </a:pPr>
                      <a:r>
                        <a:rPr sz="1125">
                          <a:solidFill>
                            <a:srgbClr val="111111"/>
                          </a:solidFill>
                          <a:latin typeface="+mn-lt"/>
                          <a:ea typeface="Calibri"/>
                          <a:cs typeface="Calibri"/>
                        </a:rPr>
                        <a:t>4. Know the four practical methods</a:t>
                      </a:r>
                      <a:r>
                        <a:rPr lang="en-GB" sz="1125">
                          <a:solidFill>
                            <a:srgbClr val="111111"/>
                          </a:solidFill>
                          <a:latin typeface="+mn-lt"/>
                          <a:ea typeface="Calibri"/>
                          <a:cs typeface="Calibri"/>
                        </a:rPr>
                        <a:t> (listed above)</a:t>
                      </a:r>
                      <a:r>
                        <a:rPr sz="1125">
                          <a:solidFill>
                            <a:srgbClr val="111111"/>
                          </a:solidFill>
                          <a:latin typeface="+mn-lt"/>
                          <a:ea typeface="Calibri"/>
                          <a:cs typeface="Calibri"/>
                        </a:rPr>
                        <a:t>, especially measurements, graphs and controls.</a:t>
                      </a:r>
                      <a:endParaRPr sz="1100" b="0" i="1">
                        <a:latin typeface="+mn-lt"/>
                        <a:ea typeface="Calibri"/>
                        <a:cs typeface="Calibri"/>
                      </a:endParaRPr>
                    </a:p>
                    <a:p>
                      <a:pPr marL="171450" indent="-171450">
                        <a:buFont typeface="Arial" panose="020B0604020202020204" pitchFamily="34" charset="0"/>
                        <a:buChar char="•"/>
                      </a:pPr>
                      <a:r>
                        <a:rPr sz="1100">
                          <a:solidFill>
                            <a:srgbClr val="111111"/>
                          </a:solidFill>
                          <a:latin typeface="+mn-lt"/>
                          <a:ea typeface="Calibri"/>
                          <a:cs typeface="Calibri"/>
                        </a:rPr>
                        <a:t>5. Compare alpha, beta and gamma using penetration and ionising power.</a:t>
                      </a:r>
                      <a:endParaRPr lang="en-GB" sz="1100">
                        <a:solidFill>
                          <a:srgbClr val="111111"/>
                        </a:solidFill>
                        <a:latin typeface="+mn-lt"/>
                        <a:ea typeface="Calibri"/>
                        <a:cs typeface="Calibri"/>
                      </a:endParaRPr>
                    </a:p>
                    <a:p>
                      <a:r>
                        <a:rPr lang="en-GB" sz="1125" b="0" i="1">
                          <a:solidFill>
                            <a:srgbClr val="111111"/>
                          </a:solidFill>
                          <a:latin typeface="+mn-lt"/>
                          <a:ea typeface="Calibri"/>
                          <a:cs typeface="Calibri"/>
                        </a:rPr>
                        <a:t>Example:</a:t>
                      </a:r>
                    </a:p>
                    <a:p>
                      <a:r>
                        <a:rPr lang="en-GB" sz="1100" b="1">
                          <a:latin typeface="+mn-lt"/>
                        </a:rPr>
                        <a:t>Describe how you would find the density of a small, irregularly shaped solid that sinks in water.</a:t>
                      </a:r>
                    </a:p>
                    <a:p>
                      <a:r>
                        <a:rPr lang="en-GB" sz="1100" b="1">
                          <a:latin typeface="+mn-lt"/>
                        </a:rPr>
                        <a:t> [6 marks]</a:t>
                      </a:r>
                      <a:endParaRPr lang="en-GB" sz="1100">
                        <a:latin typeface="+mn-lt"/>
                      </a:endParaRPr>
                    </a:p>
                    <a:p>
                      <a:pPr marL="171450" indent="-171450">
                        <a:buFont typeface="Arial" panose="020B0604020202020204" pitchFamily="34" charset="0"/>
                        <a:buChar char="•"/>
                      </a:pPr>
                      <a:r>
                        <a:rPr lang="en-GB" sz="1100" b="1">
                          <a:latin typeface="+mn-lt"/>
                        </a:rPr>
                        <a:t>Model answer:</a:t>
                      </a:r>
                      <a:endParaRPr lang="en-GB" sz="1100">
                        <a:latin typeface="+mn-lt"/>
                      </a:endParaRPr>
                    </a:p>
                    <a:p>
                      <a:r>
                        <a:rPr lang="en-GB" sz="1100">
                          <a:latin typeface="+mn-lt"/>
                        </a:rPr>
                        <a:t>First, zero a balance and measure the mass of the solid in grams. Put water in a measuring cylinder and record its starting volume in cm³. Lower the solid into the water until it is completely submerged, then record the new volume. Subtract the starting volume from the new volume to find the volume of the solid. Divide its mass by its volume to calculate its density in g/cm³. Repeat the measurements and calculate a mean density.</a:t>
                      </a:r>
                    </a:p>
                    <a:p>
                      <a:pPr marL="171450" indent="-171450">
                        <a:buFont typeface="Arial" panose="020B0604020202020204" pitchFamily="34" charset="0"/>
                        <a:buChar char="•"/>
                      </a:pPr>
                      <a:r>
                        <a:rPr lang="en-GB" sz="1100" b="1">
                          <a:latin typeface="+mn-lt"/>
                        </a:rPr>
                        <a:t>Why this works:</a:t>
                      </a:r>
                      <a:r>
                        <a:rPr lang="en-GB" sz="1100">
                          <a:latin typeface="+mn-lt"/>
                        </a:rPr>
                        <a:t> it identifies both measurements, explains how to find the volume of an irregular object, gives the calculation and includes units. Density is a Physics Paper 1 required practical. </a:t>
                      </a:r>
                    </a:p>
                  </a:txBody>
                  <a:tcPr/>
                </a:tc>
                <a:extLst>
                  <a:ext uri="{0D108BD9-81ED-4DB2-BD59-A6C34878D82A}">
                    <a16:rowId xmlns:a16="http://schemas.microsoft.com/office/drawing/2014/main" val="10001"/>
                  </a:ext>
                </a:extLst>
              </a:tr>
            </a:tbl>
          </a:graphicData>
        </a:graphic>
      </p:graphicFrame>
      <p:graphicFrame>
        <p:nvGraphicFramePr>
          <p:cNvPr id="22" name="Table 11"/>
          <p:cNvGraphicFramePr/>
          <p:nvPr/>
        </p:nvGraphicFramePr>
        <p:xfrm>
          <a:off x="444546" y="7750750"/>
          <a:ext cx="6662940" cy="1290579"/>
        </p:xfrm>
        <a:graphic>
          <a:graphicData uri="http://schemas.openxmlformats.org/drawingml/2006/table">
            <a:tbl>
              <a:tblPr firstRow="1" bandRow="1">
                <a:tableStyleId>{5940675A-B579-460E-94D1-54222C63F5DA}</a:tableStyleId>
              </a:tblPr>
              <a:tblGrid>
                <a:gridCol w="6662940">
                  <a:extLst>
                    <a:ext uri="{9D8B030D-6E8A-4147-A177-3AD203B41FA5}">
                      <a16:colId xmlns:a16="http://schemas.microsoft.com/office/drawing/2014/main" val="20000"/>
                    </a:ext>
                  </a:extLst>
                </a:gridCol>
              </a:tblGrid>
              <a:tr h="0">
                <a:tc>
                  <a:txBody>
                    <a:bodyPr/>
                    <a:lstStyle/>
                    <a:p>
                      <a:pPr algn="ctr">
                        <a:buNone/>
                      </a:pPr>
                      <a:r>
                        <a:rPr sz="1200" b="0">
                          <a:latin typeface="Calibri"/>
                          <a:ea typeface="Calibri"/>
                          <a:cs typeface="Calibri"/>
                        </a:rPr>
                        <a:t>Useful Revision Resources</a:t>
                      </a:r>
                    </a:p>
                  </a:txBody>
                  <a:tcPr>
                    <a:solidFill>
                      <a:schemeClr val="accent4">
                        <a:lumMod val="20000"/>
                        <a:lumOff val="80000"/>
                      </a:schemeClr>
                    </a:solidFill>
                  </a:tcPr>
                </a:tc>
                <a:extLst>
                  <a:ext uri="{0D108BD9-81ED-4DB2-BD59-A6C34878D82A}">
                    <a16:rowId xmlns:a16="http://schemas.microsoft.com/office/drawing/2014/main" val="10000"/>
                  </a:ext>
                </a:extLst>
              </a:tr>
              <a:tr h="1016259">
                <a:tc>
                  <a:txBody>
                    <a:bodyPr/>
                    <a:lstStyle/>
                    <a:p>
                      <a:r>
                        <a:rPr sz="1100">
                          <a:solidFill>
                            <a:srgbClr val="111111"/>
                          </a:solidFill>
                          <a:latin typeface="Calibri"/>
                          <a:ea typeface="Calibri"/>
                          <a:cs typeface="Calibri"/>
                          <a:hlinkClick r:id="rId5"/>
                        </a:rPr>
                        <a:t>Sparx Science</a:t>
                      </a:r>
                      <a:r>
                        <a:rPr sz="1100">
                          <a:solidFill>
                            <a:srgbClr val="111111"/>
                          </a:solidFill>
                          <a:latin typeface="Calibri"/>
                          <a:ea typeface="Calibri"/>
                          <a:cs typeface="Calibri"/>
                        </a:rPr>
                        <a:t>: Independent Learning. Search for P1–P4.</a:t>
                      </a:r>
                      <a:endParaRPr sz="1100" b="0" i="1">
                        <a:latin typeface="Calibri"/>
                        <a:ea typeface="Calibri"/>
                        <a:cs typeface="Calibri"/>
                      </a:endParaRPr>
                    </a:p>
                    <a:p>
                      <a:r>
                        <a:rPr sz="1125">
                          <a:solidFill>
                            <a:srgbClr val="111111"/>
                          </a:solidFill>
                          <a:latin typeface="Calibri"/>
                          <a:ea typeface="Calibri"/>
                          <a:cs typeface="Calibri"/>
                          <a:hlinkClick r:id="rId6"/>
                        </a:rPr>
                        <a:t>AQA past papers</a:t>
                      </a:r>
                      <a:r>
                        <a:rPr sz="1125">
                          <a:solidFill>
                            <a:srgbClr val="111111"/>
                          </a:solidFill>
                          <a:latin typeface="Calibri"/>
                          <a:ea typeface="Calibri"/>
                          <a:cs typeface="Calibri"/>
                        </a:rPr>
                        <a:t>: choose Combined Science: Trilogy (8464), Paper 1, your tier.</a:t>
                      </a:r>
                      <a:endParaRPr sz="1100" b="0" i="1">
                        <a:latin typeface="Calibri"/>
                        <a:ea typeface="Calibri"/>
                        <a:cs typeface="Calibri"/>
                      </a:endParaRPr>
                    </a:p>
                    <a:p>
                      <a:r>
                        <a:rPr sz="1125">
                          <a:solidFill>
                            <a:srgbClr val="111111"/>
                          </a:solidFill>
                          <a:latin typeface="Calibri"/>
                          <a:ea typeface="Calibri"/>
                          <a:cs typeface="Calibri"/>
                        </a:rPr>
                        <a:t>AQA mark schemes: check the exact science words needed for each mark.</a:t>
                      </a:r>
                      <a:endParaRPr sz="1100" b="0" i="1">
                        <a:latin typeface="Calibri"/>
                        <a:ea typeface="Calibri"/>
                        <a:cs typeface="Calibri"/>
                      </a:endParaRPr>
                    </a:p>
                    <a:p>
                      <a:r>
                        <a:rPr sz="1125">
                          <a:solidFill>
                            <a:srgbClr val="111111"/>
                          </a:solidFill>
                          <a:latin typeface="Calibri"/>
                          <a:ea typeface="Calibri"/>
                          <a:cs typeface="Calibri"/>
                        </a:rPr>
                        <a:t>Class topic tests and corrections: retry questions you missed.</a:t>
                      </a:r>
                      <a:endParaRPr sz="1100" b="0" i="1">
                        <a:latin typeface="Calibri"/>
                        <a:ea typeface="Calibri"/>
                        <a:cs typeface="Calibri"/>
                      </a:endParaRPr>
                    </a:p>
                    <a:p>
                      <a:r>
                        <a:rPr sz="1100">
                          <a:solidFill>
                            <a:srgbClr val="111111"/>
                          </a:solidFill>
                          <a:latin typeface="Calibri"/>
                          <a:ea typeface="Calibri"/>
                          <a:cs typeface="Calibri"/>
                        </a:rPr>
                        <a:t>AQA Physics equation sheet: practise using it with past papers.</a:t>
                      </a:r>
                      <a:endParaRPr sz="1100" b="0" i="1">
                        <a:latin typeface="Calibri"/>
                        <a:ea typeface="Calibri"/>
                        <a:cs typeface="Calibri"/>
                      </a:endParaRPr>
                    </a:p>
                  </a:txBody>
                  <a:tcPr/>
                </a:tc>
                <a:extLst>
                  <a:ext uri="{0D108BD9-81ED-4DB2-BD59-A6C34878D82A}">
                    <a16:rowId xmlns:a16="http://schemas.microsoft.com/office/drawing/2014/main" val="10001"/>
                  </a:ext>
                </a:extLst>
              </a:tr>
            </a:tbl>
          </a:graphicData>
        </a:graphic>
      </p:graphicFrame>
      <p:pic>
        <p:nvPicPr>
          <p:cNvPr id="2" name="Picture 1">
            <a:extLst>
              <a:ext uri="{FF2B5EF4-FFF2-40B4-BE49-F238E27FC236}">
                <a16:creationId xmlns:a16="http://schemas.microsoft.com/office/drawing/2014/main" id="{E39A7321-555C-D2ED-1592-4BDE36653C9B}"/>
              </a:ext>
            </a:extLst>
          </p:cNvPr>
          <p:cNvPicPr>
            <a:picLocks noChangeAspect="1"/>
          </p:cNvPicPr>
          <p:nvPr/>
        </p:nvPicPr>
        <p:blipFill>
          <a:blip r:embed="rId7"/>
          <a:stretch>
            <a:fillRect/>
          </a:stretch>
        </p:blipFill>
        <p:spPr>
          <a:xfrm>
            <a:off x="6270633" y="263305"/>
            <a:ext cx="681367" cy="716209"/>
          </a:xfrm>
          <a:prstGeom prst="rect">
            <a:avLst/>
          </a:prstGeom>
        </p:spPr>
      </p:pic>
      <p:sp>
        <p:nvSpPr>
          <p:cNvPr id="5" name="TextBox 2">
            <a:extLst>
              <a:ext uri="{FF2B5EF4-FFF2-40B4-BE49-F238E27FC236}">
                <a16:creationId xmlns:a16="http://schemas.microsoft.com/office/drawing/2014/main" id="{E80F7450-98F8-D6D2-4B68-AD0C92D6B72B}"/>
              </a:ext>
            </a:extLst>
          </p:cNvPr>
          <p:cNvSpPr>
            <a:spLocks noGrp="1"/>
          </p:cNvSpPr>
          <p:nvPr/>
        </p:nvSpPr>
        <p:spPr>
          <a:xfrm>
            <a:off x="4237978" y="259846"/>
            <a:ext cx="1902893" cy="646331"/>
          </a:xfrm>
          <a:prstGeom prst="rect">
            <a:avLst/>
          </a:prstGeom>
          <a:solidFill>
            <a:schemeClr val="tx2">
              <a:lumMod val="10000"/>
              <a:lumOff val="90000"/>
            </a:schemeClr>
          </a:solidFill>
        </p:spPr>
        <p:txBody>
          <a:bodyPr wrap="square" lIns="91440" tIns="45720" rIns="91440" bIns="45720" anchor="t">
            <a:spAutoFit/>
          </a:bodyPr>
          <a:lstStyle/>
          <a:p>
            <a:r>
              <a:rPr lang="en-US" sz="1200">
                <a:latin typeface="+mj-lt"/>
                <a:ea typeface="+mj-lt"/>
                <a:cs typeface="+mj-lt"/>
              </a:rPr>
              <a:t>Monday 9th November 9:00a</a:t>
            </a:r>
            <a:r>
              <a:rPr lang="en-US" sz="1200">
                <a:latin typeface="Aptos Display"/>
              </a:rPr>
              <a:t>m</a:t>
            </a:r>
            <a:endParaRPr lang="en-US" sz="1200">
              <a:latin typeface="+mj-lt"/>
              <a:ea typeface="+mj-lt"/>
              <a:cs typeface="+mj-lt"/>
            </a:endParaRPr>
          </a:p>
          <a:p>
            <a:r>
              <a:rPr lang="en-US" sz="1200">
                <a:latin typeface="Aptos Display"/>
              </a:rPr>
              <a:t>1hr 15 mins</a:t>
            </a:r>
          </a:p>
        </p:txBody>
      </p:sp>
    </p:spTree>
    <p:extLst>
      <p:ext uri="{BB962C8B-B14F-4D97-AF65-F5344CB8AC3E}">
        <p14:creationId xmlns:p14="http://schemas.microsoft.com/office/powerpoint/2010/main" val="16464199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65DEBA-F622-E1C3-9CED-9094772B7F97}"/>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5F5EF0FF-0B3F-B141-5D7E-C51C8B899AA8}"/>
              </a:ext>
            </a:extLst>
          </p:cNvPr>
          <p:cNvSpPr/>
          <p:nvPr/>
        </p:nvSpPr>
        <p:spPr>
          <a:xfrm>
            <a:off x="-1" y="0"/>
            <a:ext cx="7559676" cy="10439400"/>
          </a:xfrm>
          <a:prstGeom prst="rect">
            <a:avLst/>
          </a:prstGeom>
          <a:solidFill>
            <a:schemeClr val="tx2">
              <a:lumMod val="50000"/>
              <a:lumOff val="5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Rounded Corners 6">
            <a:extLst>
              <a:ext uri="{FF2B5EF4-FFF2-40B4-BE49-F238E27FC236}">
                <a16:creationId xmlns:a16="http://schemas.microsoft.com/office/drawing/2014/main" id="{965547FA-A2A1-93C6-E6FE-AEF211E8923E}"/>
              </a:ext>
            </a:extLst>
          </p:cNvPr>
          <p:cNvSpPr/>
          <p:nvPr/>
        </p:nvSpPr>
        <p:spPr>
          <a:xfrm>
            <a:off x="261728" y="224288"/>
            <a:ext cx="7036219" cy="9954882"/>
          </a:xfrm>
          <a:prstGeom prst="roundRect">
            <a:avLst>
              <a:gd name="adj" fmla="val 499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91049FAA-11F3-63F2-BD4A-32EFBF90F339}"/>
              </a:ext>
            </a:extLst>
          </p:cNvPr>
          <p:cNvSpPr txBox="1"/>
          <p:nvPr/>
        </p:nvSpPr>
        <p:spPr>
          <a:xfrm>
            <a:off x="444546" y="260230"/>
            <a:ext cx="3005236" cy="646331"/>
          </a:xfrm>
          <a:prstGeom prst="rect">
            <a:avLst/>
          </a:prstGeom>
          <a:noFill/>
        </p:spPr>
        <p:txBody>
          <a:bodyPr wrap="square" rtlCol="0">
            <a:spAutoFit/>
          </a:bodyPr>
          <a:lstStyle/>
          <a:p>
            <a:r>
              <a:rPr lang="en-US" sz="3600">
                <a:latin typeface="Trade Gothic Inline" panose="020B0504030203020204" pitchFamily="34" charset="0"/>
              </a:rPr>
              <a:t>ART</a:t>
            </a:r>
            <a:endParaRPr lang="en-GB" sz="3600">
              <a:latin typeface="Trade Gothic Inline" panose="020B0504030203020204" pitchFamily="34" charset="0"/>
            </a:endParaRPr>
          </a:p>
        </p:txBody>
      </p:sp>
      <p:graphicFrame>
        <p:nvGraphicFramePr>
          <p:cNvPr id="4" name="Table 3">
            <a:extLst>
              <a:ext uri="{FF2B5EF4-FFF2-40B4-BE49-F238E27FC236}">
                <a16:creationId xmlns:a16="http://schemas.microsoft.com/office/drawing/2014/main" id="{B1067B53-6BF1-A53F-9E28-2C26EE50F5E1}"/>
              </a:ext>
            </a:extLst>
          </p:cNvPr>
          <p:cNvGraphicFramePr>
            <a:graphicFrameLocks noGrp="1"/>
          </p:cNvGraphicFramePr>
          <p:nvPr/>
        </p:nvGraphicFramePr>
        <p:xfrm>
          <a:off x="444546" y="999120"/>
          <a:ext cx="6662940" cy="3000885"/>
        </p:xfrm>
        <a:graphic>
          <a:graphicData uri="http://schemas.openxmlformats.org/drawingml/2006/table">
            <a:tbl>
              <a:tblPr firstRow="1" bandRow="1">
                <a:tableStyleId>{5940675A-B579-460E-94D1-54222C63F5DA}</a:tableStyleId>
              </a:tblPr>
              <a:tblGrid>
                <a:gridCol w="831361">
                  <a:extLst>
                    <a:ext uri="{9D8B030D-6E8A-4147-A177-3AD203B41FA5}">
                      <a16:colId xmlns:a16="http://schemas.microsoft.com/office/drawing/2014/main" val="2782223313"/>
                    </a:ext>
                  </a:extLst>
                </a:gridCol>
                <a:gridCol w="1389619">
                  <a:extLst>
                    <a:ext uri="{9D8B030D-6E8A-4147-A177-3AD203B41FA5}">
                      <a16:colId xmlns:a16="http://schemas.microsoft.com/office/drawing/2014/main" val="911417166"/>
                    </a:ext>
                  </a:extLst>
                </a:gridCol>
                <a:gridCol w="1110490">
                  <a:extLst>
                    <a:ext uri="{9D8B030D-6E8A-4147-A177-3AD203B41FA5}">
                      <a16:colId xmlns:a16="http://schemas.microsoft.com/office/drawing/2014/main" val="3218362732"/>
                    </a:ext>
                  </a:extLst>
                </a:gridCol>
                <a:gridCol w="1110490">
                  <a:extLst>
                    <a:ext uri="{9D8B030D-6E8A-4147-A177-3AD203B41FA5}">
                      <a16:colId xmlns:a16="http://schemas.microsoft.com/office/drawing/2014/main" val="506664628"/>
                    </a:ext>
                  </a:extLst>
                </a:gridCol>
                <a:gridCol w="1110490">
                  <a:extLst>
                    <a:ext uri="{9D8B030D-6E8A-4147-A177-3AD203B41FA5}">
                      <a16:colId xmlns:a16="http://schemas.microsoft.com/office/drawing/2014/main" val="3705982452"/>
                    </a:ext>
                  </a:extLst>
                </a:gridCol>
                <a:gridCol w="1110490">
                  <a:extLst>
                    <a:ext uri="{9D8B030D-6E8A-4147-A177-3AD203B41FA5}">
                      <a16:colId xmlns:a16="http://schemas.microsoft.com/office/drawing/2014/main" val="2438489882"/>
                    </a:ext>
                  </a:extLst>
                </a:gridCol>
              </a:tblGrid>
              <a:tr h="296599">
                <a:tc>
                  <a:txBody>
                    <a:bodyPr/>
                    <a:lstStyle/>
                    <a:p>
                      <a:r>
                        <a:rPr lang="en-US" sz="1200" b="1">
                          <a:latin typeface="Aptos" panose="020B0004020202020204" pitchFamily="34" charset="0"/>
                          <a:ea typeface="Calibri"/>
                          <a:cs typeface="Calibri"/>
                        </a:rPr>
                        <a:t>Paper </a:t>
                      </a:r>
                      <a:endParaRPr lang="en-GB" sz="1200" b="1">
                        <a:latin typeface="Aptos" panose="020B0004020202020204" pitchFamily="34" charset="0"/>
                        <a:ea typeface="Calibri"/>
                        <a:cs typeface="Calibri"/>
                      </a:endParaRPr>
                    </a:p>
                  </a:txBody>
                  <a:tcPr/>
                </a:tc>
                <a:tc>
                  <a:txBody>
                    <a:bodyPr/>
                    <a:lstStyle/>
                    <a:p>
                      <a:r>
                        <a:rPr lang="en-GB" sz="1200" i="0">
                          <a:latin typeface="Aptos" panose="020B0004020202020204" pitchFamily="34" charset="0"/>
                          <a:ea typeface="Calibri"/>
                          <a:cs typeface="Calibri"/>
                        </a:rPr>
                        <a:t>Component 1</a:t>
                      </a:r>
                    </a:p>
                  </a:txBody>
                  <a:tcPr/>
                </a:tc>
                <a:tc>
                  <a:txBody>
                    <a:bodyPr/>
                    <a:lstStyle/>
                    <a:p>
                      <a:r>
                        <a:rPr lang="en-US" sz="1200" b="1" i="0">
                          <a:latin typeface="Aptos"/>
                          <a:ea typeface="Calibri"/>
                          <a:cs typeface="Calibri"/>
                        </a:rPr>
                        <a:t>Length</a:t>
                      </a:r>
                      <a:endParaRPr lang="en-GB" sz="1200" b="1" i="0">
                        <a:latin typeface="Aptos"/>
                        <a:ea typeface="Calibri"/>
                        <a:cs typeface="Calibri"/>
                      </a:endParaRPr>
                    </a:p>
                  </a:txBody>
                  <a:tcPr/>
                </a:tc>
                <a:tc>
                  <a:txBody>
                    <a:bodyPr/>
                    <a:lstStyle/>
                    <a:p>
                      <a:r>
                        <a:rPr lang="en-GB" sz="1200" i="0">
                          <a:latin typeface="Aptos" panose="020B0004020202020204" pitchFamily="34" charset="0"/>
                          <a:ea typeface="Calibri"/>
                          <a:cs typeface="Calibri"/>
                        </a:rPr>
                        <a:t>10 hours</a:t>
                      </a:r>
                    </a:p>
                  </a:txBody>
                  <a:tcPr/>
                </a:tc>
                <a:tc>
                  <a:txBody>
                    <a:bodyPr/>
                    <a:lstStyle/>
                    <a:p>
                      <a:r>
                        <a:rPr lang="en-US" sz="1200" b="1" i="0">
                          <a:latin typeface="Aptos" panose="020B0004020202020204" pitchFamily="34" charset="0"/>
                          <a:ea typeface="Calibri"/>
                          <a:cs typeface="Calibri"/>
                        </a:rPr>
                        <a:t>Marks</a:t>
                      </a:r>
                      <a:endParaRPr lang="en-GB" sz="1200" b="1" i="0">
                        <a:latin typeface="Aptos" panose="020B0004020202020204" pitchFamily="34" charset="0"/>
                        <a:ea typeface="Calibri"/>
                        <a:cs typeface="Calibri"/>
                      </a:endParaRPr>
                    </a:p>
                  </a:txBody>
                  <a:tcPr/>
                </a:tc>
                <a:tc>
                  <a:txBody>
                    <a:bodyPr/>
                    <a:lstStyle/>
                    <a:p>
                      <a:r>
                        <a:rPr lang="en-GB" sz="1200" i="0">
                          <a:latin typeface="Aptos" panose="020B0004020202020204" pitchFamily="34" charset="0"/>
                          <a:ea typeface="Calibri"/>
                          <a:cs typeface="Calibri"/>
                        </a:rPr>
                        <a:t>18</a:t>
                      </a:r>
                    </a:p>
                  </a:txBody>
                  <a:tcPr/>
                </a:tc>
                <a:extLst>
                  <a:ext uri="{0D108BD9-81ED-4DB2-BD59-A6C34878D82A}">
                    <a16:rowId xmlns:a16="http://schemas.microsoft.com/office/drawing/2014/main" val="3706422787"/>
                  </a:ext>
                </a:extLst>
              </a:tr>
              <a:tr h="296599">
                <a:tc gridSpan="6">
                  <a:txBody>
                    <a:bodyPr/>
                    <a:lstStyle/>
                    <a:p>
                      <a:pPr algn="ctr"/>
                      <a:r>
                        <a:rPr lang="en-GB" sz="1200" b="0" i="0">
                          <a:latin typeface="Calibri"/>
                          <a:ea typeface="Calibri"/>
                          <a:cs typeface="Calibri"/>
                        </a:rPr>
                        <a:t>Topics / Subjects – what will be on the exam?</a:t>
                      </a:r>
                    </a:p>
                  </a:txBody>
                  <a:tcPr>
                    <a:solidFill>
                      <a:schemeClr val="accent4">
                        <a:lumMod val="20000"/>
                        <a:lumOff val="80000"/>
                      </a:schemeClr>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430028649"/>
                  </a:ext>
                </a:extLst>
              </a:tr>
              <a:tr h="2407687">
                <a:tc gridSpan="6">
                  <a:txBody>
                    <a:bodyPr/>
                    <a:lstStyle/>
                    <a:p>
                      <a:pPr marL="171450" indent="-171450">
                        <a:buFont typeface="Arial" panose="020B0604020202020204" pitchFamily="34" charset="0"/>
                        <a:buChar char="•"/>
                      </a:pPr>
                      <a:r>
                        <a:rPr lang="en-GB" sz="1200" b="0" i="0">
                          <a:latin typeface="Aptos Narrow" panose="020B0004020202020204" pitchFamily="34" charset="0"/>
                          <a:ea typeface="Calibri" panose="020F0502020204030204" pitchFamily="34" charset="0"/>
                          <a:cs typeface="Calibri" panose="020F0502020204030204" pitchFamily="34" charset="0"/>
                        </a:rPr>
                        <a:t>You will create a final piece (A04) for your Natural Form Unit</a:t>
                      </a:r>
                    </a:p>
                    <a:p>
                      <a:pPr marL="171450" indent="-171450">
                        <a:buFont typeface="Arial" panose="020B0604020202020204" pitchFamily="34" charset="0"/>
                        <a:buChar char="•"/>
                      </a:pPr>
                      <a:r>
                        <a:rPr lang="en-GB" sz="1200" b="0" i="0">
                          <a:latin typeface="Aptos Narrow" panose="020B0004020202020204" pitchFamily="34" charset="0"/>
                          <a:ea typeface="Calibri" panose="020F0502020204030204" pitchFamily="34" charset="0"/>
                          <a:cs typeface="Calibri" panose="020F0502020204030204" pitchFamily="34" charset="0"/>
                        </a:rPr>
                        <a:t>You have already been planning your final piece in lessons</a:t>
                      </a:r>
                    </a:p>
                    <a:p>
                      <a:pPr marL="171450" indent="-171450">
                        <a:buFont typeface="Arial" panose="020B0604020202020204" pitchFamily="34" charset="0"/>
                        <a:buChar char="•"/>
                      </a:pPr>
                      <a:r>
                        <a:rPr lang="en-GB" sz="1200" b="0" i="0">
                          <a:latin typeface="Aptos Narrow" panose="020B0004020202020204" pitchFamily="34" charset="0"/>
                          <a:ea typeface="Calibri" panose="020F0502020204030204" pitchFamily="34" charset="0"/>
                          <a:cs typeface="Calibri" panose="020F0502020204030204" pitchFamily="34" charset="0"/>
                        </a:rPr>
                        <a:t>You will have 2 days (5 hours each day) to create your final piece</a:t>
                      </a:r>
                    </a:p>
                    <a:p>
                      <a:pPr marL="171450" indent="-171450">
                        <a:buFont typeface="Arial" panose="020B0604020202020204" pitchFamily="34" charset="0"/>
                        <a:buChar char="•"/>
                      </a:pPr>
                      <a:endParaRPr lang="en-GB" sz="1200" b="0" i="0">
                        <a:latin typeface="Aptos Narrow" panose="020B0004020202020204" pitchFamily="34" charset="0"/>
                        <a:ea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en-GB" sz="1200" b="0" i="0">
                          <a:latin typeface="Aptos Narrow" panose="020B0004020202020204" pitchFamily="34" charset="0"/>
                          <a:ea typeface="Calibri" panose="020F0502020204030204" pitchFamily="34" charset="0"/>
                          <a:cs typeface="Calibri" panose="020F0502020204030204" pitchFamily="34" charset="0"/>
                        </a:rPr>
                        <a:t>You need to use ALL of the 10 hours</a:t>
                      </a:r>
                    </a:p>
                    <a:p>
                      <a:pPr marL="171450" indent="-171450">
                        <a:buFont typeface="Arial" panose="020B0604020202020204" pitchFamily="34" charset="0"/>
                        <a:buChar char="•"/>
                      </a:pPr>
                      <a:r>
                        <a:rPr lang="en-GB" sz="1200" b="0" i="0">
                          <a:latin typeface="Aptos Narrow" panose="020B0004020202020204" pitchFamily="34" charset="0"/>
                          <a:ea typeface="Calibri" panose="020F0502020204030204" pitchFamily="34" charset="0"/>
                          <a:cs typeface="Calibri" panose="020F0502020204030204" pitchFamily="34" charset="0"/>
                        </a:rPr>
                        <a:t>You will have normal breaks/lunches</a:t>
                      </a:r>
                    </a:p>
                    <a:p>
                      <a:pPr marL="171450" indent="-171450">
                        <a:buFont typeface="Arial" panose="020B0604020202020204" pitchFamily="34" charset="0"/>
                        <a:buChar char="•"/>
                      </a:pPr>
                      <a:r>
                        <a:rPr lang="en-GB" sz="1200" b="0" i="0">
                          <a:latin typeface="Aptos Narrow" panose="020B0004020202020204" pitchFamily="34" charset="0"/>
                          <a:ea typeface="Calibri" panose="020F0502020204030204" pitchFamily="34" charset="0"/>
                          <a:cs typeface="Calibri" panose="020F0502020204030204" pitchFamily="34" charset="0"/>
                        </a:rPr>
                        <a:t>No music is allowed and you must work silently and independently</a:t>
                      </a:r>
                    </a:p>
                    <a:p>
                      <a:pPr marL="171450" indent="-171450">
                        <a:buFont typeface="Arial" panose="020B0604020202020204" pitchFamily="34" charset="0"/>
                        <a:buChar char="•"/>
                      </a:pPr>
                      <a:r>
                        <a:rPr lang="en-GB" sz="1200" b="0" i="0">
                          <a:latin typeface="Aptos Narrow" panose="020B0004020202020204" pitchFamily="34" charset="0"/>
                          <a:ea typeface="Calibri" panose="020F0502020204030204" pitchFamily="34" charset="0"/>
                          <a:cs typeface="Calibri" panose="020F0502020204030204" pitchFamily="34" charset="0"/>
                        </a:rPr>
                        <a:t>There will be a seating plan</a:t>
                      </a:r>
                    </a:p>
                    <a:p>
                      <a:pPr marL="171450" indent="-171450">
                        <a:buFont typeface="Arial" panose="020B0604020202020204" pitchFamily="34" charset="0"/>
                        <a:buChar char="•"/>
                      </a:pPr>
                      <a:endParaRPr lang="en-GB" sz="1200" b="0" i="0">
                        <a:latin typeface="Aptos Narrow" panose="020B0004020202020204" pitchFamily="34" charset="0"/>
                        <a:ea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en-GB" sz="1200" b="0" i="0">
                          <a:latin typeface="Aptos Narrow" panose="020B0004020202020204" pitchFamily="34" charset="0"/>
                          <a:ea typeface="Calibri" panose="020F0502020204030204" pitchFamily="34" charset="0"/>
                          <a:cs typeface="Calibri" panose="020F0502020204030204" pitchFamily="34" charset="0"/>
                        </a:rPr>
                        <a:t>You can ask the teacher for resources etc or if there is a problem. However, the teacher cannot give you advice or help</a:t>
                      </a:r>
                    </a:p>
                    <a:p>
                      <a:pPr marL="171450" indent="-171450">
                        <a:buFont typeface="Arial" panose="020B0604020202020204" pitchFamily="34" charset="0"/>
                        <a:buChar char="•"/>
                      </a:pPr>
                      <a:r>
                        <a:rPr lang="en-GB" sz="1200" b="0" i="0">
                          <a:latin typeface="Aptos Narrow" panose="020B0004020202020204" pitchFamily="34" charset="0"/>
                          <a:ea typeface="Calibri" panose="020F0502020204030204" pitchFamily="34" charset="0"/>
                          <a:cs typeface="Calibri" panose="020F0502020204030204" pitchFamily="34" charset="0"/>
                        </a:rPr>
                        <a:t>Your work must be your own</a:t>
                      </a:r>
                    </a:p>
                  </a:txBody>
                  <a:tcPr/>
                </a:tc>
                <a:tc hMerge="1">
                  <a:txBody>
                    <a:bodyPr/>
                    <a:lstStyle/>
                    <a:p>
                      <a:endParaRPr/>
                    </a:p>
                  </a:txBody>
                  <a:tcPr/>
                </a:tc>
                <a:tc hMerge="1">
                  <a:txBody>
                    <a:bodyPr/>
                    <a:lstStyle/>
                    <a:p>
                      <a:endParaRPr lang="en-GB" b="1"/>
                    </a:p>
                  </a:txBody>
                  <a:tcPr/>
                </a:tc>
                <a:tc hMerge="1">
                  <a:txBody>
                    <a:bodyPr/>
                    <a:lstStyle/>
                    <a:p>
                      <a:endParaRPr lang="en-GB"/>
                    </a:p>
                  </a:txBody>
                  <a:tcPr/>
                </a:tc>
                <a:tc hMerge="1">
                  <a:txBody>
                    <a:bodyPr/>
                    <a:lstStyle/>
                    <a:p>
                      <a:endParaRPr lang="en-GB" b="1"/>
                    </a:p>
                  </a:txBody>
                  <a:tcPr/>
                </a:tc>
                <a:tc hMerge="1">
                  <a:txBody>
                    <a:bodyPr/>
                    <a:lstStyle/>
                    <a:p>
                      <a:endParaRPr lang="en-GB"/>
                    </a:p>
                  </a:txBody>
                  <a:tcPr/>
                </a:tc>
                <a:extLst>
                  <a:ext uri="{0D108BD9-81ED-4DB2-BD59-A6C34878D82A}">
                    <a16:rowId xmlns:a16="http://schemas.microsoft.com/office/drawing/2014/main" val="3397697903"/>
                  </a:ext>
                </a:extLst>
              </a:tr>
            </a:tbl>
          </a:graphicData>
        </a:graphic>
      </p:graphicFrame>
      <p:graphicFrame>
        <p:nvGraphicFramePr>
          <p:cNvPr id="13" name="Table 12">
            <a:extLst>
              <a:ext uri="{FF2B5EF4-FFF2-40B4-BE49-F238E27FC236}">
                <a16:creationId xmlns:a16="http://schemas.microsoft.com/office/drawing/2014/main" id="{B634D252-C215-DADB-0EF9-1B567AB4DD20}"/>
              </a:ext>
            </a:extLst>
          </p:cNvPr>
          <p:cNvGraphicFramePr>
            <a:graphicFrameLocks noGrp="1"/>
          </p:cNvGraphicFramePr>
          <p:nvPr/>
        </p:nvGraphicFramePr>
        <p:xfrm>
          <a:off x="444545" y="8829087"/>
          <a:ext cx="6662940" cy="853440"/>
        </p:xfrm>
        <a:graphic>
          <a:graphicData uri="http://schemas.openxmlformats.org/drawingml/2006/table">
            <a:tbl>
              <a:tblPr firstRow="1" bandRow="1">
                <a:tableStyleId>{5940675A-B579-460E-94D1-54222C63F5DA}</a:tableStyleId>
              </a:tblPr>
              <a:tblGrid>
                <a:gridCol w="2021564">
                  <a:extLst>
                    <a:ext uri="{9D8B030D-6E8A-4147-A177-3AD203B41FA5}">
                      <a16:colId xmlns:a16="http://schemas.microsoft.com/office/drawing/2014/main" val="3968794025"/>
                    </a:ext>
                  </a:extLst>
                </a:gridCol>
                <a:gridCol w="1146555">
                  <a:extLst>
                    <a:ext uri="{9D8B030D-6E8A-4147-A177-3AD203B41FA5}">
                      <a16:colId xmlns:a16="http://schemas.microsoft.com/office/drawing/2014/main" val="1334494196"/>
                    </a:ext>
                  </a:extLst>
                </a:gridCol>
                <a:gridCol w="1069345">
                  <a:extLst>
                    <a:ext uri="{9D8B030D-6E8A-4147-A177-3AD203B41FA5}">
                      <a16:colId xmlns:a16="http://schemas.microsoft.com/office/drawing/2014/main" val="2194568897"/>
                    </a:ext>
                  </a:extLst>
                </a:gridCol>
                <a:gridCol w="2425476">
                  <a:extLst>
                    <a:ext uri="{9D8B030D-6E8A-4147-A177-3AD203B41FA5}">
                      <a16:colId xmlns:a16="http://schemas.microsoft.com/office/drawing/2014/main" val="4068535511"/>
                    </a:ext>
                  </a:extLst>
                </a:gridCol>
              </a:tblGrid>
              <a:tr h="219428">
                <a:tc>
                  <a:txBody>
                    <a:bodyPr/>
                    <a:lstStyle/>
                    <a:p>
                      <a:r>
                        <a:rPr lang="en-US" sz="1100" b="1">
                          <a:latin typeface="Calibri" panose="020F0502020204030204" pitchFamily="34" charset="0"/>
                          <a:ea typeface="Calibri" panose="020F0502020204030204" pitchFamily="34" charset="0"/>
                          <a:cs typeface="Calibri" panose="020F0502020204030204" pitchFamily="34" charset="0"/>
                        </a:rPr>
                        <a:t>Lead Teacher</a:t>
                      </a:r>
                      <a:endParaRPr lang="en-GB" sz="1100" b="1">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r>
                        <a:rPr lang="en-GB" sz="1100" i="1">
                          <a:latin typeface="Calibri" panose="020F0502020204030204" pitchFamily="34" charset="0"/>
                          <a:ea typeface="Calibri" panose="020F0502020204030204" pitchFamily="34" charset="0"/>
                          <a:cs typeface="Calibri" panose="020F0502020204030204" pitchFamily="34" charset="0"/>
                        </a:rPr>
                        <a:t>Mrs Clement</a:t>
                      </a:r>
                    </a:p>
                  </a:txBody>
                  <a:tcPr/>
                </a:tc>
                <a:tc>
                  <a:txBody>
                    <a:bodyPr/>
                    <a:lstStyle/>
                    <a:p>
                      <a:r>
                        <a:rPr lang="en-US" sz="1100" b="1">
                          <a:latin typeface="Calibri" panose="020F0502020204030204" pitchFamily="34" charset="0"/>
                          <a:ea typeface="Calibri" panose="020F0502020204030204" pitchFamily="34" charset="0"/>
                          <a:cs typeface="Calibri" panose="020F0502020204030204" pitchFamily="34" charset="0"/>
                        </a:rPr>
                        <a:t>Email</a:t>
                      </a:r>
                      <a:endParaRPr lang="en-GB" sz="1100" b="1">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r>
                        <a:rPr lang="en-GB" sz="1100" i="1">
                          <a:latin typeface="Calibri" panose="020F0502020204030204" pitchFamily="34" charset="0"/>
                          <a:ea typeface="Calibri" panose="020F0502020204030204" pitchFamily="34" charset="0"/>
                          <a:cs typeface="Calibri" panose="020F0502020204030204" pitchFamily="34" charset="0"/>
                          <a:hlinkClick r:id="rId2"/>
                        </a:rPr>
                        <a:t>eclement@firvale.com</a:t>
                      </a:r>
                      <a:endParaRPr lang="en-GB" sz="1100" i="1">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372156804"/>
                  </a:ext>
                </a:extLst>
              </a:tr>
              <a:tr h="219428">
                <a:tc>
                  <a:txBody>
                    <a:bodyPr/>
                    <a:lstStyle/>
                    <a:p>
                      <a:r>
                        <a:rPr lang="en-US" sz="1100" b="1">
                          <a:latin typeface="Calibri" panose="020F0502020204030204" pitchFamily="34" charset="0"/>
                          <a:ea typeface="Calibri" panose="020F0502020204030204" pitchFamily="34" charset="0"/>
                          <a:cs typeface="Calibri" panose="020F0502020204030204" pitchFamily="34" charset="0"/>
                        </a:rPr>
                        <a:t>Specification</a:t>
                      </a:r>
                      <a:endParaRPr lang="en-GB" sz="1100" b="1">
                        <a:latin typeface="Calibri" panose="020F0502020204030204" pitchFamily="34" charset="0"/>
                        <a:ea typeface="Calibri" panose="020F0502020204030204" pitchFamily="34" charset="0"/>
                        <a:cs typeface="Calibri" panose="020F0502020204030204" pitchFamily="34" charset="0"/>
                      </a:endParaRPr>
                    </a:p>
                  </a:txBody>
                  <a:tcPr/>
                </a:tc>
                <a:tc gridSpan="3">
                  <a:txBody>
                    <a:bodyPr/>
                    <a:lstStyle/>
                    <a:p>
                      <a:r>
                        <a:rPr lang="en-GB" sz="1100" i="1">
                          <a:latin typeface="Calibri" panose="020F0502020204030204" pitchFamily="34" charset="0"/>
                          <a:ea typeface="Calibri" panose="020F0502020204030204" pitchFamily="34" charset="0"/>
                          <a:cs typeface="Calibri" panose="020F0502020204030204" pitchFamily="34" charset="0"/>
                          <a:hlinkClick r:id="rId3"/>
                        </a:rPr>
                        <a:t>https://qualifications.pearson.com/en/qualifications/edexcel-gcses/art-and-design-2016.html</a:t>
                      </a:r>
                      <a:r>
                        <a:rPr lang="en-GB" sz="1100" i="1">
                          <a:latin typeface="Calibri" panose="020F0502020204030204" pitchFamily="34" charset="0"/>
                          <a:ea typeface="Calibri" panose="020F0502020204030204" pitchFamily="34" charset="0"/>
                          <a:cs typeface="Calibri" panose="020F0502020204030204" pitchFamily="34" charset="0"/>
                        </a:rPr>
                        <a:t> </a:t>
                      </a:r>
                    </a:p>
                    <a:p>
                      <a:endParaRPr lang="en-GB" sz="1100" i="1">
                        <a:latin typeface="Calibri" panose="020F0502020204030204" pitchFamily="34" charset="0"/>
                        <a:ea typeface="Calibri" panose="020F0502020204030204" pitchFamily="34" charset="0"/>
                        <a:cs typeface="Calibri" panose="020F0502020204030204" pitchFamily="34" charset="0"/>
                      </a:endParaRPr>
                    </a:p>
                  </a:txBody>
                  <a:tcPr/>
                </a:tc>
                <a:tc hMerge="1">
                  <a:txBody>
                    <a:bodyPr/>
                    <a:lstStyle/>
                    <a:p>
                      <a:endParaRPr lang="en-GB" sz="1100" b="1">
                        <a:latin typeface="Calibri" panose="020F0502020204030204" pitchFamily="34" charset="0"/>
                        <a:ea typeface="Calibri" panose="020F0502020204030204" pitchFamily="34" charset="0"/>
                        <a:cs typeface="Calibri" panose="020F0502020204030204" pitchFamily="34" charset="0"/>
                      </a:endParaRPr>
                    </a:p>
                  </a:txBody>
                  <a:tcPr/>
                </a:tc>
                <a:tc hMerge="1">
                  <a:txBody>
                    <a:bodyPr/>
                    <a:lstStyle/>
                    <a:p>
                      <a:endParaRPr lang="en-GB" sz="1100" i="1">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939925761"/>
                  </a:ext>
                </a:extLst>
              </a:tr>
            </a:tbl>
          </a:graphicData>
        </a:graphic>
      </p:graphicFrame>
      <p:graphicFrame>
        <p:nvGraphicFramePr>
          <p:cNvPr id="11" name="Table 10">
            <a:extLst>
              <a:ext uri="{FF2B5EF4-FFF2-40B4-BE49-F238E27FC236}">
                <a16:creationId xmlns:a16="http://schemas.microsoft.com/office/drawing/2014/main" id="{B099EF94-1D81-7560-5E6E-0BC76C051703}"/>
              </a:ext>
            </a:extLst>
          </p:cNvPr>
          <p:cNvGraphicFramePr>
            <a:graphicFrameLocks noGrp="1"/>
          </p:cNvGraphicFramePr>
          <p:nvPr/>
        </p:nvGraphicFramePr>
        <p:xfrm>
          <a:off x="444546" y="4108073"/>
          <a:ext cx="6662940" cy="2926080"/>
        </p:xfrm>
        <a:graphic>
          <a:graphicData uri="http://schemas.openxmlformats.org/drawingml/2006/table">
            <a:tbl>
              <a:tblPr firstRow="1" bandRow="1">
                <a:tableStyleId>{5940675A-B579-460E-94D1-54222C63F5DA}</a:tableStyleId>
              </a:tblPr>
              <a:tblGrid>
                <a:gridCol w="6662940">
                  <a:extLst>
                    <a:ext uri="{9D8B030D-6E8A-4147-A177-3AD203B41FA5}">
                      <a16:colId xmlns:a16="http://schemas.microsoft.com/office/drawing/2014/main" val="2782223313"/>
                    </a:ext>
                  </a:extLst>
                </a:gridCol>
              </a:tblGrid>
              <a:tr h="0">
                <a:tc>
                  <a:txBody>
                    <a:bodyPr/>
                    <a:lstStyle/>
                    <a:p>
                      <a:pPr algn="ctr"/>
                      <a:r>
                        <a:rPr lang="en-US" sz="1200" b="0">
                          <a:latin typeface="Calibri"/>
                          <a:ea typeface="Calibri"/>
                          <a:cs typeface="Calibri"/>
                        </a:rPr>
                        <a:t>Useful tips</a:t>
                      </a:r>
                      <a:endParaRPr lang="en-GB" sz="1200" b="0">
                        <a:latin typeface="Calibri"/>
                        <a:ea typeface="Calibri"/>
                        <a:cs typeface="Calibri"/>
                      </a:endParaRPr>
                    </a:p>
                  </a:txBody>
                  <a:tcPr>
                    <a:solidFill>
                      <a:schemeClr val="accent4">
                        <a:lumMod val="20000"/>
                        <a:lumOff val="80000"/>
                      </a:schemeClr>
                    </a:solidFill>
                  </a:tcPr>
                </a:tc>
                <a:extLst>
                  <a:ext uri="{0D108BD9-81ED-4DB2-BD59-A6C34878D82A}">
                    <a16:rowId xmlns:a16="http://schemas.microsoft.com/office/drawing/2014/main" val="3706422787"/>
                  </a:ext>
                </a:extLst>
              </a:tr>
              <a:tr h="2094818">
                <a:tc>
                  <a:txBody>
                    <a:bodyPr/>
                    <a:lstStyle/>
                    <a:p>
                      <a:pPr marL="171450" indent="-171450">
                        <a:buFont typeface="Arial" panose="020B0604020202020204" pitchFamily="34" charset="0"/>
                        <a:buChar char="•"/>
                      </a:pPr>
                      <a:r>
                        <a:rPr lang="en-GB" sz="1200" b="0" i="0">
                          <a:latin typeface="Aptos" panose="020B0004020202020204" pitchFamily="34" charset="0"/>
                          <a:ea typeface="Calibri" panose="020F0502020204030204" pitchFamily="34" charset="0"/>
                          <a:cs typeface="Calibri" panose="020F0502020204030204" pitchFamily="34" charset="0"/>
                        </a:rPr>
                        <a:t>Use all of the time available – keep working and improving it until it is the absolute best piece of work</a:t>
                      </a:r>
                    </a:p>
                    <a:p>
                      <a:pPr marL="171450" indent="-171450">
                        <a:buFont typeface="Arial" panose="020B0604020202020204" pitchFamily="34" charset="0"/>
                        <a:buChar char="•"/>
                      </a:pPr>
                      <a:r>
                        <a:rPr lang="en-GB" sz="1200" b="0" i="0">
                          <a:latin typeface="Aptos" panose="020B0004020202020204" pitchFamily="34" charset="0"/>
                          <a:ea typeface="Calibri" panose="020F0502020204030204" pitchFamily="34" charset="0"/>
                          <a:cs typeface="Calibri" panose="020F0502020204030204" pitchFamily="34" charset="0"/>
                        </a:rPr>
                        <a:t>If you do finish you can do a 2</a:t>
                      </a:r>
                      <a:r>
                        <a:rPr lang="en-GB" sz="1200" b="0" i="0" baseline="30000">
                          <a:latin typeface="Aptos" panose="020B0004020202020204" pitchFamily="34" charset="0"/>
                          <a:ea typeface="Calibri" panose="020F0502020204030204" pitchFamily="34" charset="0"/>
                          <a:cs typeface="Calibri" panose="020F0502020204030204" pitchFamily="34" charset="0"/>
                        </a:rPr>
                        <a:t>nd</a:t>
                      </a:r>
                      <a:r>
                        <a:rPr lang="en-GB" sz="1200" b="0" i="0">
                          <a:latin typeface="Aptos" panose="020B0004020202020204" pitchFamily="34" charset="0"/>
                          <a:ea typeface="Calibri" panose="020F0502020204030204" pitchFamily="34" charset="0"/>
                          <a:cs typeface="Calibri" panose="020F0502020204030204" pitchFamily="34" charset="0"/>
                        </a:rPr>
                        <a:t> piece</a:t>
                      </a:r>
                    </a:p>
                    <a:p>
                      <a:pPr marL="171450" indent="-171450">
                        <a:buFont typeface="Arial" panose="020B0604020202020204" pitchFamily="34" charset="0"/>
                        <a:buChar char="•"/>
                      </a:pPr>
                      <a:endParaRPr lang="en-GB" sz="1200" b="0" i="0">
                        <a:latin typeface="Aptos" panose="020B0004020202020204" pitchFamily="34" charset="0"/>
                        <a:ea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en-GB" sz="1200" b="0" i="0">
                          <a:latin typeface="Aptos" panose="020B0004020202020204" pitchFamily="34" charset="0"/>
                          <a:ea typeface="Calibri" panose="020F0502020204030204" pitchFamily="34" charset="0"/>
                          <a:cs typeface="Calibri" panose="020F0502020204030204" pitchFamily="34" charset="0"/>
                        </a:rPr>
                        <a:t>It needs to link to your theme and your artists </a:t>
                      </a:r>
                    </a:p>
                    <a:p>
                      <a:pPr marL="171450" indent="-171450">
                        <a:buFont typeface="Arial" panose="020B0604020202020204" pitchFamily="34" charset="0"/>
                        <a:buChar char="•"/>
                      </a:pPr>
                      <a:r>
                        <a:rPr lang="en-GB" sz="1200" b="0" i="0">
                          <a:latin typeface="Aptos" panose="020B0004020202020204" pitchFamily="34" charset="0"/>
                          <a:ea typeface="Calibri" panose="020F0502020204030204" pitchFamily="34" charset="0"/>
                          <a:cs typeface="Calibri" panose="020F0502020204030204" pitchFamily="34" charset="0"/>
                        </a:rPr>
                        <a:t>It should be personal and match your sketchbook </a:t>
                      </a:r>
                    </a:p>
                    <a:p>
                      <a:pPr marL="171450" indent="-171450">
                        <a:buFont typeface="Arial" panose="020B0604020202020204" pitchFamily="34" charset="0"/>
                        <a:buChar char="•"/>
                      </a:pPr>
                      <a:r>
                        <a:rPr lang="en-GB" sz="1200" b="0" i="0">
                          <a:latin typeface="Aptos" panose="020B0004020202020204" pitchFamily="34" charset="0"/>
                          <a:ea typeface="Calibri" panose="020F0502020204030204" pitchFamily="34" charset="0"/>
                          <a:cs typeface="Calibri" panose="020F0502020204030204" pitchFamily="34" charset="0"/>
                        </a:rPr>
                        <a:t>Use your planning work from your sketchbook</a:t>
                      </a:r>
                    </a:p>
                    <a:p>
                      <a:pPr marL="171450" indent="-171450">
                        <a:buFont typeface="Arial" panose="020B0604020202020204" pitchFamily="34" charset="0"/>
                        <a:buChar char="•"/>
                      </a:pPr>
                      <a:r>
                        <a:rPr lang="en-GB" sz="1200" b="0" i="0">
                          <a:latin typeface="Aptos" panose="020B0004020202020204" pitchFamily="34" charset="0"/>
                          <a:ea typeface="Calibri" panose="020F0502020204030204" pitchFamily="34" charset="0"/>
                          <a:cs typeface="Calibri" panose="020F0502020204030204" pitchFamily="34" charset="0"/>
                        </a:rPr>
                        <a:t>Make sure you have taken ideas from the artists you have studied</a:t>
                      </a:r>
                    </a:p>
                    <a:p>
                      <a:pPr marL="171450" indent="-171450">
                        <a:buFont typeface="Arial" panose="020B0604020202020204" pitchFamily="34" charset="0"/>
                        <a:buChar char="•"/>
                      </a:pPr>
                      <a:endParaRPr lang="en-GB" sz="1200" b="0" i="0">
                        <a:latin typeface="Aptos" panose="020B0004020202020204" pitchFamily="34" charset="0"/>
                        <a:ea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en-GB" sz="1200" b="0" i="0">
                          <a:latin typeface="Aptos" panose="020B0004020202020204" pitchFamily="34" charset="0"/>
                          <a:ea typeface="Calibri" panose="020F0502020204030204" pitchFamily="34" charset="0"/>
                          <a:cs typeface="Calibri" panose="020F0502020204030204" pitchFamily="34" charset="0"/>
                        </a:rPr>
                        <a:t>Draw lightly and rub out</a:t>
                      </a:r>
                    </a:p>
                    <a:p>
                      <a:pPr marL="171450" indent="-171450">
                        <a:buFont typeface="Arial" panose="020B0604020202020204" pitchFamily="34" charset="0"/>
                        <a:buChar char="•"/>
                      </a:pPr>
                      <a:r>
                        <a:rPr lang="en-GB" sz="1200" b="0" i="0">
                          <a:latin typeface="Aptos" panose="020B0004020202020204" pitchFamily="34" charset="0"/>
                          <a:ea typeface="Calibri" panose="020F0502020204030204" pitchFamily="34" charset="0"/>
                          <a:cs typeface="Calibri" panose="020F0502020204030204" pitchFamily="34" charset="0"/>
                        </a:rPr>
                        <a:t>Don’t rush</a:t>
                      </a:r>
                    </a:p>
                    <a:p>
                      <a:pPr marL="171450" indent="-171450">
                        <a:buFont typeface="Arial" panose="020B0604020202020204" pitchFamily="34" charset="0"/>
                        <a:buChar char="•"/>
                      </a:pPr>
                      <a:r>
                        <a:rPr lang="en-GB" sz="1200" b="0" i="0">
                          <a:latin typeface="Aptos" panose="020B0004020202020204" pitchFamily="34" charset="0"/>
                          <a:ea typeface="Calibri" panose="020F0502020204030204" pitchFamily="34" charset="0"/>
                          <a:cs typeface="Calibri" panose="020F0502020204030204" pitchFamily="34" charset="0"/>
                        </a:rPr>
                        <a:t>This should be your best piece of work and use what you are best at – the teacher should have told you what material/medium you excel in – use this as the recommended medium</a:t>
                      </a:r>
                    </a:p>
                    <a:p>
                      <a:pPr marL="171450" indent="-171450">
                        <a:buFont typeface="Arial" panose="020B0604020202020204" pitchFamily="34" charset="0"/>
                        <a:buChar char="•"/>
                      </a:pPr>
                      <a:r>
                        <a:rPr lang="en-GB" sz="1200" b="0" i="0">
                          <a:latin typeface="Aptos" panose="020B0004020202020204" pitchFamily="34" charset="0"/>
                          <a:ea typeface="Calibri" panose="020F0502020204030204" pitchFamily="34" charset="0"/>
                          <a:cs typeface="Calibri" panose="020F0502020204030204" pitchFamily="34" charset="0"/>
                        </a:rPr>
                        <a:t>If it looks bad – finish it – then start again</a:t>
                      </a:r>
                    </a:p>
                  </a:txBody>
                  <a:tcPr/>
                </a:tc>
                <a:extLst>
                  <a:ext uri="{0D108BD9-81ED-4DB2-BD59-A6C34878D82A}">
                    <a16:rowId xmlns:a16="http://schemas.microsoft.com/office/drawing/2014/main" val="3397697903"/>
                  </a:ext>
                </a:extLst>
              </a:tr>
            </a:tbl>
          </a:graphicData>
        </a:graphic>
      </p:graphicFrame>
      <p:graphicFrame>
        <p:nvGraphicFramePr>
          <p:cNvPr id="12" name="Table 11">
            <a:extLst>
              <a:ext uri="{FF2B5EF4-FFF2-40B4-BE49-F238E27FC236}">
                <a16:creationId xmlns:a16="http://schemas.microsoft.com/office/drawing/2014/main" id="{9BB8186E-A7B1-8B3D-E2FE-ACF0A20EA85A}"/>
              </a:ext>
            </a:extLst>
          </p:cNvPr>
          <p:cNvGraphicFramePr>
            <a:graphicFrameLocks noGrp="1"/>
          </p:cNvGraphicFramePr>
          <p:nvPr/>
        </p:nvGraphicFramePr>
        <p:xfrm>
          <a:off x="444546" y="7243201"/>
          <a:ext cx="6662940" cy="1459534"/>
        </p:xfrm>
        <a:graphic>
          <a:graphicData uri="http://schemas.openxmlformats.org/drawingml/2006/table">
            <a:tbl>
              <a:tblPr firstRow="1" bandRow="1">
                <a:tableStyleId>{5940675A-B579-460E-94D1-54222C63F5DA}</a:tableStyleId>
              </a:tblPr>
              <a:tblGrid>
                <a:gridCol w="6662940">
                  <a:extLst>
                    <a:ext uri="{9D8B030D-6E8A-4147-A177-3AD203B41FA5}">
                      <a16:colId xmlns:a16="http://schemas.microsoft.com/office/drawing/2014/main" val="2782223313"/>
                    </a:ext>
                  </a:extLst>
                </a:gridCol>
              </a:tblGrid>
              <a:tr h="146005">
                <a:tc>
                  <a:txBody>
                    <a:bodyPr/>
                    <a:lstStyle/>
                    <a:p>
                      <a:pPr algn="ctr"/>
                      <a:r>
                        <a:rPr lang="en-US" sz="1200" b="0">
                          <a:latin typeface="Calibri"/>
                          <a:ea typeface="Calibri"/>
                          <a:cs typeface="Calibri"/>
                        </a:rPr>
                        <a:t>Useful Revision Resources</a:t>
                      </a:r>
                      <a:endParaRPr lang="en-GB" sz="1200" b="0">
                        <a:latin typeface="Calibri"/>
                        <a:ea typeface="Calibri"/>
                        <a:cs typeface="Calibri"/>
                      </a:endParaRPr>
                    </a:p>
                  </a:txBody>
                  <a:tcPr>
                    <a:solidFill>
                      <a:schemeClr val="accent4">
                        <a:lumMod val="20000"/>
                        <a:lumOff val="80000"/>
                      </a:schemeClr>
                    </a:solidFill>
                  </a:tcPr>
                </a:tc>
                <a:extLst>
                  <a:ext uri="{0D108BD9-81ED-4DB2-BD59-A6C34878D82A}">
                    <a16:rowId xmlns:a16="http://schemas.microsoft.com/office/drawing/2014/main" val="3706422787"/>
                  </a:ext>
                </a:extLst>
              </a:tr>
              <a:tr h="1185214">
                <a:tc>
                  <a:txBody>
                    <a:bodyPr/>
                    <a:lstStyle/>
                    <a:p>
                      <a:pPr marL="171450" indent="-171450">
                        <a:buFont typeface="Arial" panose="020B0604020202020204" pitchFamily="34" charset="0"/>
                        <a:buChar char="•"/>
                      </a:pPr>
                      <a:r>
                        <a:rPr lang="en-GB" sz="1200" b="0" i="0">
                          <a:latin typeface="Calibri" panose="020F0502020204030204" pitchFamily="34" charset="0"/>
                          <a:ea typeface="Calibri" panose="020F0502020204030204" pitchFamily="34" charset="0"/>
                          <a:cs typeface="Calibri" panose="020F0502020204030204" pitchFamily="34" charset="0"/>
                        </a:rPr>
                        <a:t>Make sure your planning sheet is complete</a:t>
                      </a:r>
                    </a:p>
                    <a:p>
                      <a:pPr marL="171450" indent="-171450">
                        <a:buFont typeface="Arial" panose="020B0604020202020204" pitchFamily="34" charset="0"/>
                        <a:buChar char="•"/>
                      </a:pPr>
                      <a:r>
                        <a:rPr lang="en-GB" sz="1200" b="0" i="0">
                          <a:latin typeface="Calibri" panose="020F0502020204030204" pitchFamily="34" charset="0"/>
                          <a:ea typeface="Calibri" panose="020F0502020204030204" pitchFamily="34" charset="0"/>
                          <a:cs typeface="Calibri" panose="020F0502020204030204" pitchFamily="34" charset="0"/>
                        </a:rPr>
                        <a:t>Bring in any resources you might want – you can buy/bring your own materials </a:t>
                      </a:r>
                    </a:p>
                    <a:p>
                      <a:pPr marL="171450" indent="-171450">
                        <a:buFont typeface="Arial" panose="020B0604020202020204" pitchFamily="34" charset="0"/>
                        <a:buChar char="•"/>
                      </a:pPr>
                      <a:r>
                        <a:rPr lang="en-GB" sz="1200" b="0" i="0">
                          <a:latin typeface="Calibri" panose="020F0502020204030204" pitchFamily="34" charset="0"/>
                          <a:ea typeface="Calibri" panose="020F0502020204030204" pitchFamily="34" charset="0"/>
                          <a:cs typeface="Calibri" panose="020F0502020204030204" pitchFamily="34" charset="0"/>
                        </a:rPr>
                        <a:t>The teacher will supply you with what you have asked for / or can supply some things on the day</a:t>
                      </a:r>
                    </a:p>
                    <a:p>
                      <a:pPr marL="171450" indent="-171450">
                        <a:buFont typeface="Arial" panose="020B0604020202020204" pitchFamily="34" charset="0"/>
                        <a:buChar char="•"/>
                      </a:pPr>
                      <a:r>
                        <a:rPr lang="en-GB" sz="1200" b="0" i="0">
                          <a:latin typeface="Calibri" panose="020F0502020204030204" pitchFamily="34" charset="0"/>
                          <a:ea typeface="Calibri" panose="020F0502020204030204" pitchFamily="34" charset="0"/>
                          <a:cs typeface="Calibri" panose="020F0502020204030204" pitchFamily="34" charset="0"/>
                        </a:rPr>
                        <a:t>Make sure any printing is done BEFORE the exam – if you need an image to trace, print it first - otherwise you might have to project and draw it </a:t>
                      </a:r>
                    </a:p>
                  </a:txBody>
                  <a:tcPr/>
                </a:tc>
                <a:extLst>
                  <a:ext uri="{0D108BD9-81ED-4DB2-BD59-A6C34878D82A}">
                    <a16:rowId xmlns:a16="http://schemas.microsoft.com/office/drawing/2014/main" val="3397697903"/>
                  </a:ext>
                </a:extLst>
              </a:tr>
            </a:tbl>
          </a:graphicData>
        </a:graphic>
      </p:graphicFrame>
      <p:pic>
        <p:nvPicPr>
          <p:cNvPr id="5" name="Picture 4">
            <a:extLst>
              <a:ext uri="{FF2B5EF4-FFF2-40B4-BE49-F238E27FC236}">
                <a16:creationId xmlns:a16="http://schemas.microsoft.com/office/drawing/2014/main" id="{B8EBC2B7-9790-1EB5-1200-A8797FABE57C}"/>
              </a:ext>
            </a:extLst>
          </p:cNvPr>
          <p:cNvPicPr>
            <a:picLocks noChangeAspect="1"/>
          </p:cNvPicPr>
          <p:nvPr/>
        </p:nvPicPr>
        <p:blipFill>
          <a:blip r:embed="rId4"/>
          <a:stretch>
            <a:fillRect/>
          </a:stretch>
        </p:blipFill>
        <p:spPr>
          <a:xfrm>
            <a:off x="6257241" y="254747"/>
            <a:ext cx="669029" cy="647242"/>
          </a:xfrm>
          <a:prstGeom prst="rect">
            <a:avLst/>
          </a:prstGeom>
        </p:spPr>
      </p:pic>
      <p:sp>
        <p:nvSpPr>
          <p:cNvPr id="9" name="TextBox 2">
            <a:extLst>
              <a:ext uri="{FF2B5EF4-FFF2-40B4-BE49-F238E27FC236}">
                <a16:creationId xmlns:a16="http://schemas.microsoft.com/office/drawing/2014/main" id="{8F261FAF-139B-101B-4EA4-1AAA2747F4A3}"/>
              </a:ext>
            </a:extLst>
          </p:cNvPr>
          <p:cNvSpPr>
            <a:spLocks noGrp="1"/>
          </p:cNvSpPr>
          <p:nvPr/>
        </p:nvSpPr>
        <p:spPr>
          <a:xfrm>
            <a:off x="2184656" y="345925"/>
            <a:ext cx="1902893" cy="461665"/>
          </a:xfrm>
          <a:prstGeom prst="rect">
            <a:avLst/>
          </a:prstGeom>
          <a:solidFill>
            <a:schemeClr val="tx2">
              <a:lumMod val="10000"/>
              <a:lumOff val="90000"/>
            </a:schemeClr>
          </a:solidFill>
        </p:spPr>
        <p:txBody>
          <a:bodyPr wrap="square" lIns="91440" tIns="45720" rIns="91440" bIns="45720" anchor="t">
            <a:spAutoFit/>
          </a:bodyPr>
          <a:lstStyle/>
          <a:p>
            <a:r>
              <a:rPr lang="en-US" sz="1200">
                <a:latin typeface="+mj-lt"/>
                <a:ea typeface="+mj-lt"/>
                <a:cs typeface="+mj-lt"/>
              </a:rPr>
              <a:t>Wednesday 21st October - </a:t>
            </a:r>
          </a:p>
          <a:p>
            <a:r>
              <a:rPr lang="en-US" sz="1200">
                <a:latin typeface="Aptos Display"/>
              </a:rPr>
              <a:t>All day</a:t>
            </a:r>
          </a:p>
        </p:txBody>
      </p:sp>
      <p:sp>
        <p:nvSpPr>
          <p:cNvPr id="10" name="TextBox 2">
            <a:extLst>
              <a:ext uri="{FF2B5EF4-FFF2-40B4-BE49-F238E27FC236}">
                <a16:creationId xmlns:a16="http://schemas.microsoft.com/office/drawing/2014/main" id="{12326603-664E-A9A5-98D1-EE10118000E0}"/>
              </a:ext>
            </a:extLst>
          </p:cNvPr>
          <p:cNvSpPr>
            <a:spLocks noGrp="1"/>
          </p:cNvSpPr>
          <p:nvPr/>
        </p:nvSpPr>
        <p:spPr>
          <a:xfrm>
            <a:off x="4249947" y="345924"/>
            <a:ext cx="1902893" cy="461665"/>
          </a:xfrm>
          <a:prstGeom prst="rect">
            <a:avLst/>
          </a:prstGeom>
          <a:solidFill>
            <a:schemeClr val="tx2">
              <a:lumMod val="10000"/>
              <a:lumOff val="90000"/>
            </a:schemeClr>
          </a:solidFill>
        </p:spPr>
        <p:txBody>
          <a:bodyPr wrap="square" lIns="91440" tIns="45720" rIns="91440" bIns="45720" anchor="t">
            <a:spAutoFit/>
          </a:bodyPr>
          <a:lstStyle/>
          <a:p>
            <a:r>
              <a:rPr lang="en-US" sz="1200">
                <a:latin typeface="+mj-lt"/>
                <a:ea typeface="+mj-lt"/>
                <a:cs typeface="+mj-lt"/>
              </a:rPr>
              <a:t>Thursday 22nd October - </a:t>
            </a:r>
          </a:p>
          <a:p>
            <a:r>
              <a:rPr lang="en-US" sz="1200">
                <a:latin typeface="Aptos Display"/>
              </a:rPr>
              <a:t>All day</a:t>
            </a:r>
          </a:p>
        </p:txBody>
      </p:sp>
    </p:spTree>
    <p:extLst>
      <p:ext uri="{BB962C8B-B14F-4D97-AF65-F5344CB8AC3E}">
        <p14:creationId xmlns:p14="http://schemas.microsoft.com/office/powerpoint/2010/main" val="7550498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65DEBA-F622-E1C3-9CED-9094772B7F97}"/>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5F5EF0FF-0B3F-B141-5D7E-C51C8B899AA8}"/>
              </a:ext>
            </a:extLst>
          </p:cNvPr>
          <p:cNvSpPr/>
          <p:nvPr/>
        </p:nvSpPr>
        <p:spPr>
          <a:xfrm>
            <a:off x="-1" y="0"/>
            <a:ext cx="7559676" cy="10439400"/>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Rounded Corners 6">
            <a:extLst>
              <a:ext uri="{FF2B5EF4-FFF2-40B4-BE49-F238E27FC236}">
                <a16:creationId xmlns:a16="http://schemas.microsoft.com/office/drawing/2014/main" id="{965547FA-A2A1-93C6-E6FE-AEF211E8923E}"/>
              </a:ext>
            </a:extLst>
          </p:cNvPr>
          <p:cNvSpPr/>
          <p:nvPr/>
        </p:nvSpPr>
        <p:spPr>
          <a:xfrm>
            <a:off x="261728" y="224288"/>
            <a:ext cx="7036219" cy="9954882"/>
          </a:xfrm>
          <a:prstGeom prst="roundRect">
            <a:avLst>
              <a:gd name="adj" fmla="val 499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91049FAA-11F3-63F2-BD4A-32EFBF90F339}"/>
              </a:ext>
            </a:extLst>
          </p:cNvPr>
          <p:cNvSpPr txBox="1"/>
          <p:nvPr/>
        </p:nvSpPr>
        <p:spPr>
          <a:xfrm>
            <a:off x="444546" y="260230"/>
            <a:ext cx="3005236" cy="584775"/>
          </a:xfrm>
          <a:prstGeom prst="rect">
            <a:avLst/>
          </a:prstGeom>
          <a:noFill/>
        </p:spPr>
        <p:txBody>
          <a:bodyPr wrap="square" rtlCol="0">
            <a:spAutoFit/>
          </a:bodyPr>
          <a:lstStyle/>
          <a:p>
            <a:r>
              <a:rPr lang="en-GB" sz="3200">
                <a:latin typeface="Trade Gothic Inline" panose="020B0504030203020204" pitchFamily="34" charset="0"/>
              </a:rPr>
              <a:t>Business</a:t>
            </a:r>
          </a:p>
        </p:txBody>
      </p:sp>
      <p:graphicFrame>
        <p:nvGraphicFramePr>
          <p:cNvPr id="4" name="Table 3">
            <a:extLst>
              <a:ext uri="{FF2B5EF4-FFF2-40B4-BE49-F238E27FC236}">
                <a16:creationId xmlns:a16="http://schemas.microsoft.com/office/drawing/2014/main" id="{B1067B53-6BF1-A53F-9E28-2C26EE50F5E1}"/>
              </a:ext>
            </a:extLst>
          </p:cNvPr>
          <p:cNvGraphicFramePr>
            <a:graphicFrameLocks noGrp="1"/>
          </p:cNvGraphicFramePr>
          <p:nvPr/>
        </p:nvGraphicFramePr>
        <p:xfrm>
          <a:off x="444546" y="999121"/>
          <a:ext cx="6662940" cy="6111240"/>
        </p:xfrm>
        <a:graphic>
          <a:graphicData uri="http://schemas.openxmlformats.org/drawingml/2006/table">
            <a:tbl>
              <a:tblPr firstRow="1" bandRow="1">
                <a:tableStyleId>{5940675A-B579-460E-94D1-54222C63F5DA}</a:tableStyleId>
              </a:tblPr>
              <a:tblGrid>
                <a:gridCol w="831361">
                  <a:extLst>
                    <a:ext uri="{9D8B030D-6E8A-4147-A177-3AD203B41FA5}">
                      <a16:colId xmlns:a16="http://schemas.microsoft.com/office/drawing/2014/main" val="2782223313"/>
                    </a:ext>
                  </a:extLst>
                </a:gridCol>
                <a:gridCol w="1389619">
                  <a:extLst>
                    <a:ext uri="{9D8B030D-6E8A-4147-A177-3AD203B41FA5}">
                      <a16:colId xmlns:a16="http://schemas.microsoft.com/office/drawing/2014/main" val="911417166"/>
                    </a:ext>
                  </a:extLst>
                </a:gridCol>
                <a:gridCol w="1110490">
                  <a:extLst>
                    <a:ext uri="{9D8B030D-6E8A-4147-A177-3AD203B41FA5}">
                      <a16:colId xmlns:a16="http://schemas.microsoft.com/office/drawing/2014/main" val="3218362732"/>
                    </a:ext>
                  </a:extLst>
                </a:gridCol>
                <a:gridCol w="1110490">
                  <a:extLst>
                    <a:ext uri="{9D8B030D-6E8A-4147-A177-3AD203B41FA5}">
                      <a16:colId xmlns:a16="http://schemas.microsoft.com/office/drawing/2014/main" val="506664628"/>
                    </a:ext>
                  </a:extLst>
                </a:gridCol>
                <a:gridCol w="1110490">
                  <a:extLst>
                    <a:ext uri="{9D8B030D-6E8A-4147-A177-3AD203B41FA5}">
                      <a16:colId xmlns:a16="http://schemas.microsoft.com/office/drawing/2014/main" val="3705982452"/>
                    </a:ext>
                  </a:extLst>
                </a:gridCol>
                <a:gridCol w="1110490">
                  <a:extLst>
                    <a:ext uri="{9D8B030D-6E8A-4147-A177-3AD203B41FA5}">
                      <a16:colId xmlns:a16="http://schemas.microsoft.com/office/drawing/2014/main" val="2438489882"/>
                    </a:ext>
                  </a:extLst>
                </a:gridCol>
              </a:tblGrid>
              <a:tr h="250097">
                <a:tc>
                  <a:txBody>
                    <a:bodyPr/>
                    <a:lstStyle/>
                    <a:p>
                      <a:r>
                        <a:rPr lang="en-US" sz="1100" b="1" i="0">
                          <a:latin typeface="+mn-lt"/>
                          <a:ea typeface="Calibri"/>
                          <a:cs typeface="Calibri"/>
                        </a:rPr>
                        <a:t>Paper </a:t>
                      </a:r>
                      <a:endParaRPr lang="en-GB" sz="1100" b="1" i="0">
                        <a:latin typeface="+mn-lt"/>
                        <a:ea typeface="Calibri"/>
                        <a:cs typeface="Calibri"/>
                      </a:endParaRPr>
                    </a:p>
                  </a:txBody>
                  <a:tcPr/>
                </a:tc>
                <a:tc>
                  <a:txBody>
                    <a:bodyPr/>
                    <a:lstStyle/>
                    <a:p>
                      <a:r>
                        <a:rPr lang="en-GB" sz="1100" i="0">
                          <a:latin typeface="+mn-lt"/>
                          <a:ea typeface="Calibri"/>
                          <a:cs typeface="Calibri"/>
                        </a:rPr>
                        <a:t>Paper 2</a:t>
                      </a:r>
                    </a:p>
                  </a:txBody>
                  <a:tcPr/>
                </a:tc>
                <a:tc>
                  <a:txBody>
                    <a:bodyPr/>
                    <a:lstStyle/>
                    <a:p>
                      <a:r>
                        <a:rPr lang="en-US" sz="1100" b="1" i="0">
                          <a:latin typeface="+mn-lt"/>
                          <a:ea typeface="Calibri"/>
                          <a:cs typeface="Calibri"/>
                        </a:rPr>
                        <a:t>Length</a:t>
                      </a:r>
                      <a:endParaRPr lang="en-GB" sz="1100" b="1" i="0">
                        <a:latin typeface="+mn-lt"/>
                        <a:ea typeface="Calibri"/>
                        <a:cs typeface="Calibri"/>
                      </a:endParaRPr>
                    </a:p>
                  </a:txBody>
                  <a:tcPr/>
                </a:tc>
                <a:tc>
                  <a:txBody>
                    <a:bodyPr/>
                    <a:lstStyle/>
                    <a:p>
                      <a:r>
                        <a:rPr lang="en-GB" sz="1100" i="0">
                          <a:latin typeface="+mn-lt"/>
                          <a:ea typeface="Calibri"/>
                          <a:cs typeface="Calibri"/>
                        </a:rPr>
                        <a:t>1 hour 45 mins</a:t>
                      </a:r>
                    </a:p>
                  </a:txBody>
                  <a:tcPr/>
                </a:tc>
                <a:tc>
                  <a:txBody>
                    <a:bodyPr/>
                    <a:lstStyle/>
                    <a:p>
                      <a:r>
                        <a:rPr lang="en-US" sz="1100" b="1" i="0">
                          <a:latin typeface="+mn-lt"/>
                          <a:ea typeface="Calibri"/>
                          <a:cs typeface="Calibri"/>
                        </a:rPr>
                        <a:t>Marks</a:t>
                      </a:r>
                      <a:endParaRPr lang="en-GB" sz="1100" b="1" i="0">
                        <a:latin typeface="+mn-lt"/>
                        <a:ea typeface="Calibri"/>
                        <a:cs typeface="Calibri"/>
                      </a:endParaRPr>
                    </a:p>
                  </a:txBody>
                  <a:tcPr/>
                </a:tc>
                <a:tc>
                  <a:txBody>
                    <a:bodyPr/>
                    <a:lstStyle/>
                    <a:p>
                      <a:r>
                        <a:rPr lang="en-GB" sz="1100" i="0">
                          <a:latin typeface="+mn-lt"/>
                          <a:ea typeface="Calibri"/>
                          <a:cs typeface="Calibri"/>
                        </a:rPr>
                        <a:t>90</a:t>
                      </a:r>
                    </a:p>
                  </a:txBody>
                  <a:tcPr/>
                </a:tc>
                <a:extLst>
                  <a:ext uri="{0D108BD9-81ED-4DB2-BD59-A6C34878D82A}">
                    <a16:rowId xmlns:a16="http://schemas.microsoft.com/office/drawing/2014/main" val="3706422787"/>
                  </a:ext>
                </a:extLst>
              </a:tr>
              <a:tr h="250097">
                <a:tc gridSpan="6">
                  <a:txBody>
                    <a:bodyPr/>
                    <a:lstStyle/>
                    <a:p>
                      <a:pPr algn="ctr"/>
                      <a:r>
                        <a:rPr lang="en-GB" sz="1200" b="0" i="0">
                          <a:solidFill>
                            <a:schemeClr val="tx1"/>
                          </a:solidFill>
                          <a:latin typeface="Calibri"/>
                          <a:ea typeface="Calibri"/>
                          <a:cs typeface="Calibri"/>
                        </a:rPr>
                        <a:t>Topics / Subjects – what will be on the exam?</a:t>
                      </a:r>
                    </a:p>
                  </a:txBody>
                  <a:tcPr>
                    <a:solidFill>
                      <a:schemeClr val="accent1">
                        <a:lumMod val="20000"/>
                        <a:lumOff val="80000"/>
                      </a:schemeClr>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430028649"/>
                  </a:ext>
                </a:extLst>
              </a:tr>
              <a:tr h="5229020">
                <a:tc gridSpan="6">
                  <a:txBody>
                    <a:bodyPr/>
                    <a:lstStyle/>
                    <a:p>
                      <a:pPr lvl="0" algn="l">
                        <a:lnSpc>
                          <a:spcPct val="100000"/>
                        </a:lnSpc>
                        <a:spcBef>
                          <a:spcPts val="0"/>
                        </a:spcBef>
                        <a:spcAft>
                          <a:spcPts val="0"/>
                        </a:spcAft>
                        <a:buNone/>
                      </a:pPr>
                      <a:r>
                        <a:rPr lang="en-US" sz="1200" b="1" i="0">
                          <a:latin typeface="+mn-lt"/>
                        </a:rPr>
                        <a:t>2.1 Growing the Business</a:t>
                      </a:r>
                      <a:endParaRPr lang="en-US" sz="1200" b="0" i="0" u="none" strike="noStrike">
                        <a:latin typeface="+mn-lt"/>
                      </a:endParaRPr>
                    </a:p>
                    <a:p>
                      <a:pPr marL="171450" lvl="0" indent="-171450" algn="l">
                        <a:lnSpc>
                          <a:spcPct val="100000"/>
                        </a:lnSpc>
                        <a:spcBef>
                          <a:spcPts val="0"/>
                        </a:spcBef>
                        <a:spcAft>
                          <a:spcPts val="0"/>
                        </a:spcAft>
                        <a:buFont typeface="Arial" panose="020B0604020202020204" pitchFamily="34" charset="0"/>
                        <a:buChar char="•"/>
                      </a:pPr>
                      <a:r>
                        <a:rPr lang="en-US" sz="1200" b="0" i="0" u="none" strike="noStrike" noProof="0">
                          <a:latin typeface="+mn-lt"/>
                        </a:rPr>
                        <a:t>Methods of growth (internal and external)</a:t>
                      </a:r>
                    </a:p>
                    <a:p>
                      <a:pPr marL="171450" lvl="0" indent="-171450" algn="l">
                        <a:lnSpc>
                          <a:spcPct val="100000"/>
                        </a:lnSpc>
                        <a:spcBef>
                          <a:spcPts val="0"/>
                        </a:spcBef>
                        <a:spcAft>
                          <a:spcPts val="0"/>
                        </a:spcAft>
                        <a:buFont typeface="Arial" panose="020B0604020202020204" pitchFamily="34" charset="0"/>
                        <a:buChar char="•"/>
                      </a:pPr>
                      <a:r>
                        <a:rPr lang="en-US" sz="1200" b="0" i="0" u="none" strike="noStrike" noProof="0">
                          <a:latin typeface="+mn-lt"/>
                        </a:rPr>
                        <a:t>Mergers and takeovers</a:t>
                      </a:r>
                    </a:p>
                    <a:p>
                      <a:pPr marL="171450" lvl="0" indent="-171450" algn="l">
                        <a:lnSpc>
                          <a:spcPct val="100000"/>
                        </a:lnSpc>
                        <a:spcBef>
                          <a:spcPts val="0"/>
                        </a:spcBef>
                        <a:spcAft>
                          <a:spcPts val="0"/>
                        </a:spcAft>
                        <a:buFont typeface="Arial" panose="020B0604020202020204" pitchFamily="34" charset="0"/>
                        <a:buChar char="•"/>
                      </a:pPr>
                      <a:r>
                        <a:rPr lang="en-US" sz="1200" b="0" i="0" u="none" strike="noStrike" noProof="0">
                          <a:latin typeface="+mn-lt"/>
                        </a:rPr>
                        <a:t>Globalisation and business growth</a:t>
                      </a:r>
                    </a:p>
                    <a:p>
                      <a:pPr marL="171450" lvl="0" indent="-171450" algn="l">
                        <a:lnSpc>
                          <a:spcPct val="100000"/>
                        </a:lnSpc>
                        <a:spcBef>
                          <a:spcPts val="0"/>
                        </a:spcBef>
                        <a:spcAft>
                          <a:spcPts val="0"/>
                        </a:spcAft>
                        <a:buFont typeface="Arial" panose="020B0604020202020204" pitchFamily="34" charset="0"/>
                        <a:buChar char="•"/>
                      </a:pPr>
                      <a:r>
                        <a:rPr lang="en-US" sz="1200" b="0" i="0" u="none" strike="noStrike" noProof="0">
                          <a:latin typeface="+mn-lt"/>
                        </a:rPr>
                        <a:t>Public Limited companies-Benefits and drawbacks</a:t>
                      </a:r>
                    </a:p>
                    <a:p>
                      <a:pPr marL="171450" lvl="0" indent="-171450" algn="l">
                        <a:lnSpc>
                          <a:spcPct val="100000"/>
                        </a:lnSpc>
                        <a:spcBef>
                          <a:spcPts val="0"/>
                        </a:spcBef>
                        <a:spcAft>
                          <a:spcPts val="0"/>
                        </a:spcAft>
                        <a:buFont typeface="Arial" panose="020B0604020202020204" pitchFamily="34" charset="0"/>
                        <a:buChar char="•"/>
                      </a:pPr>
                      <a:r>
                        <a:rPr lang="en-US" sz="1200" b="0" i="0" u="none" strike="noStrike" noProof="0">
                          <a:latin typeface="+mn-lt"/>
                        </a:rPr>
                        <a:t>Share capital and loan capital</a:t>
                      </a:r>
                    </a:p>
                    <a:p>
                      <a:pPr marL="0" lvl="0" indent="0" algn="l">
                        <a:lnSpc>
                          <a:spcPct val="100000"/>
                        </a:lnSpc>
                        <a:spcBef>
                          <a:spcPts val="0"/>
                        </a:spcBef>
                        <a:spcAft>
                          <a:spcPts val="0"/>
                        </a:spcAft>
                        <a:buFont typeface="Arial" panose="020B0604020202020204" pitchFamily="34" charset="0"/>
                        <a:buNone/>
                      </a:pPr>
                      <a:endParaRPr lang="en-US" sz="1200" i="0">
                        <a:latin typeface="+mn-lt"/>
                      </a:endParaRPr>
                    </a:p>
                    <a:p>
                      <a:pPr lvl="0" indent="0" algn="l">
                        <a:lnSpc>
                          <a:spcPct val="100000"/>
                        </a:lnSpc>
                        <a:spcBef>
                          <a:spcPts val="0"/>
                        </a:spcBef>
                        <a:spcAft>
                          <a:spcPts val="0"/>
                        </a:spcAft>
                        <a:buNone/>
                      </a:pPr>
                      <a:r>
                        <a:rPr lang="en-US" sz="1200" b="1" i="0">
                          <a:latin typeface="+mn-lt"/>
                        </a:rPr>
                        <a:t>2.2 Making Marketing Decisions</a:t>
                      </a:r>
                      <a:endParaRPr lang="en-US" sz="1200" b="0" i="0" u="none" strike="noStrike" noProof="0">
                        <a:latin typeface="+mn-lt"/>
                      </a:endParaRPr>
                    </a:p>
                    <a:p>
                      <a:pPr marL="171450" lvl="0" indent="-171450" algn="l">
                        <a:lnSpc>
                          <a:spcPct val="100000"/>
                        </a:lnSpc>
                        <a:spcBef>
                          <a:spcPts val="0"/>
                        </a:spcBef>
                        <a:spcAft>
                          <a:spcPts val="0"/>
                        </a:spcAft>
                        <a:buFont typeface="Arial" panose="020B0604020202020204" pitchFamily="34" charset="0"/>
                        <a:buChar char="•"/>
                      </a:pPr>
                      <a:r>
                        <a:rPr lang="en-US" sz="1200" b="0" i="0" u="none" strike="noStrike" noProof="0">
                          <a:latin typeface="+mn-lt"/>
                        </a:rPr>
                        <a:t>Design Mix-Function, Aesthetics and Cost</a:t>
                      </a:r>
                    </a:p>
                    <a:p>
                      <a:pPr marL="171450" lvl="0" indent="-171450" algn="l">
                        <a:lnSpc>
                          <a:spcPct val="100000"/>
                        </a:lnSpc>
                        <a:spcBef>
                          <a:spcPts val="0"/>
                        </a:spcBef>
                        <a:spcAft>
                          <a:spcPts val="0"/>
                        </a:spcAft>
                        <a:buFont typeface="Arial" panose="020B0604020202020204" pitchFamily="34" charset="0"/>
                        <a:buChar char="•"/>
                      </a:pPr>
                      <a:r>
                        <a:rPr lang="en-US" sz="1200" b="0" i="0" u="none" strike="noStrike" noProof="0">
                          <a:latin typeface="+mn-lt"/>
                        </a:rPr>
                        <a:t>Product life cycle and extension strategies- Product trials</a:t>
                      </a:r>
                    </a:p>
                    <a:p>
                      <a:pPr marL="171450" lvl="0" indent="-171450" algn="l">
                        <a:lnSpc>
                          <a:spcPct val="100000"/>
                        </a:lnSpc>
                        <a:spcBef>
                          <a:spcPts val="0"/>
                        </a:spcBef>
                        <a:spcAft>
                          <a:spcPts val="0"/>
                        </a:spcAft>
                        <a:buFont typeface="Arial" panose="020B0604020202020204" pitchFamily="34" charset="0"/>
                        <a:buChar char="•"/>
                      </a:pPr>
                      <a:r>
                        <a:rPr lang="en-US" sz="1200" b="0" i="0" u="none" strike="noStrike" noProof="0">
                          <a:latin typeface="+mn-lt"/>
                        </a:rPr>
                        <a:t>Building a marketing mix (4Ps)- market segments</a:t>
                      </a:r>
                    </a:p>
                    <a:p>
                      <a:pPr marL="0" lvl="0" indent="0" algn="l">
                        <a:lnSpc>
                          <a:spcPct val="100000"/>
                        </a:lnSpc>
                        <a:spcBef>
                          <a:spcPts val="0"/>
                        </a:spcBef>
                        <a:spcAft>
                          <a:spcPts val="0"/>
                        </a:spcAft>
                        <a:buFont typeface="Arial" panose="020B0604020202020204" pitchFamily="34" charset="0"/>
                        <a:buNone/>
                      </a:pPr>
                      <a:endParaRPr lang="en-US" sz="1200" b="0" i="0" u="none" strike="noStrike" noProof="0">
                        <a:latin typeface="+mn-lt"/>
                      </a:endParaRPr>
                    </a:p>
                    <a:p>
                      <a:pPr marL="0" lvl="0" indent="0" algn="l">
                        <a:lnSpc>
                          <a:spcPct val="100000"/>
                        </a:lnSpc>
                        <a:spcBef>
                          <a:spcPts val="0"/>
                        </a:spcBef>
                        <a:spcAft>
                          <a:spcPts val="0"/>
                        </a:spcAft>
                        <a:buFont typeface="Arial"/>
                        <a:buNone/>
                      </a:pPr>
                      <a:r>
                        <a:rPr lang="en-US" sz="1200" b="1" i="0" u="none" strike="noStrike" noProof="0">
                          <a:latin typeface="+mn-lt"/>
                        </a:rPr>
                        <a:t>2.3 Making Operational decisions </a:t>
                      </a:r>
                    </a:p>
                    <a:p>
                      <a:pPr marL="171450" lvl="0" indent="-171450" algn="l">
                        <a:lnSpc>
                          <a:spcPct val="100000"/>
                        </a:lnSpc>
                        <a:spcBef>
                          <a:spcPts val="0"/>
                        </a:spcBef>
                        <a:spcAft>
                          <a:spcPts val="0"/>
                        </a:spcAft>
                        <a:buFont typeface="Arial" panose="020B0604020202020204" pitchFamily="34" charset="0"/>
                        <a:buChar char="•"/>
                      </a:pPr>
                      <a:r>
                        <a:rPr lang="en-US" sz="1200" b="0" i="0" u="none" strike="noStrike" noProof="0">
                          <a:latin typeface="+mn-lt"/>
                        </a:rPr>
                        <a:t>Production methods- Job, batch and flow</a:t>
                      </a:r>
                    </a:p>
                    <a:p>
                      <a:pPr marL="171450" lvl="0" indent="-171450" algn="l">
                        <a:lnSpc>
                          <a:spcPct val="100000"/>
                        </a:lnSpc>
                        <a:spcBef>
                          <a:spcPts val="0"/>
                        </a:spcBef>
                        <a:spcAft>
                          <a:spcPts val="0"/>
                        </a:spcAft>
                        <a:buFont typeface="Arial" panose="020B0604020202020204" pitchFamily="34" charset="0"/>
                        <a:buChar char="•"/>
                      </a:pPr>
                      <a:r>
                        <a:rPr lang="en-US" sz="1200" b="0" i="0" u="none" strike="noStrike" noProof="0">
                          <a:latin typeface="+mn-lt"/>
                        </a:rPr>
                        <a:t>Managing stock (interpret bar gate stock graphs)</a:t>
                      </a:r>
                    </a:p>
                    <a:p>
                      <a:pPr marL="171450" lvl="0" indent="-171450" algn="l">
                        <a:lnSpc>
                          <a:spcPct val="100000"/>
                        </a:lnSpc>
                        <a:spcBef>
                          <a:spcPts val="0"/>
                        </a:spcBef>
                        <a:spcAft>
                          <a:spcPts val="0"/>
                        </a:spcAft>
                        <a:buFont typeface="Arial" panose="020B0604020202020204" pitchFamily="34" charset="0"/>
                        <a:buChar char="•"/>
                      </a:pPr>
                      <a:r>
                        <a:rPr lang="en-US" sz="1200" b="0" i="0" u="none" strike="noStrike" noProof="0">
                          <a:latin typeface="+mn-lt"/>
                        </a:rPr>
                        <a:t>Just in time- benefits and drawbacks</a:t>
                      </a:r>
                    </a:p>
                    <a:p>
                      <a:pPr marL="171450" lvl="0" indent="-171450" algn="l">
                        <a:lnSpc>
                          <a:spcPct val="100000"/>
                        </a:lnSpc>
                        <a:spcBef>
                          <a:spcPts val="0"/>
                        </a:spcBef>
                        <a:spcAft>
                          <a:spcPts val="0"/>
                        </a:spcAft>
                        <a:buFont typeface="Arial" panose="020B0604020202020204" pitchFamily="34" charset="0"/>
                        <a:buChar char="•"/>
                      </a:pPr>
                      <a:r>
                        <a:rPr lang="en-US" sz="1200" b="0" i="0" u="none" strike="noStrike" noProof="0">
                          <a:latin typeface="+mn-lt"/>
                        </a:rPr>
                        <a:t>Supplier process, procurement and logistics </a:t>
                      </a:r>
                    </a:p>
                    <a:p>
                      <a:pPr marL="171450" lvl="0" indent="-171450" algn="l">
                        <a:lnSpc>
                          <a:spcPct val="100000"/>
                        </a:lnSpc>
                        <a:spcBef>
                          <a:spcPts val="0"/>
                        </a:spcBef>
                        <a:spcAft>
                          <a:spcPts val="0"/>
                        </a:spcAft>
                        <a:buFont typeface="Arial" panose="020B0604020202020204" pitchFamily="34" charset="0"/>
                        <a:buChar char="•"/>
                      </a:pPr>
                      <a:r>
                        <a:rPr lang="en-US" sz="1200" b="0" i="0" u="none" strike="noStrike" noProof="0">
                          <a:latin typeface="+mn-lt"/>
                        </a:rPr>
                        <a:t>Sales Process-Customer service</a:t>
                      </a:r>
                    </a:p>
                    <a:p>
                      <a:pPr marL="0" lvl="0" indent="0" algn="l">
                        <a:lnSpc>
                          <a:spcPct val="100000"/>
                        </a:lnSpc>
                        <a:spcBef>
                          <a:spcPts val="0"/>
                        </a:spcBef>
                        <a:spcAft>
                          <a:spcPts val="0"/>
                        </a:spcAft>
                        <a:buFont typeface="Arial" panose="020B0604020202020204" pitchFamily="34" charset="0"/>
                        <a:buNone/>
                      </a:pPr>
                      <a:endParaRPr lang="en-US" sz="1200" b="0" i="0" u="none" strike="noStrike" noProof="0">
                        <a:latin typeface="+mn-lt"/>
                      </a:endParaRPr>
                    </a:p>
                    <a:p>
                      <a:pPr marL="0" lvl="0" indent="0" algn="l">
                        <a:lnSpc>
                          <a:spcPct val="100000"/>
                        </a:lnSpc>
                        <a:spcBef>
                          <a:spcPts val="0"/>
                        </a:spcBef>
                        <a:spcAft>
                          <a:spcPts val="0"/>
                        </a:spcAft>
                        <a:buFont typeface="Arial" panose="020B0604020202020204" pitchFamily="34" charset="0"/>
                        <a:buNone/>
                      </a:pPr>
                      <a:r>
                        <a:rPr lang="en-US" sz="1200" b="1" i="0" u="none" strike="noStrike" noProof="0">
                          <a:latin typeface="+mn-lt"/>
                        </a:rPr>
                        <a:t>2.4 Making Financial decision</a:t>
                      </a:r>
                    </a:p>
                    <a:p>
                      <a:pPr marL="171450" lvl="0" indent="-171450" algn="l">
                        <a:lnSpc>
                          <a:spcPct val="100000"/>
                        </a:lnSpc>
                        <a:spcBef>
                          <a:spcPts val="0"/>
                        </a:spcBef>
                        <a:spcAft>
                          <a:spcPts val="0"/>
                        </a:spcAft>
                        <a:buFont typeface="Arial" panose="020B0604020202020204" pitchFamily="34" charset="0"/>
                        <a:buChar char="•"/>
                      </a:pPr>
                      <a:r>
                        <a:rPr lang="en-US" sz="1200" b="0" i="0" u="none" strike="noStrike" noProof="0">
                          <a:latin typeface="+mn-lt"/>
                        </a:rPr>
                        <a:t>Business calculations-Gross and net profit</a:t>
                      </a:r>
                    </a:p>
                    <a:p>
                      <a:pPr marL="171450" lvl="0" indent="-171450" algn="l">
                        <a:lnSpc>
                          <a:spcPct val="100000"/>
                        </a:lnSpc>
                        <a:spcBef>
                          <a:spcPts val="0"/>
                        </a:spcBef>
                        <a:spcAft>
                          <a:spcPts val="0"/>
                        </a:spcAft>
                        <a:buFont typeface="Arial" panose="020B0604020202020204" pitchFamily="34" charset="0"/>
                        <a:buChar char="•"/>
                      </a:pPr>
                      <a:r>
                        <a:rPr lang="en-US" sz="1200" b="0" i="0" u="none" strike="noStrike" noProof="0">
                          <a:latin typeface="+mn-lt"/>
                        </a:rPr>
                        <a:t>Calculate total profit </a:t>
                      </a:r>
                    </a:p>
                    <a:p>
                      <a:pPr marL="171450" lvl="0" indent="-171450" algn="l">
                        <a:lnSpc>
                          <a:spcPct val="100000"/>
                        </a:lnSpc>
                        <a:spcBef>
                          <a:spcPts val="0"/>
                        </a:spcBef>
                        <a:spcAft>
                          <a:spcPts val="0"/>
                        </a:spcAft>
                        <a:buFont typeface="Arial" panose="020B0604020202020204" pitchFamily="34" charset="0"/>
                        <a:buChar char="•"/>
                      </a:pPr>
                      <a:r>
                        <a:rPr lang="en-US" sz="1200" b="0" i="0" u="none" strike="noStrike" noProof="0">
                          <a:latin typeface="+mn-lt"/>
                        </a:rPr>
                        <a:t>Calculate Average rate of return on investment</a:t>
                      </a:r>
                    </a:p>
                    <a:p>
                      <a:pPr marL="171450" lvl="0" indent="-171450" algn="l">
                        <a:lnSpc>
                          <a:spcPct val="100000"/>
                        </a:lnSpc>
                        <a:spcBef>
                          <a:spcPts val="0"/>
                        </a:spcBef>
                        <a:spcAft>
                          <a:spcPts val="0"/>
                        </a:spcAft>
                        <a:buFont typeface="Arial" panose="020B0604020202020204" pitchFamily="34" charset="0"/>
                        <a:buChar char="•"/>
                      </a:pPr>
                      <a:r>
                        <a:rPr lang="en-US" sz="1200" b="0" i="0" u="none" strike="noStrike" noProof="0">
                          <a:latin typeface="+mn-lt"/>
                        </a:rPr>
                        <a:t>Business performance- financial data graphs and charts</a:t>
                      </a:r>
                    </a:p>
                    <a:p>
                      <a:pPr marL="0" lvl="0" indent="0" algn="l">
                        <a:lnSpc>
                          <a:spcPct val="100000"/>
                        </a:lnSpc>
                        <a:spcBef>
                          <a:spcPts val="0"/>
                        </a:spcBef>
                        <a:spcAft>
                          <a:spcPts val="0"/>
                        </a:spcAft>
                        <a:buFont typeface="Arial" panose="020B0604020202020204" pitchFamily="34" charset="0"/>
                        <a:buNone/>
                      </a:pPr>
                      <a:endParaRPr lang="en-US" sz="1200" b="0" i="0" u="none" strike="noStrike" noProof="0">
                        <a:latin typeface="+mn-lt"/>
                      </a:endParaRPr>
                    </a:p>
                    <a:p>
                      <a:pPr marL="0" lvl="0" indent="0" algn="l">
                        <a:lnSpc>
                          <a:spcPct val="100000"/>
                        </a:lnSpc>
                        <a:spcBef>
                          <a:spcPts val="0"/>
                        </a:spcBef>
                        <a:spcAft>
                          <a:spcPts val="0"/>
                        </a:spcAft>
                        <a:buFont typeface="Arial" panose="020B0604020202020204" pitchFamily="34" charset="0"/>
                        <a:buNone/>
                      </a:pPr>
                      <a:r>
                        <a:rPr lang="en-US" sz="1200" b="1" i="0" u="none" strike="noStrike" noProof="0">
                          <a:latin typeface="+mn-lt"/>
                        </a:rPr>
                        <a:t>2.5 Making human resource decisions</a:t>
                      </a:r>
                    </a:p>
                    <a:p>
                      <a:pPr marL="171450" lvl="0" indent="-171450" algn="l">
                        <a:lnSpc>
                          <a:spcPct val="100000"/>
                        </a:lnSpc>
                        <a:spcBef>
                          <a:spcPts val="0"/>
                        </a:spcBef>
                        <a:spcAft>
                          <a:spcPts val="0"/>
                        </a:spcAft>
                        <a:buFont typeface="Arial" panose="020B0604020202020204" pitchFamily="34" charset="0"/>
                        <a:buChar char="•"/>
                      </a:pPr>
                      <a:r>
                        <a:rPr lang="en-US" sz="1200" b="0" i="0" u="none" strike="noStrike" noProof="0">
                          <a:latin typeface="+mn-lt"/>
                        </a:rPr>
                        <a:t>Ways of working-flexible working Fulltime, part time, permanent contacts and remote working</a:t>
                      </a:r>
                    </a:p>
                    <a:p>
                      <a:pPr marL="171450" lvl="0" indent="-171450" algn="l">
                        <a:lnSpc>
                          <a:spcPct val="100000"/>
                        </a:lnSpc>
                        <a:spcBef>
                          <a:spcPts val="0"/>
                        </a:spcBef>
                        <a:spcAft>
                          <a:spcPts val="0"/>
                        </a:spcAft>
                        <a:buFont typeface="Arial" panose="020B0604020202020204" pitchFamily="34" charset="0"/>
                        <a:buChar char="•"/>
                      </a:pPr>
                      <a:r>
                        <a:rPr lang="en-US" sz="1200" b="0" i="0" u="none" strike="noStrike" noProof="0">
                          <a:latin typeface="+mn-lt"/>
                        </a:rPr>
                        <a:t>Recruitment and selection-CV, application form, job description and person specification </a:t>
                      </a:r>
                    </a:p>
                    <a:p>
                      <a:pPr marL="171450" lvl="0" indent="-171450" algn="l">
                        <a:lnSpc>
                          <a:spcPct val="100000"/>
                        </a:lnSpc>
                        <a:spcBef>
                          <a:spcPts val="0"/>
                        </a:spcBef>
                        <a:spcAft>
                          <a:spcPts val="0"/>
                        </a:spcAft>
                        <a:buFont typeface="Arial" panose="020B0604020202020204" pitchFamily="34" charset="0"/>
                        <a:buChar char="•"/>
                      </a:pPr>
                      <a:r>
                        <a:rPr lang="en-US" sz="1200" b="0" i="0" u="none" strike="noStrike" noProof="0">
                          <a:latin typeface="+mn-lt"/>
                        </a:rPr>
                        <a:t>Training and development-formal and informal </a:t>
                      </a:r>
                    </a:p>
                    <a:p>
                      <a:pPr marL="171450" lvl="0" indent="-171450" algn="l">
                        <a:lnSpc>
                          <a:spcPct val="100000"/>
                        </a:lnSpc>
                        <a:spcBef>
                          <a:spcPts val="0"/>
                        </a:spcBef>
                        <a:spcAft>
                          <a:spcPts val="0"/>
                        </a:spcAft>
                        <a:buFont typeface="Arial" panose="020B0604020202020204" pitchFamily="34" charset="0"/>
                        <a:buChar char="•"/>
                      </a:pPr>
                      <a:r>
                        <a:rPr lang="en-US" sz="1200" b="0" i="0" u="none" strike="noStrike" noProof="0">
                          <a:latin typeface="+mn-lt"/>
                        </a:rPr>
                        <a:t>Motivation-financial and non financial rewards, retaining employees and job enrichment</a:t>
                      </a:r>
                      <a:endParaRPr lang="en-GB" sz="1200" b="0" i="0">
                        <a:latin typeface="+mn-lt"/>
                        <a:ea typeface="Calibri" panose="020F0502020204030204" pitchFamily="34" charset="0"/>
                        <a:cs typeface="Calibri" panose="020F0502020204030204" pitchFamily="34" charset="0"/>
                      </a:endParaRPr>
                    </a:p>
                  </a:txBody>
                  <a:tcPr/>
                </a:tc>
                <a:tc hMerge="1">
                  <a:txBody>
                    <a:bodyPr/>
                    <a:lstStyle/>
                    <a:p>
                      <a:endParaRPr/>
                    </a:p>
                  </a:txBody>
                  <a:tcPr/>
                </a:tc>
                <a:tc hMerge="1">
                  <a:txBody>
                    <a:bodyPr/>
                    <a:lstStyle/>
                    <a:p>
                      <a:endParaRPr lang="en-GB" b="1"/>
                    </a:p>
                  </a:txBody>
                  <a:tcPr/>
                </a:tc>
                <a:tc hMerge="1">
                  <a:txBody>
                    <a:bodyPr/>
                    <a:lstStyle/>
                    <a:p>
                      <a:endParaRPr lang="en-GB"/>
                    </a:p>
                  </a:txBody>
                  <a:tcPr/>
                </a:tc>
                <a:tc hMerge="1">
                  <a:txBody>
                    <a:bodyPr/>
                    <a:lstStyle/>
                    <a:p>
                      <a:endParaRPr lang="en-GB" b="1"/>
                    </a:p>
                  </a:txBody>
                  <a:tcPr/>
                </a:tc>
                <a:tc hMerge="1">
                  <a:txBody>
                    <a:bodyPr/>
                    <a:lstStyle/>
                    <a:p>
                      <a:endParaRPr lang="en-GB"/>
                    </a:p>
                  </a:txBody>
                  <a:tcPr/>
                </a:tc>
                <a:extLst>
                  <a:ext uri="{0D108BD9-81ED-4DB2-BD59-A6C34878D82A}">
                    <a16:rowId xmlns:a16="http://schemas.microsoft.com/office/drawing/2014/main" val="3397697903"/>
                  </a:ext>
                </a:extLst>
              </a:tr>
            </a:tbl>
          </a:graphicData>
        </a:graphic>
      </p:graphicFrame>
      <p:graphicFrame>
        <p:nvGraphicFramePr>
          <p:cNvPr id="13" name="Table 12">
            <a:extLst>
              <a:ext uri="{FF2B5EF4-FFF2-40B4-BE49-F238E27FC236}">
                <a16:creationId xmlns:a16="http://schemas.microsoft.com/office/drawing/2014/main" id="{B634D252-C215-DADB-0EF9-1B567AB4DD20}"/>
              </a:ext>
            </a:extLst>
          </p:cNvPr>
          <p:cNvGraphicFramePr>
            <a:graphicFrameLocks noGrp="1"/>
          </p:cNvGraphicFramePr>
          <p:nvPr/>
        </p:nvGraphicFramePr>
        <p:xfrm>
          <a:off x="453307" y="8930597"/>
          <a:ext cx="6334762" cy="1188720"/>
        </p:xfrm>
        <a:graphic>
          <a:graphicData uri="http://schemas.openxmlformats.org/drawingml/2006/table">
            <a:tbl>
              <a:tblPr firstRow="1" bandRow="1">
                <a:tableStyleId>{5940675A-B579-460E-94D1-54222C63F5DA}</a:tableStyleId>
              </a:tblPr>
              <a:tblGrid>
                <a:gridCol w="1569051">
                  <a:extLst>
                    <a:ext uri="{9D8B030D-6E8A-4147-A177-3AD203B41FA5}">
                      <a16:colId xmlns:a16="http://schemas.microsoft.com/office/drawing/2014/main" val="3968794025"/>
                    </a:ext>
                  </a:extLst>
                </a:gridCol>
                <a:gridCol w="1443025">
                  <a:extLst>
                    <a:ext uri="{9D8B030D-6E8A-4147-A177-3AD203B41FA5}">
                      <a16:colId xmlns:a16="http://schemas.microsoft.com/office/drawing/2014/main" val="1334494196"/>
                    </a:ext>
                  </a:extLst>
                </a:gridCol>
                <a:gridCol w="1016675">
                  <a:extLst>
                    <a:ext uri="{9D8B030D-6E8A-4147-A177-3AD203B41FA5}">
                      <a16:colId xmlns:a16="http://schemas.microsoft.com/office/drawing/2014/main" val="2194568897"/>
                    </a:ext>
                  </a:extLst>
                </a:gridCol>
                <a:gridCol w="2306011">
                  <a:extLst>
                    <a:ext uri="{9D8B030D-6E8A-4147-A177-3AD203B41FA5}">
                      <a16:colId xmlns:a16="http://schemas.microsoft.com/office/drawing/2014/main" val="4068535511"/>
                    </a:ext>
                  </a:extLst>
                </a:gridCol>
              </a:tblGrid>
              <a:tr h="219428">
                <a:tc>
                  <a:txBody>
                    <a:bodyPr/>
                    <a:lstStyle/>
                    <a:p>
                      <a:r>
                        <a:rPr lang="en-US" sz="1100" b="1">
                          <a:latin typeface="Calibri" panose="020F0502020204030204" pitchFamily="34" charset="0"/>
                          <a:ea typeface="Calibri" panose="020F0502020204030204" pitchFamily="34" charset="0"/>
                          <a:cs typeface="Calibri" panose="020F0502020204030204" pitchFamily="34" charset="0"/>
                        </a:rPr>
                        <a:t>Lead Teacher</a:t>
                      </a:r>
                      <a:endParaRPr lang="en-GB" sz="1100" b="1">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r>
                        <a:rPr lang="en-GB" sz="1100" i="1">
                          <a:latin typeface="Calibri" panose="020F0502020204030204" pitchFamily="34" charset="0"/>
                          <a:ea typeface="Calibri" panose="020F0502020204030204" pitchFamily="34" charset="0"/>
                          <a:cs typeface="Calibri" panose="020F0502020204030204" pitchFamily="34" charset="0"/>
                        </a:rPr>
                        <a:t>Mrs Asgar</a:t>
                      </a:r>
                    </a:p>
                  </a:txBody>
                  <a:tcPr/>
                </a:tc>
                <a:tc>
                  <a:txBody>
                    <a:bodyPr/>
                    <a:lstStyle/>
                    <a:p>
                      <a:r>
                        <a:rPr lang="en-US" sz="1100" b="1">
                          <a:latin typeface="Calibri" panose="020F0502020204030204" pitchFamily="34" charset="0"/>
                          <a:ea typeface="Calibri" panose="020F0502020204030204" pitchFamily="34" charset="0"/>
                          <a:cs typeface="Calibri" panose="020F0502020204030204" pitchFamily="34" charset="0"/>
                        </a:rPr>
                        <a:t>Email</a:t>
                      </a:r>
                      <a:endParaRPr lang="en-GB" sz="1100" b="1">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r>
                        <a:rPr lang="en-GB" sz="1100" i="1">
                          <a:latin typeface="Calibri" panose="020F0502020204030204" pitchFamily="34" charset="0"/>
                          <a:ea typeface="Calibri" panose="020F0502020204030204" pitchFamily="34" charset="0"/>
                          <a:cs typeface="Calibri" panose="020F0502020204030204" pitchFamily="34" charset="0"/>
                          <a:hlinkClick r:id="rId2"/>
                        </a:rPr>
                        <a:t>sasgar@firvale.com</a:t>
                      </a:r>
                      <a:r>
                        <a:rPr lang="en-GB" sz="1100" i="1">
                          <a:latin typeface="Calibri" panose="020F0502020204030204" pitchFamily="34" charset="0"/>
                          <a:ea typeface="Calibri" panose="020F0502020204030204" pitchFamily="34" charset="0"/>
                          <a:cs typeface="Calibri" panose="020F0502020204030204" pitchFamily="34" charset="0"/>
                        </a:rPr>
                        <a:t> </a:t>
                      </a:r>
                    </a:p>
                  </a:txBody>
                  <a:tcPr/>
                </a:tc>
                <a:extLst>
                  <a:ext uri="{0D108BD9-81ED-4DB2-BD59-A6C34878D82A}">
                    <a16:rowId xmlns:a16="http://schemas.microsoft.com/office/drawing/2014/main" val="3372156804"/>
                  </a:ext>
                </a:extLst>
              </a:tr>
              <a:tr h="219428">
                <a:tc>
                  <a:txBody>
                    <a:bodyPr/>
                    <a:lstStyle/>
                    <a:p>
                      <a:r>
                        <a:rPr lang="en-US" sz="1100" b="1">
                          <a:latin typeface="Calibri" panose="020F0502020204030204" pitchFamily="34" charset="0"/>
                          <a:ea typeface="Calibri" panose="020F0502020204030204" pitchFamily="34" charset="0"/>
                          <a:cs typeface="Calibri" panose="020F0502020204030204" pitchFamily="34" charset="0"/>
                        </a:rPr>
                        <a:t>Specification</a:t>
                      </a:r>
                    </a:p>
                    <a:p>
                      <a:endParaRPr lang="en-US" sz="1100" b="1">
                        <a:latin typeface="Calibri" panose="020F0502020204030204" pitchFamily="34" charset="0"/>
                        <a:ea typeface="Calibri" panose="020F0502020204030204" pitchFamily="34" charset="0"/>
                        <a:cs typeface="Calibri" panose="020F0502020204030204" pitchFamily="34" charset="0"/>
                      </a:endParaRPr>
                    </a:p>
                    <a:p>
                      <a:endParaRPr lang="en-US" sz="1100" b="1">
                        <a:latin typeface="Calibri" panose="020F0502020204030204" pitchFamily="34" charset="0"/>
                        <a:ea typeface="Calibri" panose="020F0502020204030204" pitchFamily="34" charset="0"/>
                        <a:cs typeface="Calibri" panose="020F0502020204030204" pitchFamily="34" charset="0"/>
                      </a:endParaRPr>
                    </a:p>
                    <a:p>
                      <a:endParaRPr lang="en-US" sz="1100" b="1">
                        <a:latin typeface="Calibri" panose="020F0502020204030204" pitchFamily="34" charset="0"/>
                        <a:ea typeface="Calibri" panose="020F0502020204030204" pitchFamily="34" charset="0"/>
                        <a:cs typeface="Calibri" panose="020F0502020204030204" pitchFamily="34" charset="0"/>
                      </a:endParaRPr>
                    </a:p>
                    <a:p>
                      <a:endParaRPr lang="en-GB" sz="1100" b="1">
                        <a:latin typeface="Calibri" panose="020F0502020204030204" pitchFamily="34" charset="0"/>
                        <a:ea typeface="Calibri" panose="020F0502020204030204" pitchFamily="34" charset="0"/>
                        <a:cs typeface="Calibri" panose="020F0502020204030204" pitchFamily="34" charset="0"/>
                      </a:endParaRPr>
                    </a:p>
                  </a:txBody>
                  <a:tcPr/>
                </a:tc>
                <a:tc gridSpan="3">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en-US" sz="1100" b="0" i="0" u="none" strike="noStrike" noProof="0">
                          <a:hlinkClick r:id="rId3"/>
                        </a:rPr>
                        <a:t>https://qualifications.pearson.com/en/qualifications/edexcel-gcses/business-2017.html</a:t>
                      </a:r>
                      <a:r>
                        <a:rPr lang="en-US" sz="1100" b="0" i="0" u="none" strike="noStrike" noProof="0"/>
                        <a:t> </a:t>
                      </a:r>
                      <a:endParaRPr lang="en-US" sz="1100"/>
                    </a:p>
                  </a:txBody>
                  <a:tcPr/>
                </a:tc>
                <a:tc hMerge="1">
                  <a:txBody>
                    <a:bodyPr/>
                    <a:lstStyle/>
                    <a:p>
                      <a:endParaRPr lang="en-GB" sz="1100" b="1">
                        <a:latin typeface="Calibri" panose="020F0502020204030204" pitchFamily="34" charset="0"/>
                        <a:ea typeface="Calibri" panose="020F0502020204030204" pitchFamily="34" charset="0"/>
                        <a:cs typeface="Calibri" panose="020F0502020204030204" pitchFamily="34" charset="0"/>
                      </a:endParaRPr>
                    </a:p>
                  </a:txBody>
                  <a:tcPr/>
                </a:tc>
                <a:tc hMerge="1">
                  <a:txBody>
                    <a:bodyPr/>
                    <a:lstStyle/>
                    <a:p>
                      <a:endParaRPr lang="en-GB" sz="1100" i="1">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939925761"/>
                  </a:ext>
                </a:extLst>
              </a:tr>
            </a:tbl>
          </a:graphicData>
        </a:graphic>
      </p:graphicFrame>
      <p:graphicFrame>
        <p:nvGraphicFramePr>
          <p:cNvPr id="12" name="Table 11">
            <a:extLst>
              <a:ext uri="{FF2B5EF4-FFF2-40B4-BE49-F238E27FC236}">
                <a16:creationId xmlns:a16="http://schemas.microsoft.com/office/drawing/2014/main" id="{9BB8186E-A7B1-8B3D-E2FE-ACF0A20EA85A}"/>
              </a:ext>
            </a:extLst>
          </p:cNvPr>
          <p:cNvGraphicFramePr>
            <a:graphicFrameLocks noGrp="1"/>
          </p:cNvGraphicFramePr>
          <p:nvPr/>
        </p:nvGraphicFramePr>
        <p:xfrm>
          <a:off x="440328" y="7223108"/>
          <a:ext cx="6662940" cy="1539240"/>
        </p:xfrm>
        <a:graphic>
          <a:graphicData uri="http://schemas.openxmlformats.org/drawingml/2006/table">
            <a:tbl>
              <a:tblPr firstRow="1" bandRow="1">
                <a:tableStyleId>{5940675A-B579-460E-94D1-54222C63F5DA}</a:tableStyleId>
              </a:tblPr>
              <a:tblGrid>
                <a:gridCol w="6662940">
                  <a:extLst>
                    <a:ext uri="{9D8B030D-6E8A-4147-A177-3AD203B41FA5}">
                      <a16:colId xmlns:a16="http://schemas.microsoft.com/office/drawing/2014/main" val="2782223313"/>
                    </a:ext>
                  </a:extLst>
                </a:gridCol>
              </a:tblGrid>
              <a:tr h="228296">
                <a:tc>
                  <a:txBody>
                    <a:bodyPr/>
                    <a:lstStyle/>
                    <a:p>
                      <a:pPr algn="ctr"/>
                      <a:r>
                        <a:rPr lang="en-US" sz="1200" b="0">
                          <a:solidFill>
                            <a:schemeClr val="tx1"/>
                          </a:solidFill>
                          <a:latin typeface="Calibri"/>
                          <a:ea typeface="Calibri"/>
                          <a:cs typeface="Calibri"/>
                        </a:rPr>
                        <a:t>Useful Revision Resources</a:t>
                      </a:r>
                      <a:endParaRPr lang="en-GB" sz="1200" b="0">
                        <a:solidFill>
                          <a:schemeClr val="tx1"/>
                        </a:solidFill>
                        <a:latin typeface="Calibri"/>
                        <a:ea typeface="Calibri"/>
                        <a:cs typeface="Calibri"/>
                      </a:endParaRPr>
                    </a:p>
                  </a:txBody>
                  <a:tcPr>
                    <a:solidFill>
                      <a:schemeClr val="accent1">
                        <a:lumMod val="20000"/>
                        <a:lumOff val="80000"/>
                      </a:schemeClr>
                    </a:solidFill>
                  </a:tcPr>
                </a:tc>
                <a:extLst>
                  <a:ext uri="{0D108BD9-81ED-4DB2-BD59-A6C34878D82A}">
                    <a16:rowId xmlns:a16="http://schemas.microsoft.com/office/drawing/2014/main" val="3706422787"/>
                  </a:ext>
                </a:extLst>
              </a:tr>
              <a:tr h="1120461">
                <a:tc>
                  <a:txBody>
                    <a:bodyPr/>
                    <a:lstStyle/>
                    <a:p>
                      <a:pPr marL="171450" marR="0" lvl="0" indent="-171450" algn="l" defTabSz="75593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0" i="0" u="none" strike="noStrike" noProof="0">
                          <a:hlinkClick r:id="rId4"/>
                        </a:rPr>
                        <a:t>https://www.bbc.co.uk/bitesize/examspecs/z98snbk</a:t>
                      </a:r>
                      <a:endParaRPr lang="en-US" sz="1100" i="0"/>
                    </a:p>
                    <a:p>
                      <a:pPr marL="171450" marR="0" lvl="0" indent="-171450" algn="l">
                        <a:lnSpc>
                          <a:spcPct val="100000"/>
                        </a:lnSpc>
                        <a:spcBef>
                          <a:spcPts val="0"/>
                        </a:spcBef>
                        <a:spcAft>
                          <a:spcPts val="0"/>
                        </a:spcAft>
                        <a:buClrTx/>
                        <a:buSzTx/>
                        <a:buFont typeface="Arial" panose="020B0604020202020204" pitchFamily="34" charset="0"/>
                        <a:buChar char="•"/>
                      </a:pPr>
                      <a:r>
                        <a:rPr lang="en-GB" sz="1100" b="0" i="0" u="none" strike="noStrike" noProof="0">
                          <a:latin typeface="+mn-lt"/>
                          <a:hlinkClick r:id="rId5"/>
                        </a:rPr>
                        <a:t>https://www.tutor2u.net/business/gcse</a:t>
                      </a:r>
                      <a:endParaRPr lang="en-GB" sz="1100" b="0" i="0" u="none" strike="noStrike" noProof="0"/>
                    </a:p>
                    <a:p>
                      <a:pPr marL="171450" marR="0" lvl="0" indent="-171450" algn="l">
                        <a:lnSpc>
                          <a:spcPct val="100000"/>
                        </a:lnSpc>
                        <a:spcBef>
                          <a:spcPts val="0"/>
                        </a:spcBef>
                        <a:spcAft>
                          <a:spcPts val="0"/>
                        </a:spcAft>
                        <a:buClrTx/>
                        <a:buSzTx/>
                        <a:buFont typeface="Arial" panose="020B0604020202020204" pitchFamily="34" charset="0"/>
                        <a:buChar char="•"/>
                      </a:pPr>
                      <a:r>
                        <a:rPr lang="en-GB" sz="1100" b="0" i="0" u="none" strike="noStrike" noProof="0">
                          <a:hlinkClick r:id="rId6"/>
                        </a:rPr>
                        <a:t>https://revisionworld.com/gcse-revision/business-studies</a:t>
                      </a:r>
                      <a:endParaRPr lang="en-GB" sz="1100" b="0" i="0" u="none" strike="noStrike" noProof="0">
                        <a:latin typeface="+mn-lt"/>
                      </a:endParaRPr>
                    </a:p>
                    <a:p>
                      <a:pPr marL="171450" marR="0" lvl="0" indent="-171450" algn="l">
                        <a:lnSpc>
                          <a:spcPct val="100000"/>
                        </a:lnSpc>
                        <a:spcBef>
                          <a:spcPts val="0"/>
                        </a:spcBef>
                        <a:spcAft>
                          <a:spcPts val="0"/>
                        </a:spcAft>
                        <a:buClrTx/>
                        <a:buSzTx/>
                        <a:buFont typeface="Arial" panose="020B0604020202020204" pitchFamily="34" charset="0"/>
                        <a:buChar char="•"/>
                      </a:pPr>
                      <a:r>
                        <a:rPr lang="en-GB" sz="1100" b="0" i="0" u="none" strike="noStrike" noProof="0">
                          <a:latin typeface="+mn-lt"/>
                          <a:hlinkClick r:id="rId7"/>
                        </a:rPr>
                        <a:t>https://www.businessed.co.uk</a:t>
                      </a:r>
                      <a:endParaRPr lang="en-GB" sz="1100" b="0" i="0" u="none" strike="noStrike" noProof="0"/>
                    </a:p>
                    <a:p>
                      <a:pPr marL="171450" marR="0" lvl="0" indent="-171450" algn="l">
                        <a:lnSpc>
                          <a:spcPct val="100000"/>
                        </a:lnSpc>
                        <a:spcBef>
                          <a:spcPts val="0"/>
                        </a:spcBef>
                        <a:spcAft>
                          <a:spcPts val="0"/>
                        </a:spcAft>
                        <a:buClrTx/>
                        <a:buSzTx/>
                        <a:buFont typeface="Arial" panose="020B0604020202020204" pitchFamily="34" charset="0"/>
                        <a:buChar char="•"/>
                      </a:pPr>
                      <a:r>
                        <a:rPr lang="en-GB" sz="1100" b="0" i="0" u="none" strike="noStrike" noProof="0">
                          <a:hlinkClick r:id="rId8"/>
                        </a:rPr>
                        <a:t>(117) EDEXCEL GCSE Business Exam Technique - YouTube</a:t>
                      </a:r>
                      <a:endParaRPr lang="en-GB" sz="1100" b="0" i="0" u="none" strike="noStrike" noProof="0">
                        <a:latin typeface="+mn-lt"/>
                      </a:endParaRPr>
                    </a:p>
                    <a:p>
                      <a:pPr marL="171450" marR="0" lvl="0" indent="-171450" algn="l" rtl="0" eaLnBrk="1" fontAlgn="auto" latinLnBrk="0" hangingPunct="1">
                        <a:lnSpc>
                          <a:spcPct val="100000"/>
                        </a:lnSpc>
                        <a:spcBef>
                          <a:spcPts val="0"/>
                        </a:spcBef>
                        <a:spcAft>
                          <a:spcPts val="0"/>
                        </a:spcAft>
                        <a:buClrTx/>
                        <a:buSzTx/>
                        <a:buFont typeface="Arial" panose="020B0604020202020204" pitchFamily="34" charset="0"/>
                        <a:buChar char="•"/>
                      </a:pPr>
                      <a:r>
                        <a:rPr lang="en-GB" sz="1100" b="0" i="0">
                          <a:latin typeface="Calibri"/>
                          <a:ea typeface="Calibri"/>
                          <a:cs typeface="Calibri"/>
                        </a:rPr>
                        <a:t>Revision guides given to all students</a:t>
                      </a:r>
                    </a:p>
                    <a:p>
                      <a:pPr marL="0" marR="0" lvl="0" indent="0" algn="l" rtl="0" eaLnBrk="1" fontAlgn="auto" latinLnBrk="0" hangingPunct="1">
                        <a:lnSpc>
                          <a:spcPct val="100000"/>
                        </a:lnSpc>
                        <a:spcBef>
                          <a:spcPts val="0"/>
                        </a:spcBef>
                        <a:spcAft>
                          <a:spcPts val="0"/>
                        </a:spcAft>
                        <a:buClrTx/>
                        <a:buSzTx/>
                        <a:buFont typeface="Arial" panose="020B0604020202020204" pitchFamily="34" charset="0"/>
                        <a:buNone/>
                      </a:pPr>
                      <a:r>
                        <a:rPr lang="en-GB" sz="1100" b="0" i="1">
                          <a:latin typeface="Calibri"/>
                          <a:ea typeface="Calibri"/>
                          <a:cs typeface="Calibri"/>
                        </a:rPr>
                        <a:t>                                                        </a:t>
                      </a:r>
                    </a:p>
                  </a:txBody>
                  <a:tcPr/>
                </a:tc>
                <a:extLst>
                  <a:ext uri="{0D108BD9-81ED-4DB2-BD59-A6C34878D82A}">
                    <a16:rowId xmlns:a16="http://schemas.microsoft.com/office/drawing/2014/main" val="3397697903"/>
                  </a:ext>
                </a:extLst>
              </a:tr>
            </a:tbl>
          </a:graphicData>
        </a:graphic>
      </p:graphicFrame>
      <p:pic>
        <p:nvPicPr>
          <p:cNvPr id="15" name="Picture 14" descr="A book cover with a lion&#10;&#10;AI-generated content may be incorrect.">
            <a:extLst>
              <a:ext uri="{FF2B5EF4-FFF2-40B4-BE49-F238E27FC236}">
                <a16:creationId xmlns:a16="http://schemas.microsoft.com/office/drawing/2014/main" id="{E7B35882-6079-F280-3D42-F2648F38E0BF}"/>
              </a:ext>
            </a:extLst>
          </p:cNvPr>
          <p:cNvPicPr>
            <a:picLocks noChangeAspect="1"/>
          </p:cNvPicPr>
          <p:nvPr/>
        </p:nvPicPr>
        <p:blipFill>
          <a:blip r:embed="rId9"/>
          <a:stretch>
            <a:fillRect/>
          </a:stretch>
        </p:blipFill>
        <p:spPr>
          <a:xfrm>
            <a:off x="5821296" y="7405593"/>
            <a:ext cx="923160" cy="127858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6" name="Content Placeholder 4">
            <a:extLst>
              <a:ext uri="{FF2B5EF4-FFF2-40B4-BE49-F238E27FC236}">
                <a16:creationId xmlns:a16="http://schemas.microsoft.com/office/drawing/2014/main" id="{508271DA-706E-94EB-748D-A742AF85F372}"/>
              </a:ext>
            </a:extLst>
          </p:cNvPr>
          <p:cNvPicPr>
            <a:picLocks noChangeAspect="1"/>
          </p:cNvPicPr>
          <p:nvPr/>
        </p:nvPicPr>
        <p:blipFill>
          <a:blip r:embed="rId10"/>
          <a:srcRect l="11465" t="5210" r="11855" b="14150"/>
          <a:stretch/>
        </p:blipFill>
        <p:spPr>
          <a:xfrm>
            <a:off x="4162426" y="1738012"/>
            <a:ext cx="2940842" cy="20954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7" name="Picture 16">
            <a:extLst>
              <a:ext uri="{FF2B5EF4-FFF2-40B4-BE49-F238E27FC236}">
                <a16:creationId xmlns:a16="http://schemas.microsoft.com/office/drawing/2014/main" id="{D806359E-F2A9-A084-8207-4394A3E9D1EA}"/>
              </a:ext>
            </a:extLst>
          </p:cNvPr>
          <p:cNvPicPr>
            <a:picLocks noChangeAspect="1"/>
          </p:cNvPicPr>
          <p:nvPr/>
        </p:nvPicPr>
        <p:blipFill>
          <a:blip r:embed="rId11"/>
          <a:srcRect l="10080" t="5771" r="12936" b="1573"/>
          <a:stretch/>
        </p:blipFill>
        <p:spPr>
          <a:xfrm>
            <a:off x="4162425" y="4093721"/>
            <a:ext cx="2940843" cy="177773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a:extLst>
              <a:ext uri="{FF2B5EF4-FFF2-40B4-BE49-F238E27FC236}">
                <a16:creationId xmlns:a16="http://schemas.microsoft.com/office/drawing/2014/main" id="{8D69F91D-314C-8444-61A0-2DFEACCE9F1B}"/>
              </a:ext>
            </a:extLst>
          </p:cNvPr>
          <p:cNvPicPr>
            <a:picLocks noChangeAspect="1"/>
          </p:cNvPicPr>
          <p:nvPr/>
        </p:nvPicPr>
        <p:blipFill>
          <a:blip r:embed="rId12"/>
          <a:stretch>
            <a:fillRect/>
          </a:stretch>
        </p:blipFill>
        <p:spPr>
          <a:xfrm>
            <a:off x="5924762" y="9208433"/>
            <a:ext cx="863307" cy="863307"/>
          </a:xfrm>
          <a:prstGeom prst="rect">
            <a:avLst/>
          </a:prstGeom>
        </p:spPr>
      </p:pic>
      <p:pic>
        <p:nvPicPr>
          <p:cNvPr id="5" name="Picture 4">
            <a:extLst>
              <a:ext uri="{FF2B5EF4-FFF2-40B4-BE49-F238E27FC236}">
                <a16:creationId xmlns:a16="http://schemas.microsoft.com/office/drawing/2014/main" id="{7267880D-9E97-1FFD-78AE-95D3107979B7}"/>
              </a:ext>
            </a:extLst>
          </p:cNvPr>
          <p:cNvPicPr>
            <a:picLocks noChangeAspect="1"/>
          </p:cNvPicPr>
          <p:nvPr/>
        </p:nvPicPr>
        <p:blipFill>
          <a:blip r:embed="rId13"/>
          <a:stretch>
            <a:fillRect/>
          </a:stretch>
        </p:blipFill>
        <p:spPr>
          <a:xfrm>
            <a:off x="6354935" y="259510"/>
            <a:ext cx="615282" cy="622019"/>
          </a:xfrm>
          <a:prstGeom prst="rect">
            <a:avLst/>
          </a:prstGeom>
        </p:spPr>
      </p:pic>
      <p:sp>
        <p:nvSpPr>
          <p:cNvPr id="10" name="TextBox 2">
            <a:extLst>
              <a:ext uri="{FF2B5EF4-FFF2-40B4-BE49-F238E27FC236}">
                <a16:creationId xmlns:a16="http://schemas.microsoft.com/office/drawing/2014/main" id="{1BB42FFD-E9C7-4B58-2EB8-867DA4814EAB}"/>
              </a:ext>
            </a:extLst>
          </p:cNvPr>
          <p:cNvSpPr>
            <a:spLocks noGrp="1"/>
          </p:cNvSpPr>
          <p:nvPr/>
        </p:nvSpPr>
        <p:spPr>
          <a:xfrm>
            <a:off x="3778270" y="259781"/>
            <a:ext cx="2147217" cy="646331"/>
          </a:xfrm>
          <a:prstGeom prst="rect">
            <a:avLst/>
          </a:prstGeom>
          <a:solidFill>
            <a:schemeClr val="tx2">
              <a:lumMod val="10000"/>
              <a:lumOff val="90000"/>
            </a:schemeClr>
          </a:solidFill>
        </p:spPr>
        <p:txBody>
          <a:bodyPr wrap="square" lIns="91440" tIns="45720" rIns="91440" bIns="45720" anchor="t">
            <a:spAutoFit/>
          </a:bodyPr>
          <a:lstStyle/>
          <a:p>
            <a:r>
              <a:rPr lang="en-US" sz="1200">
                <a:latin typeface="+mj-lt"/>
                <a:ea typeface="+mj-lt"/>
                <a:cs typeface="+mj-lt"/>
              </a:rPr>
              <a:t>Wednesday 11th November - </a:t>
            </a:r>
          </a:p>
          <a:p>
            <a:r>
              <a:rPr lang="en-US" sz="1200">
                <a:latin typeface="Aptos Display"/>
              </a:rPr>
              <a:t>9:00am</a:t>
            </a:r>
          </a:p>
          <a:p>
            <a:r>
              <a:rPr lang="en-US" sz="1200">
                <a:latin typeface="Aptos Display"/>
              </a:rPr>
              <a:t>1hr 45 mins</a:t>
            </a:r>
          </a:p>
        </p:txBody>
      </p:sp>
    </p:spTree>
    <p:extLst>
      <p:ext uri="{BB962C8B-B14F-4D97-AF65-F5344CB8AC3E}">
        <p14:creationId xmlns:p14="http://schemas.microsoft.com/office/powerpoint/2010/main" val="13604443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65DEBA-F622-E1C3-9CED-9094772B7F97}"/>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5F5EF0FF-0B3F-B141-5D7E-C51C8B899AA8}"/>
              </a:ext>
            </a:extLst>
          </p:cNvPr>
          <p:cNvSpPr/>
          <p:nvPr/>
        </p:nvSpPr>
        <p:spPr>
          <a:xfrm>
            <a:off x="-1" y="0"/>
            <a:ext cx="7559676" cy="10439400"/>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Rounded Corners 6">
            <a:extLst>
              <a:ext uri="{FF2B5EF4-FFF2-40B4-BE49-F238E27FC236}">
                <a16:creationId xmlns:a16="http://schemas.microsoft.com/office/drawing/2014/main" id="{965547FA-A2A1-93C6-E6FE-AEF211E8923E}"/>
              </a:ext>
            </a:extLst>
          </p:cNvPr>
          <p:cNvSpPr/>
          <p:nvPr/>
        </p:nvSpPr>
        <p:spPr>
          <a:xfrm>
            <a:off x="261728" y="224288"/>
            <a:ext cx="7036219" cy="9954882"/>
          </a:xfrm>
          <a:prstGeom prst="roundRect">
            <a:avLst>
              <a:gd name="adj" fmla="val 499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4" name="Table 3">
            <a:extLst>
              <a:ext uri="{FF2B5EF4-FFF2-40B4-BE49-F238E27FC236}">
                <a16:creationId xmlns:a16="http://schemas.microsoft.com/office/drawing/2014/main" id="{B1067B53-6BF1-A53F-9E28-2C26EE50F5E1}"/>
              </a:ext>
            </a:extLst>
          </p:cNvPr>
          <p:cNvGraphicFramePr>
            <a:graphicFrameLocks noGrp="1"/>
          </p:cNvGraphicFramePr>
          <p:nvPr/>
        </p:nvGraphicFramePr>
        <p:xfrm>
          <a:off x="444546" y="999120"/>
          <a:ext cx="6662944" cy="3258820"/>
        </p:xfrm>
        <a:graphic>
          <a:graphicData uri="http://schemas.openxmlformats.org/drawingml/2006/table">
            <a:tbl>
              <a:tblPr firstRow="1" bandRow="1">
                <a:tableStyleId>{5940675A-B579-460E-94D1-54222C63F5DA}</a:tableStyleId>
              </a:tblPr>
              <a:tblGrid>
                <a:gridCol w="831361">
                  <a:extLst>
                    <a:ext uri="{9D8B030D-6E8A-4147-A177-3AD203B41FA5}">
                      <a16:colId xmlns:a16="http://schemas.microsoft.com/office/drawing/2014/main" val="2782223313"/>
                    </a:ext>
                  </a:extLst>
                </a:gridCol>
                <a:gridCol w="1389619">
                  <a:extLst>
                    <a:ext uri="{9D8B030D-6E8A-4147-A177-3AD203B41FA5}">
                      <a16:colId xmlns:a16="http://schemas.microsoft.com/office/drawing/2014/main" val="911417166"/>
                    </a:ext>
                  </a:extLst>
                </a:gridCol>
                <a:gridCol w="1110491">
                  <a:extLst>
                    <a:ext uri="{9D8B030D-6E8A-4147-A177-3AD203B41FA5}">
                      <a16:colId xmlns:a16="http://schemas.microsoft.com/office/drawing/2014/main" val="3218362732"/>
                    </a:ext>
                  </a:extLst>
                </a:gridCol>
                <a:gridCol w="1110491">
                  <a:extLst>
                    <a:ext uri="{9D8B030D-6E8A-4147-A177-3AD203B41FA5}">
                      <a16:colId xmlns:a16="http://schemas.microsoft.com/office/drawing/2014/main" val="506664628"/>
                    </a:ext>
                  </a:extLst>
                </a:gridCol>
                <a:gridCol w="1110491">
                  <a:extLst>
                    <a:ext uri="{9D8B030D-6E8A-4147-A177-3AD203B41FA5}">
                      <a16:colId xmlns:a16="http://schemas.microsoft.com/office/drawing/2014/main" val="3705982452"/>
                    </a:ext>
                  </a:extLst>
                </a:gridCol>
                <a:gridCol w="1110491">
                  <a:extLst>
                    <a:ext uri="{9D8B030D-6E8A-4147-A177-3AD203B41FA5}">
                      <a16:colId xmlns:a16="http://schemas.microsoft.com/office/drawing/2014/main" val="2438489882"/>
                    </a:ext>
                  </a:extLst>
                </a:gridCol>
              </a:tblGrid>
              <a:tr h="296599">
                <a:tc>
                  <a:txBody>
                    <a:bodyPr/>
                    <a:lstStyle/>
                    <a:p>
                      <a:r>
                        <a:rPr lang="en-US" sz="1100" b="1">
                          <a:latin typeface="Calibri"/>
                          <a:ea typeface="Calibri"/>
                          <a:cs typeface="Calibri"/>
                        </a:rPr>
                        <a:t>Paper </a:t>
                      </a:r>
                      <a:endParaRPr lang="en-GB" sz="1100" b="1">
                        <a:latin typeface="Calibri"/>
                        <a:ea typeface="Calibri"/>
                        <a:cs typeface="Calibri"/>
                      </a:endParaRPr>
                    </a:p>
                  </a:txBody>
                  <a:tcPr/>
                </a:tc>
                <a:tc>
                  <a:txBody>
                    <a:bodyPr/>
                    <a:lstStyle/>
                    <a:p>
                      <a:pPr algn="ctr"/>
                      <a:r>
                        <a:rPr sz="1000" b="1"/>
                        <a:t>R057/01</a:t>
                      </a:r>
                    </a:p>
                  </a:txBody>
                  <a:tcPr/>
                </a:tc>
                <a:tc>
                  <a:txBody>
                    <a:bodyPr/>
                    <a:lstStyle/>
                    <a:p>
                      <a:r>
                        <a:rPr lang="en-US" sz="1100" b="1">
                          <a:latin typeface="Calibri"/>
                          <a:ea typeface="Calibri"/>
                          <a:cs typeface="Calibri"/>
                        </a:rPr>
                        <a:t>Length</a:t>
                      </a:r>
                      <a:endParaRPr lang="en-GB" sz="1100" b="1">
                        <a:latin typeface="Calibri"/>
                        <a:ea typeface="Calibri"/>
                        <a:cs typeface="Calibri"/>
                      </a:endParaRPr>
                    </a:p>
                  </a:txBody>
                  <a:tcPr/>
                </a:tc>
                <a:tc>
                  <a:txBody>
                    <a:bodyPr/>
                    <a:lstStyle/>
                    <a:p>
                      <a:pPr algn="ctr"/>
                      <a:r>
                        <a:rPr sz="1000" b="1"/>
                        <a:t>1 hour 15 minutes</a:t>
                      </a:r>
                    </a:p>
                  </a:txBody>
                  <a:tcPr/>
                </a:tc>
                <a:tc>
                  <a:txBody>
                    <a:bodyPr/>
                    <a:lstStyle/>
                    <a:p>
                      <a:r>
                        <a:rPr lang="en-US" sz="1100" b="1">
                          <a:latin typeface="Calibri"/>
                          <a:ea typeface="Calibri"/>
                          <a:cs typeface="Calibri"/>
                        </a:rPr>
                        <a:t>Marks</a:t>
                      </a:r>
                      <a:endParaRPr lang="en-GB" sz="1100" b="1">
                        <a:latin typeface="Calibri"/>
                        <a:ea typeface="Calibri"/>
                        <a:cs typeface="Calibri"/>
                      </a:endParaRPr>
                    </a:p>
                  </a:txBody>
                  <a:tcPr/>
                </a:tc>
                <a:tc>
                  <a:txBody>
                    <a:bodyPr/>
                    <a:lstStyle/>
                    <a:p>
                      <a:pPr algn="ctr"/>
                      <a:r>
                        <a:rPr sz="1000" b="1"/>
                        <a:t>70</a:t>
                      </a:r>
                    </a:p>
                  </a:txBody>
                  <a:tcPr/>
                </a:tc>
                <a:extLst>
                  <a:ext uri="{0D108BD9-81ED-4DB2-BD59-A6C34878D82A}">
                    <a16:rowId xmlns:a16="http://schemas.microsoft.com/office/drawing/2014/main" val="3706422787"/>
                  </a:ext>
                </a:extLst>
              </a:tr>
              <a:tr h="296599">
                <a:tc gridSpan="6">
                  <a:txBody>
                    <a:bodyPr/>
                    <a:lstStyle/>
                    <a:p>
                      <a:pPr algn="ctr"/>
                      <a:r>
                        <a:rPr lang="en-GB" sz="1400" b="1" i="0">
                          <a:latin typeface="Calibri" panose="020F0502020204030204" pitchFamily="34" charset="0"/>
                          <a:ea typeface="Calibri" panose="020F0502020204030204" pitchFamily="34" charset="0"/>
                          <a:cs typeface="Calibri" panose="020F0502020204030204" pitchFamily="34" charset="0"/>
                        </a:rPr>
                        <a:t>Topics / Subjects – what will be on the exam?</a:t>
                      </a:r>
                    </a:p>
                  </a:txBody>
                  <a:tcPr>
                    <a:solidFill>
                      <a:schemeClr val="accent4">
                        <a:lumMod val="20000"/>
                        <a:lumOff val="80000"/>
                      </a:schemeClr>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430028649"/>
                  </a:ext>
                </a:extLst>
              </a:tr>
              <a:tr h="2407687">
                <a:tc gridSpan="6">
                  <a:txBody>
                    <a:bodyPr/>
                    <a:lstStyle/>
                    <a:p>
                      <a:pPr>
                        <a:spcAft>
                          <a:spcPts val="100"/>
                        </a:spcAft>
                      </a:pPr>
                      <a:r>
                        <a:rPr sz="1200"/>
                        <a:t>June 2026 R057 content to revise:</a:t>
                      </a:r>
                    </a:p>
                    <a:p>
                      <a:pPr>
                        <a:spcAft>
                          <a:spcPts val="100"/>
                        </a:spcAft>
                      </a:pPr>
                      <a:r>
                        <a:rPr sz="1200"/>
                        <a:t>• Antenatal care – first appointment (8–12 weeks), routine checks/tests, GP, obstetrician and midwife.</a:t>
                      </a:r>
                    </a:p>
                    <a:p>
                      <a:pPr>
                        <a:spcAft>
                          <a:spcPts val="100"/>
                        </a:spcAft>
                      </a:pPr>
                      <a:r>
                        <a:rPr sz="1200"/>
                        <a:t>• </a:t>
                      </a:r>
                      <a:r>
                        <a:rPr sz="1200" err="1"/>
                        <a:t>Labour</a:t>
                      </a:r>
                      <a:r>
                        <a:rPr sz="1200"/>
                        <a:t> &amp; birth – signs </a:t>
                      </a:r>
                      <a:r>
                        <a:rPr sz="1200" err="1"/>
                        <a:t>labour</a:t>
                      </a:r>
                      <a:r>
                        <a:rPr sz="1200"/>
                        <a:t> has started; hospital birth advantages/disadvantages; birth-partner support; first stage of </a:t>
                      </a:r>
                      <a:r>
                        <a:rPr sz="1200" err="1"/>
                        <a:t>labour</a:t>
                      </a:r>
                      <a:r>
                        <a:rPr sz="1200"/>
                        <a:t>; episiotomy; pethidine.</a:t>
                      </a:r>
                    </a:p>
                    <a:p>
                      <a:pPr>
                        <a:spcAft>
                          <a:spcPts val="100"/>
                        </a:spcAft>
                      </a:pPr>
                      <a:r>
                        <a:rPr sz="1200"/>
                        <a:t>• Pregnancy screening – anomaly scan and amniocentesis.</a:t>
                      </a:r>
                    </a:p>
                    <a:p>
                      <a:pPr>
                        <a:spcAft>
                          <a:spcPts val="100"/>
                        </a:spcAft>
                      </a:pPr>
                      <a:r>
                        <a:rPr sz="1200"/>
                        <a:t>• Reproduction &amp; contraception – identical twins; menstrual cycle; male/female reproductive organs; contraceptive implant.</a:t>
                      </a:r>
                    </a:p>
                    <a:p>
                      <a:pPr>
                        <a:spcAft>
                          <a:spcPts val="100"/>
                        </a:spcAft>
                      </a:pPr>
                      <a:r>
                        <a:rPr sz="1200"/>
                        <a:t>• Postnatal care – newborn hip check; health visitor; physical/emotional support for new parents; routines and baby developmental needs.</a:t>
                      </a:r>
                    </a:p>
                    <a:p>
                      <a:pPr>
                        <a:spcAft>
                          <a:spcPts val="100"/>
                        </a:spcAft>
                      </a:pPr>
                      <a:r>
                        <a:rPr sz="1200"/>
                        <a:t>• Pre-conception health – effects of weight and smoking on women AND men.</a:t>
                      </a:r>
                    </a:p>
                    <a:p>
                      <a:pPr>
                        <a:spcAft>
                          <a:spcPts val="100"/>
                        </a:spcAft>
                      </a:pPr>
                      <a:r>
                        <a:rPr sz="1200"/>
                        <a:t>• Child health &amp; safety – bathroom hazards/prevention; safety labels; tonsillitis signs/care; reducing SIDS risk.</a:t>
                      </a:r>
                    </a:p>
                  </a:txBody>
                  <a:tcPr/>
                </a:tc>
                <a:tc hMerge="1">
                  <a:txBody>
                    <a:bodyPr/>
                    <a:lstStyle/>
                    <a:p>
                      <a:endParaRPr/>
                    </a:p>
                  </a:txBody>
                  <a:tcPr/>
                </a:tc>
                <a:tc hMerge="1">
                  <a:txBody>
                    <a:bodyPr/>
                    <a:lstStyle/>
                    <a:p>
                      <a:endParaRPr lang="en-GB" b="1"/>
                    </a:p>
                  </a:txBody>
                  <a:tcPr/>
                </a:tc>
                <a:tc hMerge="1">
                  <a:txBody>
                    <a:bodyPr/>
                    <a:lstStyle/>
                    <a:p>
                      <a:endParaRPr lang="en-GB"/>
                    </a:p>
                  </a:txBody>
                  <a:tcPr/>
                </a:tc>
                <a:tc hMerge="1">
                  <a:txBody>
                    <a:bodyPr/>
                    <a:lstStyle/>
                    <a:p>
                      <a:endParaRPr lang="en-GB" b="1"/>
                    </a:p>
                  </a:txBody>
                  <a:tcPr/>
                </a:tc>
                <a:tc hMerge="1">
                  <a:txBody>
                    <a:bodyPr/>
                    <a:lstStyle/>
                    <a:p>
                      <a:endParaRPr lang="en-GB"/>
                    </a:p>
                  </a:txBody>
                  <a:tcPr/>
                </a:tc>
                <a:extLst>
                  <a:ext uri="{0D108BD9-81ED-4DB2-BD59-A6C34878D82A}">
                    <a16:rowId xmlns:a16="http://schemas.microsoft.com/office/drawing/2014/main" val="3397697903"/>
                  </a:ext>
                </a:extLst>
              </a:tr>
            </a:tbl>
          </a:graphicData>
        </a:graphic>
      </p:graphicFrame>
      <p:graphicFrame>
        <p:nvGraphicFramePr>
          <p:cNvPr id="13" name="Table 12">
            <a:extLst>
              <a:ext uri="{FF2B5EF4-FFF2-40B4-BE49-F238E27FC236}">
                <a16:creationId xmlns:a16="http://schemas.microsoft.com/office/drawing/2014/main" id="{B634D252-C215-DADB-0EF9-1B567AB4DD20}"/>
              </a:ext>
            </a:extLst>
          </p:cNvPr>
          <p:cNvGraphicFramePr>
            <a:graphicFrameLocks noGrp="1"/>
          </p:cNvGraphicFramePr>
          <p:nvPr/>
        </p:nvGraphicFramePr>
        <p:xfrm>
          <a:off x="453307" y="9133116"/>
          <a:ext cx="6654178" cy="823317"/>
        </p:xfrm>
        <a:graphic>
          <a:graphicData uri="http://schemas.openxmlformats.org/drawingml/2006/table">
            <a:tbl>
              <a:tblPr firstRow="1" bandRow="1">
                <a:tableStyleId>{5940675A-B579-460E-94D1-54222C63F5DA}</a:tableStyleId>
              </a:tblPr>
              <a:tblGrid>
                <a:gridCol w="1648167">
                  <a:extLst>
                    <a:ext uri="{9D8B030D-6E8A-4147-A177-3AD203B41FA5}">
                      <a16:colId xmlns:a16="http://schemas.microsoft.com/office/drawing/2014/main" val="3968794025"/>
                    </a:ext>
                  </a:extLst>
                </a:gridCol>
                <a:gridCol w="1515786">
                  <a:extLst>
                    <a:ext uri="{9D8B030D-6E8A-4147-A177-3AD203B41FA5}">
                      <a16:colId xmlns:a16="http://schemas.microsoft.com/office/drawing/2014/main" val="1334494196"/>
                    </a:ext>
                  </a:extLst>
                </a:gridCol>
                <a:gridCol w="1067939">
                  <a:extLst>
                    <a:ext uri="{9D8B030D-6E8A-4147-A177-3AD203B41FA5}">
                      <a16:colId xmlns:a16="http://schemas.microsoft.com/office/drawing/2014/main" val="2194568897"/>
                    </a:ext>
                  </a:extLst>
                </a:gridCol>
                <a:gridCol w="2422286">
                  <a:extLst>
                    <a:ext uri="{9D8B030D-6E8A-4147-A177-3AD203B41FA5}">
                      <a16:colId xmlns:a16="http://schemas.microsoft.com/office/drawing/2014/main" val="4068535511"/>
                    </a:ext>
                  </a:extLst>
                </a:gridCol>
              </a:tblGrid>
              <a:tr h="343393">
                <a:tc>
                  <a:txBody>
                    <a:bodyPr/>
                    <a:lstStyle/>
                    <a:p>
                      <a:r>
                        <a:rPr lang="en-US" sz="1100" b="1">
                          <a:latin typeface="Calibri" panose="020F0502020204030204" pitchFamily="34" charset="0"/>
                          <a:ea typeface="Calibri" panose="020F0502020204030204" pitchFamily="34" charset="0"/>
                          <a:cs typeface="Calibri" panose="020F0502020204030204" pitchFamily="34" charset="0"/>
                        </a:rPr>
                        <a:t>Lead Teacher</a:t>
                      </a:r>
                      <a:endParaRPr lang="en-GB" sz="1100" b="1">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r>
                        <a:rPr sz="1200"/>
                        <a:t>Miss Emptage</a:t>
                      </a:r>
                    </a:p>
                  </a:txBody>
                  <a:tcPr/>
                </a:tc>
                <a:tc>
                  <a:txBody>
                    <a:bodyPr/>
                    <a:lstStyle/>
                    <a:p>
                      <a:r>
                        <a:rPr lang="en-US" sz="1200" b="1">
                          <a:latin typeface="Calibri" panose="020F0502020204030204" pitchFamily="34" charset="0"/>
                          <a:ea typeface="Calibri" panose="020F0502020204030204" pitchFamily="34" charset="0"/>
                          <a:cs typeface="Calibri" panose="020F0502020204030204" pitchFamily="34" charset="0"/>
                        </a:rPr>
                        <a:t>Email</a:t>
                      </a:r>
                      <a:endParaRPr lang="en-GB" sz="1200" b="1">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r>
                        <a:rPr sz="1200">
                          <a:hlinkClick r:id="rId2"/>
                        </a:rPr>
                        <a:t>cemptage@firvale.com</a:t>
                      </a:r>
                      <a:r>
                        <a:rPr lang="en-GB" sz="1200"/>
                        <a:t> </a:t>
                      </a:r>
                      <a:endParaRPr sz="1200"/>
                    </a:p>
                  </a:txBody>
                  <a:tcPr/>
                </a:tc>
                <a:extLst>
                  <a:ext uri="{0D108BD9-81ED-4DB2-BD59-A6C34878D82A}">
                    <a16:rowId xmlns:a16="http://schemas.microsoft.com/office/drawing/2014/main" val="3372156804"/>
                  </a:ext>
                </a:extLst>
              </a:tr>
              <a:tr h="479924">
                <a:tc>
                  <a:txBody>
                    <a:bodyPr/>
                    <a:lstStyle/>
                    <a:p>
                      <a:r>
                        <a:rPr lang="en-US" sz="1100" b="1">
                          <a:latin typeface="Calibri" panose="020F0502020204030204" pitchFamily="34" charset="0"/>
                          <a:ea typeface="Calibri" panose="020F0502020204030204" pitchFamily="34" charset="0"/>
                          <a:cs typeface="Calibri" panose="020F0502020204030204" pitchFamily="34" charset="0"/>
                        </a:rPr>
                        <a:t>Specification</a:t>
                      </a:r>
                      <a:endParaRPr lang="en-GB" sz="1100" b="1">
                        <a:latin typeface="Calibri" panose="020F0502020204030204" pitchFamily="34" charset="0"/>
                        <a:ea typeface="Calibri" panose="020F0502020204030204" pitchFamily="34" charset="0"/>
                        <a:cs typeface="Calibri" panose="020F0502020204030204" pitchFamily="34" charset="0"/>
                      </a:endParaRPr>
                    </a:p>
                  </a:txBody>
                  <a:tcPr/>
                </a:tc>
                <a:tc gridSpan="3">
                  <a:txBody>
                    <a:bodyPr/>
                    <a:lstStyle/>
                    <a:p>
                      <a:r>
                        <a:rPr sz="850" u="sng">
                          <a:hlinkClick r:id="rId3"/>
                        </a:rPr>
                        <a:t>OCR Cambridge National Child Development J809 – Specification</a:t>
                      </a:r>
                    </a:p>
                  </a:txBody>
                  <a:tcPr/>
                </a:tc>
                <a:tc hMerge="1">
                  <a:txBody>
                    <a:bodyPr/>
                    <a:lstStyle/>
                    <a:p>
                      <a:endParaRPr lang="en-GB" sz="1100" b="1">
                        <a:latin typeface="Calibri" panose="020F0502020204030204" pitchFamily="34" charset="0"/>
                        <a:ea typeface="Calibri" panose="020F0502020204030204" pitchFamily="34" charset="0"/>
                        <a:cs typeface="Calibri" panose="020F0502020204030204" pitchFamily="34" charset="0"/>
                      </a:endParaRPr>
                    </a:p>
                  </a:txBody>
                  <a:tcPr/>
                </a:tc>
                <a:tc hMerge="1">
                  <a:txBody>
                    <a:bodyPr/>
                    <a:lstStyle/>
                    <a:p>
                      <a:endParaRPr lang="en-GB" sz="1100" i="1">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939925761"/>
                  </a:ext>
                </a:extLst>
              </a:tr>
            </a:tbl>
          </a:graphicData>
        </a:graphic>
      </p:graphicFrame>
      <p:graphicFrame>
        <p:nvGraphicFramePr>
          <p:cNvPr id="11" name="Table 10">
            <a:extLst>
              <a:ext uri="{FF2B5EF4-FFF2-40B4-BE49-F238E27FC236}">
                <a16:creationId xmlns:a16="http://schemas.microsoft.com/office/drawing/2014/main" id="{B099EF94-1D81-7560-5E6E-0BC76C051703}"/>
              </a:ext>
            </a:extLst>
          </p:cNvPr>
          <p:cNvGraphicFramePr>
            <a:graphicFrameLocks noGrp="1"/>
          </p:cNvGraphicFramePr>
          <p:nvPr/>
        </p:nvGraphicFramePr>
        <p:xfrm>
          <a:off x="444545" y="4346363"/>
          <a:ext cx="6662940" cy="2399618"/>
        </p:xfrm>
        <a:graphic>
          <a:graphicData uri="http://schemas.openxmlformats.org/drawingml/2006/table">
            <a:tbl>
              <a:tblPr firstRow="1" bandRow="1">
                <a:tableStyleId>{5940675A-B579-460E-94D1-54222C63F5DA}</a:tableStyleId>
              </a:tblPr>
              <a:tblGrid>
                <a:gridCol w="6662940">
                  <a:extLst>
                    <a:ext uri="{9D8B030D-6E8A-4147-A177-3AD203B41FA5}">
                      <a16:colId xmlns:a16="http://schemas.microsoft.com/office/drawing/2014/main" val="2782223313"/>
                    </a:ext>
                  </a:extLst>
                </a:gridCol>
              </a:tblGrid>
              <a:tr h="0">
                <a:tc>
                  <a:txBody>
                    <a:bodyPr/>
                    <a:lstStyle/>
                    <a:p>
                      <a:pPr algn="ctr"/>
                      <a:r>
                        <a:rPr lang="en-US" sz="1400" b="1">
                          <a:latin typeface="Calibri"/>
                          <a:ea typeface="Calibri"/>
                          <a:cs typeface="Calibri"/>
                        </a:rPr>
                        <a:t>Useful tips</a:t>
                      </a:r>
                      <a:endParaRPr lang="en-GB" sz="1400" b="1">
                        <a:latin typeface="Calibri"/>
                        <a:ea typeface="Calibri"/>
                        <a:cs typeface="Calibri"/>
                      </a:endParaRPr>
                    </a:p>
                  </a:txBody>
                  <a:tcPr>
                    <a:solidFill>
                      <a:schemeClr val="accent4">
                        <a:lumMod val="20000"/>
                        <a:lumOff val="80000"/>
                      </a:schemeClr>
                    </a:solidFill>
                  </a:tcPr>
                </a:tc>
                <a:extLst>
                  <a:ext uri="{0D108BD9-81ED-4DB2-BD59-A6C34878D82A}">
                    <a16:rowId xmlns:a16="http://schemas.microsoft.com/office/drawing/2014/main" val="3706422787"/>
                  </a:ext>
                </a:extLst>
              </a:tr>
              <a:tr h="2094818">
                <a:tc>
                  <a:txBody>
                    <a:bodyPr/>
                    <a:lstStyle/>
                    <a:p>
                      <a:pPr>
                        <a:spcAft>
                          <a:spcPts val="100"/>
                        </a:spcAft>
                      </a:pPr>
                      <a:r>
                        <a:rPr sz="1200"/>
                        <a:t>• Learn precise key terms — vague answers can lose marks.</a:t>
                      </a:r>
                    </a:p>
                    <a:p>
                      <a:pPr>
                        <a:spcAft>
                          <a:spcPts val="100"/>
                        </a:spcAft>
                      </a:pPr>
                      <a:r>
                        <a:rPr sz="1200"/>
                        <a:t>• IDENTIFY/STATE = short fact; DESCRIBE = detail; EXPLAIN = point + why/how; DISCUSS = several developed points.</a:t>
                      </a:r>
                    </a:p>
                    <a:p>
                      <a:pPr>
                        <a:spcAft>
                          <a:spcPts val="100"/>
                        </a:spcAft>
                      </a:pPr>
                      <a:r>
                        <a:rPr sz="1200"/>
                        <a:t>• Give exactly the number of answers requested and make each answer different.</a:t>
                      </a:r>
                    </a:p>
                    <a:p>
                      <a:pPr>
                        <a:spcAft>
                          <a:spcPts val="100"/>
                        </a:spcAft>
                      </a:pPr>
                      <a:r>
                        <a:rPr sz="1200"/>
                        <a:t>• For 2–3 mark explanations, develop the point rather than simply listing facts.</a:t>
                      </a:r>
                    </a:p>
                    <a:p>
                      <a:pPr>
                        <a:spcAft>
                          <a:spcPts val="100"/>
                        </a:spcAft>
                      </a:pPr>
                      <a:r>
                        <a:rPr sz="1200"/>
                        <a:t>• 8-mark discussion: cover BOTH physical and emotional support, develop several points and use appropriate terminology.</a:t>
                      </a:r>
                    </a:p>
                    <a:p>
                      <a:pPr>
                        <a:spcAft>
                          <a:spcPts val="100"/>
                        </a:spcAft>
                      </a:pPr>
                      <a:r>
                        <a:rPr sz="1200"/>
                        <a:t>• 6-mark question: cover BOTH weight and smoking and apply effects to BOTH women and men.</a:t>
                      </a:r>
                    </a:p>
                    <a:p>
                      <a:pPr>
                        <a:spcAft>
                          <a:spcPts val="100"/>
                        </a:spcAft>
                      </a:pPr>
                      <a:r>
                        <a:rPr sz="1200"/>
                        <a:t>• Read the scenario carefully and apply your answer to the people in the question.</a:t>
                      </a:r>
                    </a:p>
                  </a:txBody>
                  <a:tcPr/>
                </a:tc>
                <a:extLst>
                  <a:ext uri="{0D108BD9-81ED-4DB2-BD59-A6C34878D82A}">
                    <a16:rowId xmlns:a16="http://schemas.microsoft.com/office/drawing/2014/main" val="3397697903"/>
                  </a:ext>
                </a:extLst>
              </a:tr>
            </a:tbl>
          </a:graphicData>
        </a:graphic>
      </p:graphicFrame>
      <p:graphicFrame>
        <p:nvGraphicFramePr>
          <p:cNvPr id="12" name="Table 11">
            <a:extLst>
              <a:ext uri="{FF2B5EF4-FFF2-40B4-BE49-F238E27FC236}">
                <a16:creationId xmlns:a16="http://schemas.microsoft.com/office/drawing/2014/main" id="{9BB8186E-A7B1-8B3D-E2FE-ACF0A20EA85A}"/>
              </a:ext>
            </a:extLst>
          </p:cNvPr>
          <p:cNvGraphicFramePr>
            <a:graphicFrameLocks noGrp="1"/>
          </p:cNvGraphicFramePr>
          <p:nvPr/>
        </p:nvGraphicFramePr>
        <p:xfrm>
          <a:off x="444545" y="6881512"/>
          <a:ext cx="6662940" cy="2124593"/>
        </p:xfrm>
        <a:graphic>
          <a:graphicData uri="http://schemas.openxmlformats.org/drawingml/2006/table">
            <a:tbl>
              <a:tblPr firstRow="1" bandRow="1">
                <a:tableStyleId>{5940675A-B579-460E-94D1-54222C63F5DA}</a:tableStyleId>
              </a:tblPr>
              <a:tblGrid>
                <a:gridCol w="6662940">
                  <a:extLst>
                    <a:ext uri="{9D8B030D-6E8A-4147-A177-3AD203B41FA5}">
                      <a16:colId xmlns:a16="http://schemas.microsoft.com/office/drawing/2014/main" val="2782223313"/>
                    </a:ext>
                  </a:extLst>
                </a:gridCol>
              </a:tblGrid>
              <a:tr h="230720">
                <a:tc>
                  <a:txBody>
                    <a:bodyPr/>
                    <a:lstStyle/>
                    <a:p>
                      <a:pPr algn="ctr"/>
                      <a:r>
                        <a:rPr lang="en-US" sz="1100" b="1">
                          <a:latin typeface="Calibri"/>
                          <a:ea typeface="Calibri"/>
                          <a:cs typeface="Calibri"/>
                        </a:rPr>
                        <a:t>Useful Revision Resources</a:t>
                      </a:r>
                      <a:endParaRPr lang="en-GB" sz="1100" b="1">
                        <a:latin typeface="Calibri"/>
                        <a:ea typeface="Calibri"/>
                        <a:cs typeface="Calibri"/>
                      </a:endParaRPr>
                    </a:p>
                  </a:txBody>
                  <a:tcPr>
                    <a:solidFill>
                      <a:schemeClr val="accent4">
                        <a:lumMod val="20000"/>
                        <a:lumOff val="80000"/>
                      </a:schemeClr>
                    </a:solidFill>
                  </a:tcPr>
                </a:tc>
                <a:extLst>
                  <a:ext uri="{0D108BD9-81ED-4DB2-BD59-A6C34878D82A}">
                    <a16:rowId xmlns:a16="http://schemas.microsoft.com/office/drawing/2014/main" val="3706422787"/>
                  </a:ext>
                </a:extLst>
              </a:tr>
              <a:tr h="1865513">
                <a:tc>
                  <a:txBody>
                    <a:bodyPr/>
                    <a:lstStyle/>
                    <a:p>
                      <a:pPr marL="171450" indent="-171450">
                        <a:spcAft>
                          <a:spcPts val="100"/>
                        </a:spcAft>
                        <a:buFont typeface="Arial" panose="020B0604020202020204" pitchFamily="34" charset="0"/>
                        <a:buChar char="•"/>
                      </a:pPr>
                      <a:r>
                        <a:rPr sz="1200"/>
                        <a:t>R057 class notes, knowledge </a:t>
                      </a:r>
                      <a:r>
                        <a:rPr sz="1200" err="1"/>
                        <a:t>organisers</a:t>
                      </a:r>
                      <a:r>
                        <a:rPr sz="1200"/>
                        <a:t> and retrieval quizzes.</a:t>
                      </a:r>
                    </a:p>
                    <a:p>
                      <a:pPr marL="171450" indent="-171450">
                        <a:spcAft>
                          <a:spcPts val="100"/>
                        </a:spcAft>
                        <a:buFont typeface="Arial" panose="020B0604020202020204" pitchFamily="34" charset="0"/>
                        <a:buChar char="•"/>
                      </a:pPr>
                      <a:r>
                        <a:rPr sz="1200"/>
                        <a:t>June 2026 R057 question paper — </a:t>
                      </a:r>
                      <a:r>
                        <a:rPr sz="1200" err="1"/>
                        <a:t>practise</a:t>
                      </a:r>
                      <a:r>
                        <a:rPr sz="1200"/>
                        <a:t> under timed conditions.</a:t>
                      </a:r>
                    </a:p>
                    <a:p>
                      <a:pPr marL="171450" indent="-171450">
                        <a:spcAft>
                          <a:spcPts val="100"/>
                        </a:spcAft>
                        <a:buFont typeface="Arial" panose="020B0604020202020204" pitchFamily="34" charset="0"/>
                        <a:buChar char="•"/>
                      </a:pPr>
                      <a:r>
                        <a:rPr sz="1200"/>
                        <a:t>June 2026 R057 mark scheme — check the precise terminology OCR credits.</a:t>
                      </a:r>
                    </a:p>
                    <a:p>
                      <a:pPr marL="171450" indent="-171450">
                        <a:spcAft>
                          <a:spcPts val="100"/>
                        </a:spcAft>
                        <a:buFont typeface="Arial" panose="020B0604020202020204" pitchFamily="34" charset="0"/>
                        <a:buChar char="•"/>
                      </a:pPr>
                      <a:r>
                        <a:rPr sz="1200"/>
                        <a:t>OCR Cambridge National Child Development specification (J809) — use the clickable link below.</a:t>
                      </a:r>
                    </a:p>
                    <a:p>
                      <a:pPr marL="171450" indent="-171450">
                        <a:spcAft>
                          <a:spcPts val="100"/>
                        </a:spcAft>
                        <a:buFont typeface="Arial" panose="020B0604020202020204" pitchFamily="34" charset="0"/>
                        <a:buChar char="•"/>
                      </a:pPr>
                      <a:r>
                        <a:rPr sz="1200"/>
                        <a:t>Flashcards: health professionals, antenatal tests, </a:t>
                      </a:r>
                      <a:r>
                        <a:rPr sz="1200" err="1"/>
                        <a:t>labour</a:t>
                      </a:r>
                      <a:r>
                        <a:rPr sz="1200"/>
                        <a:t>/birth, screening, contraception, pre-conception health, illness/safety and SIDS.</a:t>
                      </a:r>
                    </a:p>
                    <a:p>
                      <a:pPr marL="171450" indent="-171450">
                        <a:spcAft>
                          <a:spcPts val="100"/>
                        </a:spcAft>
                        <a:buFont typeface="Arial" panose="020B0604020202020204" pitchFamily="34" charset="0"/>
                        <a:buChar char="•"/>
                      </a:pPr>
                      <a:r>
                        <a:rPr sz="1200" err="1"/>
                        <a:t>Practise</a:t>
                      </a:r>
                      <a:r>
                        <a:rPr sz="1200"/>
                        <a:t> the June 2026 extended responses: 8-mark family/friends support and 6-mark pre-conception weight/smoking</a:t>
                      </a:r>
                      <a:r>
                        <a:rPr sz="919"/>
                        <a:t>.</a:t>
                      </a:r>
                    </a:p>
                  </a:txBody>
                  <a:tcPr/>
                </a:tc>
                <a:extLst>
                  <a:ext uri="{0D108BD9-81ED-4DB2-BD59-A6C34878D82A}">
                    <a16:rowId xmlns:a16="http://schemas.microsoft.com/office/drawing/2014/main" val="3397697903"/>
                  </a:ext>
                </a:extLst>
              </a:tr>
            </a:tbl>
          </a:graphicData>
        </a:graphic>
      </p:graphicFrame>
      <p:sp>
        <p:nvSpPr>
          <p:cNvPr id="5" name="TextBox 4">
            <a:extLst>
              <a:ext uri="{FF2B5EF4-FFF2-40B4-BE49-F238E27FC236}">
                <a16:creationId xmlns:a16="http://schemas.microsoft.com/office/drawing/2014/main" id="{8CFFC92A-9315-93FE-7BF5-EE72835ECBEB}"/>
              </a:ext>
            </a:extLst>
          </p:cNvPr>
          <p:cNvSpPr txBox="1"/>
          <p:nvPr/>
        </p:nvSpPr>
        <p:spPr>
          <a:xfrm>
            <a:off x="444545" y="288539"/>
            <a:ext cx="3335291" cy="461665"/>
          </a:xfrm>
          <a:prstGeom prst="rect">
            <a:avLst/>
          </a:prstGeom>
          <a:noFill/>
        </p:spPr>
        <p:txBody>
          <a:bodyPr wrap="square" rtlCol="0">
            <a:spAutoFit/>
          </a:bodyPr>
          <a:lstStyle/>
          <a:p>
            <a:r>
              <a:rPr lang="en-US" sz="2400">
                <a:latin typeface="Trade Gothic Inline" panose="020B0504030203020204" pitchFamily="34" charset="0"/>
              </a:rPr>
              <a:t>Child development</a:t>
            </a:r>
            <a:endParaRPr lang="en-GB" sz="2400">
              <a:latin typeface="Trade Gothic Inline" panose="020B0504030203020204" pitchFamily="34" charset="0"/>
            </a:endParaRPr>
          </a:p>
        </p:txBody>
      </p:sp>
      <p:pic>
        <p:nvPicPr>
          <p:cNvPr id="8" name="Picture 7">
            <a:extLst>
              <a:ext uri="{FF2B5EF4-FFF2-40B4-BE49-F238E27FC236}">
                <a16:creationId xmlns:a16="http://schemas.microsoft.com/office/drawing/2014/main" id="{76586BF2-8F97-518F-113E-9F55BA9213CF}"/>
              </a:ext>
            </a:extLst>
          </p:cNvPr>
          <p:cNvPicPr>
            <a:picLocks noChangeAspect="1"/>
          </p:cNvPicPr>
          <p:nvPr/>
        </p:nvPicPr>
        <p:blipFill>
          <a:blip r:embed="rId4"/>
          <a:stretch>
            <a:fillRect/>
          </a:stretch>
        </p:blipFill>
        <p:spPr>
          <a:xfrm>
            <a:off x="6273938" y="247578"/>
            <a:ext cx="706038" cy="747605"/>
          </a:xfrm>
          <a:prstGeom prst="rect">
            <a:avLst/>
          </a:prstGeom>
        </p:spPr>
      </p:pic>
      <p:sp>
        <p:nvSpPr>
          <p:cNvPr id="9" name="TextBox 2">
            <a:extLst>
              <a:ext uri="{FF2B5EF4-FFF2-40B4-BE49-F238E27FC236}">
                <a16:creationId xmlns:a16="http://schemas.microsoft.com/office/drawing/2014/main" id="{7B696DE0-F8FB-1C0D-BE17-B8137551C0BF}"/>
              </a:ext>
            </a:extLst>
          </p:cNvPr>
          <p:cNvSpPr>
            <a:spLocks noGrp="1"/>
          </p:cNvSpPr>
          <p:nvPr/>
        </p:nvSpPr>
        <p:spPr>
          <a:xfrm>
            <a:off x="3778270" y="259781"/>
            <a:ext cx="2147217" cy="646331"/>
          </a:xfrm>
          <a:prstGeom prst="rect">
            <a:avLst/>
          </a:prstGeom>
          <a:solidFill>
            <a:schemeClr val="tx2">
              <a:lumMod val="10000"/>
              <a:lumOff val="90000"/>
            </a:schemeClr>
          </a:solidFill>
        </p:spPr>
        <p:txBody>
          <a:bodyPr wrap="square" lIns="91440" tIns="45720" rIns="91440" bIns="45720" anchor="t">
            <a:spAutoFit/>
          </a:bodyPr>
          <a:lstStyle/>
          <a:p>
            <a:r>
              <a:rPr lang="en-US" sz="1200">
                <a:latin typeface="+mj-lt"/>
                <a:ea typeface="+mj-lt"/>
                <a:cs typeface="+mj-lt"/>
              </a:rPr>
              <a:t>Tuesday 10th November - </a:t>
            </a:r>
          </a:p>
          <a:p>
            <a:r>
              <a:rPr lang="en-US" sz="1200">
                <a:latin typeface="Aptos Display"/>
              </a:rPr>
              <a:t>1:20pm</a:t>
            </a:r>
          </a:p>
          <a:p>
            <a:r>
              <a:rPr lang="en-US" sz="1200">
                <a:latin typeface="Aptos Display"/>
              </a:rPr>
              <a:t>1hr 15 mins</a:t>
            </a:r>
          </a:p>
        </p:txBody>
      </p:sp>
    </p:spTree>
    <p:extLst>
      <p:ext uri="{BB962C8B-B14F-4D97-AF65-F5344CB8AC3E}">
        <p14:creationId xmlns:p14="http://schemas.microsoft.com/office/powerpoint/2010/main" val="1301551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65DEBA-F622-E1C3-9CED-9094772B7F97}"/>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5F5EF0FF-0B3F-B141-5D7E-C51C8B899AA8}"/>
              </a:ext>
            </a:extLst>
          </p:cNvPr>
          <p:cNvSpPr/>
          <p:nvPr/>
        </p:nvSpPr>
        <p:spPr>
          <a:xfrm>
            <a:off x="-1" y="0"/>
            <a:ext cx="7559676" cy="10439400"/>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Rounded Corners 6">
            <a:extLst>
              <a:ext uri="{FF2B5EF4-FFF2-40B4-BE49-F238E27FC236}">
                <a16:creationId xmlns:a16="http://schemas.microsoft.com/office/drawing/2014/main" id="{965547FA-A2A1-93C6-E6FE-AEF211E8923E}"/>
              </a:ext>
            </a:extLst>
          </p:cNvPr>
          <p:cNvSpPr/>
          <p:nvPr/>
        </p:nvSpPr>
        <p:spPr>
          <a:xfrm>
            <a:off x="261728" y="224288"/>
            <a:ext cx="7036219" cy="9954882"/>
          </a:xfrm>
          <a:prstGeom prst="roundRect">
            <a:avLst>
              <a:gd name="adj" fmla="val 499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91049FAA-11F3-63F2-BD4A-32EFBF90F339}"/>
              </a:ext>
            </a:extLst>
          </p:cNvPr>
          <p:cNvSpPr txBox="1"/>
          <p:nvPr/>
        </p:nvSpPr>
        <p:spPr>
          <a:xfrm>
            <a:off x="444546" y="260230"/>
            <a:ext cx="3005236" cy="584775"/>
          </a:xfrm>
          <a:prstGeom prst="rect">
            <a:avLst/>
          </a:prstGeom>
          <a:noFill/>
        </p:spPr>
        <p:txBody>
          <a:bodyPr wrap="square" rtlCol="0">
            <a:spAutoFit/>
          </a:bodyPr>
          <a:lstStyle/>
          <a:p>
            <a:r>
              <a:rPr lang="en-US" sz="3200">
                <a:latin typeface="Trade Gothic Inline" panose="020B0504030203020204" pitchFamily="34" charset="0"/>
              </a:rPr>
              <a:t>CITIZENSHIP</a:t>
            </a:r>
            <a:endParaRPr lang="en-GB" sz="3200">
              <a:latin typeface="Trade Gothic Inline" panose="020B0504030203020204" pitchFamily="34" charset="0"/>
            </a:endParaRPr>
          </a:p>
        </p:txBody>
      </p:sp>
      <p:graphicFrame>
        <p:nvGraphicFramePr>
          <p:cNvPr id="4" name="Table 3">
            <a:extLst>
              <a:ext uri="{FF2B5EF4-FFF2-40B4-BE49-F238E27FC236}">
                <a16:creationId xmlns:a16="http://schemas.microsoft.com/office/drawing/2014/main" id="{B1067B53-6BF1-A53F-9E28-2C26EE50F5E1}"/>
              </a:ext>
            </a:extLst>
          </p:cNvPr>
          <p:cNvGraphicFramePr>
            <a:graphicFrameLocks noGrp="1"/>
          </p:cNvGraphicFramePr>
          <p:nvPr/>
        </p:nvGraphicFramePr>
        <p:xfrm>
          <a:off x="444546" y="999120"/>
          <a:ext cx="6662940" cy="3244958"/>
        </p:xfrm>
        <a:graphic>
          <a:graphicData uri="http://schemas.openxmlformats.org/drawingml/2006/table">
            <a:tbl>
              <a:tblPr firstRow="1" bandRow="1">
                <a:tableStyleId>{5940675A-B579-460E-94D1-54222C63F5DA}</a:tableStyleId>
              </a:tblPr>
              <a:tblGrid>
                <a:gridCol w="831361">
                  <a:extLst>
                    <a:ext uri="{9D8B030D-6E8A-4147-A177-3AD203B41FA5}">
                      <a16:colId xmlns:a16="http://schemas.microsoft.com/office/drawing/2014/main" val="2782223313"/>
                    </a:ext>
                  </a:extLst>
                </a:gridCol>
                <a:gridCol w="1389619">
                  <a:extLst>
                    <a:ext uri="{9D8B030D-6E8A-4147-A177-3AD203B41FA5}">
                      <a16:colId xmlns:a16="http://schemas.microsoft.com/office/drawing/2014/main" val="911417166"/>
                    </a:ext>
                  </a:extLst>
                </a:gridCol>
                <a:gridCol w="1110490">
                  <a:extLst>
                    <a:ext uri="{9D8B030D-6E8A-4147-A177-3AD203B41FA5}">
                      <a16:colId xmlns:a16="http://schemas.microsoft.com/office/drawing/2014/main" val="3218362732"/>
                    </a:ext>
                  </a:extLst>
                </a:gridCol>
                <a:gridCol w="1110490">
                  <a:extLst>
                    <a:ext uri="{9D8B030D-6E8A-4147-A177-3AD203B41FA5}">
                      <a16:colId xmlns:a16="http://schemas.microsoft.com/office/drawing/2014/main" val="506664628"/>
                    </a:ext>
                  </a:extLst>
                </a:gridCol>
                <a:gridCol w="1110490">
                  <a:extLst>
                    <a:ext uri="{9D8B030D-6E8A-4147-A177-3AD203B41FA5}">
                      <a16:colId xmlns:a16="http://schemas.microsoft.com/office/drawing/2014/main" val="3705982452"/>
                    </a:ext>
                  </a:extLst>
                </a:gridCol>
                <a:gridCol w="1110490">
                  <a:extLst>
                    <a:ext uri="{9D8B030D-6E8A-4147-A177-3AD203B41FA5}">
                      <a16:colId xmlns:a16="http://schemas.microsoft.com/office/drawing/2014/main" val="2438489882"/>
                    </a:ext>
                  </a:extLst>
                </a:gridCol>
              </a:tblGrid>
              <a:tr h="296599">
                <a:tc>
                  <a:txBody>
                    <a:bodyPr/>
                    <a:lstStyle/>
                    <a:p>
                      <a:r>
                        <a:rPr lang="en-US" sz="1200" b="1" i="0">
                          <a:latin typeface="Aptos Display" panose="020B0004020202020204" pitchFamily="34" charset="0"/>
                          <a:ea typeface="Calibri"/>
                          <a:cs typeface="Calibri"/>
                        </a:rPr>
                        <a:t>Paper </a:t>
                      </a:r>
                      <a:endParaRPr lang="en-GB" sz="1200" b="1" i="0">
                        <a:latin typeface="Aptos Display" panose="020B0004020202020204" pitchFamily="34" charset="0"/>
                        <a:ea typeface="Calibri"/>
                        <a:cs typeface="Calibri"/>
                      </a:endParaRPr>
                    </a:p>
                  </a:txBody>
                  <a:tcPr/>
                </a:tc>
                <a:tc>
                  <a:txBody>
                    <a:bodyPr/>
                    <a:lstStyle/>
                    <a:p>
                      <a:r>
                        <a:rPr lang="en-GB" sz="1200" i="0">
                          <a:latin typeface="Aptos Display" panose="020B0004020202020204" pitchFamily="34" charset="0"/>
                          <a:ea typeface="Calibri"/>
                          <a:cs typeface="Calibri"/>
                        </a:rPr>
                        <a:t>2</a:t>
                      </a:r>
                    </a:p>
                  </a:txBody>
                  <a:tcPr/>
                </a:tc>
                <a:tc>
                  <a:txBody>
                    <a:bodyPr/>
                    <a:lstStyle/>
                    <a:p>
                      <a:r>
                        <a:rPr lang="en-US" sz="1200" b="1" i="0">
                          <a:latin typeface="Aptos Display" panose="020B0004020202020204" pitchFamily="34" charset="0"/>
                          <a:ea typeface="Calibri"/>
                          <a:cs typeface="Calibri"/>
                        </a:rPr>
                        <a:t>Length</a:t>
                      </a:r>
                      <a:endParaRPr lang="en-GB" sz="1200" b="1" i="0">
                        <a:latin typeface="Aptos Display" panose="020B0004020202020204" pitchFamily="34" charset="0"/>
                        <a:ea typeface="Calibri"/>
                        <a:cs typeface="Calibri"/>
                      </a:endParaRPr>
                    </a:p>
                  </a:txBody>
                  <a:tcPr/>
                </a:tc>
                <a:tc>
                  <a:txBody>
                    <a:bodyPr/>
                    <a:lstStyle/>
                    <a:p>
                      <a:r>
                        <a:rPr lang="en-GB" sz="1200" i="0">
                          <a:latin typeface="Aptos Display" panose="020B0004020202020204" pitchFamily="34" charset="0"/>
                          <a:ea typeface="Calibri"/>
                          <a:cs typeface="Calibri"/>
                        </a:rPr>
                        <a:t>1 hour 45 mins</a:t>
                      </a:r>
                    </a:p>
                  </a:txBody>
                  <a:tcPr/>
                </a:tc>
                <a:tc>
                  <a:txBody>
                    <a:bodyPr/>
                    <a:lstStyle/>
                    <a:p>
                      <a:r>
                        <a:rPr lang="en-US" sz="1200" b="1" i="0">
                          <a:latin typeface="Aptos Display" panose="020B0004020202020204" pitchFamily="34" charset="0"/>
                          <a:ea typeface="Calibri"/>
                          <a:cs typeface="Calibri"/>
                        </a:rPr>
                        <a:t>Marks</a:t>
                      </a:r>
                      <a:endParaRPr lang="en-GB" sz="1200" b="1" i="0">
                        <a:latin typeface="Aptos Display" panose="020B0004020202020204" pitchFamily="34" charset="0"/>
                        <a:ea typeface="Calibri"/>
                        <a:cs typeface="Calibri"/>
                      </a:endParaRPr>
                    </a:p>
                  </a:txBody>
                  <a:tcPr/>
                </a:tc>
                <a:tc>
                  <a:txBody>
                    <a:bodyPr/>
                    <a:lstStyle/>
                    <a:p>
                      <a:r>
                        <a:rPr lang="en-GB" sz="1200" i="0">
                          <a:latin typeface="Aptos Display" panose="020B0004020202020204" pitchFamily="34" charset="0"/>
                          <a:ea typeface="Calibri"/>
                          <a:cs typeface="Calibri"/>
                        </a:rPr>
                        <a:t>80</a:t>
                      </a:r>
                    </a:p>
                  </a:txBody>
                  <a:tcPr/>
                </a:tc>
                <a:extLst>
                  <a:ext uri="{0D108BD9-81ED-4DB2-BD59-A6C34878D82A}">
                    <a16:rowId xmlns:a16="http://schemas.microsoft.com/office/drawing/2014/main" val="3706422787"/>
                  </a:ext>
                </a:extLst>
              </a:tr>
              <a:tr h="296599">
                <a:tc gridSpan="6">
                  <a:txBody>
                    <a:bodyPr/>
                    <a:lstStyle/>
                    <a:p>
                      <a:pPr algn="ctr"/>
                      <a:r>
                        <a:rPr lang="en-GB" sz="1100" b="1" i="0">
                          <a:latin typeface="Calibri" panose="020F0502020204030204" pitchFamily="34" charset="0"/>
                          <a:ea typeface="Calibri" panose="020F0502020204030204" pitchFamily="34" charset="0"/>
                          <a:cs typeface="Calibri" panose="020F0502020204030204" pitchFamily="34" charset="0"/>
                        </a:rPr>
                        <a:t>Topics / Subjects – what will be on the exam?</a:t>
                      </a:r>
                    </a:p>
                  </a:txBody>
                  <a:tcPr>
                    <a:solidFill>
                      <a:schemeClr val="accent4">
                        <a:lumMod val="20000"/>
                        <a:lumOff val="80000"/>
                      </a:schemeClr>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430028649"/>
                  </a:ext>
                </a:extLst>
              </a:tr>
              <a:tr h="2407687">
                <a:tc gridSpan="6">
                  <a:txBody>
                    <a:bodyPr/>
                    <a:lstStyle/>
                    <a:p>
                      <a:pPr lvl="0"/>
                      <a:r>
                        <a:rPr lang="en-GB" sz="1200" b="1" i="0" kern="1200">
                          <a:solidFill>
                            <a:schemeClr val="tx1"/>
                          </a:solidFill>
                          <a:effectLst/>
                          <a:latin typeface="+mn-lt"/>
                          <a:ea typeface="+mn-ea"/>
                          <a:cs typeface="+mn-cs"/>
                        </a:rPr>
                        <a:t>Life in Modern Britain</a:t>
                      </a:r>
                    </a:p>
                    <a:p>
                      <a:pPr lvl="1"/>
                      <a:r>
                        <a:rPr lang="en-GB" sz="1200" b="0" i="0" u="none" strike="noStrike" kern="1200">
                          <a:solidFill>
                            <a:schemeClr val="tx1"/>
                          </a:solidFill>
                          <a:effectLst/>
                          <a:latin typeface="+mn-lt"/>
                          <a:ea typeface="+mn-ea"/>
                          <a:cs typeface="+mn-cs"/>
                          <a:hlinkClick r:id="rId2"/>
                        </a:rPr>
                        <a:t>How can citizens make their voice heard and make a difference in society?</a:t>
                      </a:r>
                      <a:endParaRPr lang="en-GB" sz="1200" b="0" i="0" kern="1200">
                        <a:solidFill>
                          <a:schemeClr val="tx1"/>
                        </a:solidFill>
                        <a:effectLst/>
                        <a:latin typeface="+mn-lt"/>
                        <a:ea typeface="+mn-ea"/>
                        <a:cs typeface="+mn-cs"/>
                      </a:endParaRPr>
                    </a:p>
                    <a:p>
                      <a:pPr lvl="1"/>
                      <a:r>
                        <a:rPr lang="en-GB" sz="1200" b="0" i="0" u="none" strike="noStrike" kern="1200">
                          <a:solidFill>
                            <a:schemeClr val="tx1"/>
                          </a:solidFill>
                          <a:effectLst/>
                          <a:latin typeface="+mn-lt"/>
                          <a:ea typeface="+mn-ea"/>
                          <a:cs typeface="+mn-cs"/>
                          <a:hlinkClick r:id="rId3"/>
                        </a:rPr>
                        <a:t>What is the UK's role in key international organisations?</a:t>
                      </a:r>
                      <a:endParaRPr lang="en-GB" sz="1200" b="0" i="0" kern="1200">
                        <a:solidFill>
                          <a:schemeClr val="tx1"/>
                        </a:solidFill>
                        <a:effectLst/>
                        <a:latin typeface="+mn-lt"/>
                        <a:ea typeface="+mn-ea"/>
                        <a:cs typeface="+mn-cs"/>
                      </a:endParaRPr>
                    </a:p>
                    <a:p>
                      <a:pPr lvl="1"/>
                      <a:r>
                        <a:rPr lang="en-GB" sz="1200" b="0" i="0" u="none" strike="noStrike" kern="1200">
                          <a:solidFill>
                            <a:schemeClr val="tx1"/>
                          </a:solidFill>
                          <a:effectLst/>
                          <a:latin typeface="+mn-lt"/>
                          <a:ea typeface="+mn-ea"/>
                          <a:cs typeface="+mn-cs"/>
                          <a:hlinkClick r:id="rId4"/>
                        </a:rPr>
                        <a:t>What is the role of the media and the free press?</a:t>
                      </a:r>
                      <a:endParaRPr lang="en-GB" sz="1200" b="0" i="0" kern="1200">
                        <a:solidFill>
                          <a:schemeClr val="tx1"/>
                        </a:solidFill>
                        <a:effectLst/>
                        <a:latin typeface="+mn-lt"/>
                        <a:ea typeface="+mn-ea"/>
                        <a:cs typeface="+mn-cs"/>
                      </a:endParaRPr>
                    </a:p>
                    <a:p>
                      <a:pPr lvl="1"/>
                      <a:r>
                        <a:rPr lang="en-GB" sz="1200" b="0" i="0" u="none" strike="noStrike" kern="1200">
                          <a:solidFill>
                            <a:schemeClr val="tx1"/>
                          </a:solidFill>
                          <a:effectLst/>
                          <a:latin typeface="+mn-lt"/>
                          <a:ea typeface="+mn-ea"/>
                          <a:cs typeface="+mn-cs"/>
                          <a:hlinkClick r:id="rId5"/>
                        </a:rPr>
                        <a:t>What do we mean by identity?</a:t>
                      </a:r>
                      <a:endParaRPr lang="en-GB" sz="1200" b="0" i="0" kern="1200">
                        <a:solidFill>
                          <a:schemeClr val="tx1"/>
                        </a:solidFill>
                        <a:effectLst/>
                        <a:latin typeface="+mn-lt"/>
                        <a:ea typeface="+mn-ea"/>
                        <a:cs typeface="+mn-cs"/>
                      </a:endParaRPr>
                    </a:p>
                    <a:p>
                      <a:pPr lvl="1"/>
                      <a:r>
                        <a:rPr lang="en-GB" sz="1200" b="0" i="0" u="none" strike="noStrike" kern="1200">
                          <a:solidFill>
                            <a:schemeClr val="tx1"/>
                          </a:solidFill>
                          <a:effectLst/>
                          <a:latin typeface="+mn-lt"/>
                          <a:ea typeface="+mn-ea"/>
                          <a:cs typeface="+mn-cs"/>
                          <a:hlinkClick r:id="rId6"/>
                        </a:rPr>
                        <a:t>What are the principles and values that underpin British society?</a:t>
                      </a:r>
                      <a:endParaRPr lang="en-GB" sz="1200" b="0" i="0" u="none" strike="noStrike" kern="1200">
                        <a:solidFill>
                          <a:schemeClr val="tx1"/>
                        </a:solidFill>
                        <a:effectLst/>
                        <a:latin typeface="+mn-lt"/>
                        <a:ea typeface="+mn-ea"/>
                        <a:cs typeface="+mn-cs"/>
                      </a:endParaRPr>
                    </a:p>
                    <a:p>
                      <a:pPr lvl="1"/>
                      <a:endParaRPr lang="en-GB" sz="1200" b="0" i="0" u="none" strike="noStrike" kern="1200">
                        <a:solidFill>
                          <a:schemeClr val="tx1"/>
                        </a:solidFill>
                        <a:effectLst/>
                        <a:latin typeface="+mn-lt"/>
                        <a:ea typeface="+mn-ea"/>
                        <a:cs typeface="+mn-cs"/>
                      </a:endParaRPr>
                    </a:p>
                    <a:p>
                      <a:pPr lvl="0"/>
                      <a:r>
                        <a:rPr lang="en-GB" sz="1200" b="1" i="0" kern="1200">
                          <a:solidFill>
                            <a:schemeClr val="tx1"/>
                          </a:solidFill>
                          <a:effectLst/>
                          <a:latin typeface="+mn-lt"/>
                          <a:ea typeface="+mn-ea"/>
                          <a:cs typeface="+mn-cs"/>
                        </a:rPr>
                        <a:t>Rights and Responsibilities</a:t>
                      </a:r>
                    </a:p>
                    <a:p>
                      <a:pPr lvl="1"/>
                      <a:r>
                        <a:rPr lang="en-GB" sz="1200" b="0" i="0" u="none" strike="noStrike" kern="1200">
                          <a:solidFill>
                            <a:schemeClr val="tx1"/>
                          </a:solidFill>
                          <a:effectLst/>
                          <a:latin typeface="+mn-lt"/>
                          <a:ea typeface="+mn-ea"/>
                          <a:cs typeface="+mn-cs"/>
                          <a:hlinkClick r:id="rId7"/>
                        </a:rPr>
                        <a:t>How do citizens play a part to bring about change in the legal system?</a:t>
                      </a:r>
                      <a:endParaRPr lang="en-GB" sz="1200" b="0" i="0" kern="1200">
                        <a:solidFill>
                          <a:schemeClr val="tx1"/>
                        </a:solidFill>
                        <a:effectLst/>
                        <a:latin typeface="+mn-lt"/>
                        <a:ea typeface="+mn-ea"/>
                        <a:cs typeface="+mn-cs"/>
                      </a:endParaRPr>
                    </a:p>
                    <a:p>
                      <a:pPr lvl="1"/>
                      <a:r>
                        <a:rPr lang="en-GB" sz="1200" b="0" i="0" u="none" strike="noStrike" kern="1200">
                          <a:solidFill>
                            <a:schemeClr val="tx1"/>
                          </a:solidFill>
                          <a:effectLst/>
                          <a:latin typeface="+mn-lt"/>
                          <a:ea typeface="+mn-ea"/>
                          <a:cs typeface="+mn-cs"/>
                          <a:hlinkClick r:id="rId8"/>
                        </a:rPr>
                        <a:t>What are the universal human rights and how do we protect them?</a:t>
                      </a:r>
                      <a:endParaRPr lang="en-GB" sz="1200" b="0" i="0" kern="1200">
                        <a:solidFill>
                          <a:schemeClr val="tx1"/>
                        </a:solidFill>
                        <a:effectLst/>
                        <a:latin typeface="+mn-lt"/>
                        <a:ea typeface="+mn-ea"/>
                        <a:cs typeface="+mn-cs"/>
                      </a:endParaRPr>
                    </a:p>
                    <a:p>
                      <a:pPr lvl="1"/>
                      <a:r>
                        <a:rPr lang="en-GB" sz="1200" b="0" i="0" u="none" strike="noStrike" kern="1200">
                          <a:solidFill>
                            <a:schemeClr val="tx1"/>
                          </a:solidFill>
                          <a:effectLst/>
                          <a:latin typeface="+mn-lt"/>
                          <a:ea typeface="+mn-ea"/>
                          <a:cs typeface="+mn-cs"/>
                          <a:hlinkClick r:id="rId9"/>
                        </a:rPr>
                        <a:t>How has the law developed over time, and how does the law protect the citizen and deal with criminals?</a:t>
                      </a:r>
                      <a:endParaRPr lang="en-GB" sz="1200" b="0" i="0" kern="1200">
                        <a:solidFill>
                          <a:schemeClr val="tx1"/>
                        </a:solidFill>
                        <a:effectLst/>
                        <a:latin typeface="+mn-lt"/>
                        <a:ea typeface="+mn-ea"/>
                        <a:cs typeface="+mn-cs"/>
                      </a:endParaRPr>
                    </a:p>
                    <a:p>
                      <a:pPr lvl="1"/>
                      <a:r>
                        <a:rPr lang="en-GB" sz="1200" b="0" i="0" u="none" strike="noStrike" kern="1200">
                          <a:solidFill>
                            <a:schemeClr val="tx1"/>
                          </a:solidFill>
                          <a:effectLst/>
                          <a:latin typeface="+mn-lt"/>
                          <a:ea typeface="+mn-ea"/>
                          <a:cs typeface="+mn-cs"/>
                          <a:hlinkClick r:id="rId10"/>
                        </a:rPr>
                        <a:t>What are a citizen's rights and responsibilities within the legal system?</a:t>
                      </a:r>
                      <a:endParaRPr lang="en-GB" sz="1200" b="0" i="0" kern="1200">
                        <a:solidFill>
                          <a:schemeClr val="tx1"/>
                        </a:solidFill>
                        <a:effectLst/>
                        <a:latin typeface="+mn-lt"/>
                        <a:ea typeface="+mn-ea"/>
                        <a:cs typeface="+mn-cs"/>
                      </a:endParaRPr>
                    </a:p>
                    <a:p>
                      <a:pPr lvl="1"/>
                      <a:r>
                        <a:rPr lang="en-GB" sz="1200" b="0" i="0" u="none" strike="noStrike" kern="1200">
                          <a:solidFill>
                            <a:schemeClr val="tx1"/>
                          </a:solidFill>
                          <a:effectLst/>
                          <a:latin typeface="+mn-lt"/>
                          <a:ea typeface="+mn-ea"/>
                          <a:cs typeface="+mn-cs"/>
                          <a:hlinkClick r:id="rId11"/>
                        </a:rPr>
                        <a:t>What laws does a society require and why?</a:t>
                      </a:r>
                      <a:endParaRPr lang="en-GB" sz="1200" b="0" i="0" kern="1200">
                        <a:solidFill>
                          <a:schemeClr val="tx1"/>
                        </a:solidFill>
                        <a:effectLst/>
                        <a:latin typeface="+mn-lt"/>
                        <a:ea typeface="+mn-ea"/>
                        <a:cs typeface="+mn-cs"/>
                      </a:endParaRPr>
                    </a:p>
                  </a:txBody>
                  <a:tcPr/>
                </a:tc>
                <a:tc hMerge="1">
                  <a:txBody>
                    <a:bodyPr/>
                    <a:lstStyle/>
                    <a:p>
                      <a:endParaRPr/>
                    </a:p>
                  </a:txBody>
                  <a:tcPr/>
                </a:tc>
                <a:tc hMerge="1">
                  <a:txBody>
                    <a:bodyPr/>
                    <a:lstStyle/>
                    <a:p>
                      <a:endParaRPr lang="en-GB" b="1"/>
                    </a:p>
                  </a:txBody>
                  <a:tcPr/>
                </a:tc>
                <a:tc hMerge="1">
                  <a:txBody>
                    <a:bodyPr/>
                    <a:lstStyle/>
                    <a:p>
                      <a:endParaRPr lang="en-GB"/>
                    </a:p>
                  </a:txBody>
                  <a:tcPr/>
                </a:tc>
                <a:tc hMerge="1">
                  <a:txBody>
                    <a:bodyPr/>
                    <a:lstStyle/>
                    <a:p>
                      <a:endParaRPr lang="en-GB" b="1"/>
                    </a:p>
                  </a:txBody>
                  <a:tcPr/>
                </a:tc>
                <a:tc hMerge="1">
                  <a:txBody>
                    <a:bodyPr/>
                    <a:lstStyle/>
                    <a:p>
                      <a:endParaRPr lang="en-GB"/>
                    </a:p>
                  </a:txBody>
                  <a:tcPr/>
                </a:tc>
                <a:extLst>
                  <a:ext uri="{0D108BD9-81ED-4DB2-BD59-A6C34878D82A}">
                    <a16:rowId xmlns:a16="http://schemas.microsoft.com/office/drawing/2014/main" val="3397697903"/>
                  </a:ext>
                </a:extLst>
              </a:tr>
            </a:tbl>
          </a:graphicData>
        </a:graphic>
      </p:graphicFrame>
      <p:graphicFrame>
        <p:nvGraphicFramePr>
          <p:cNvPr id="13" name="Table 12">
            <a:extLst>
              <a:ext uri="{FF2B5EF4-FFF2-40B4-BE49-F238E27FC236}">
                <a16:creationId xmlns:a16="http://schemas.microsoft.com/office/drawing/2014/main" id="{B634D252-C215-DADB-0EF9-1B567AB4DD20}"/>
              </a:ext>
            </a:extLst>
          </p:cNvPr>
          <p:cNvGraphicFramePr>
            <a:graphicFrameLocks noGrp="1"/>
          </p:cNvGraphicFramePr>
          <p:nvPr/>
        </p:nvGraphicFramePr>
        <p:xfrm>
          <a:off x="409693" y="9072074"/>
          <a:ext cx="6697793" cy="1021080"/>
        </p:xfrm>
        <a:graphic>
          <a:graphicData uri="http://schemas.openxmlformats.org/drawingml/2006/table">
            <a:tbl>
              <a:tblPr firstRow="1" bandRow="1">
                <a:tableStyleId>{5940675A-B579-460E-94D1-54222C63F5DA}</a:tableStyleId>
              </a:tblPr>
              <a:tblGrid>
                <a:gridCol w="1658970">
                  <a:extLst>
                    <a:ext uri="{9D8B030D-6E8A-4147-A177-3AD203B41FA5}">
                      <a16:colId xmlns:a16="http://schemas.microsoft.com/office/drawing/2014/main" val="3968794025"/>
                    </a:ext>
                  </a:extLst>
                </a:gridCol>
                <a:gridCol w="1525721">
                  <a:extLst>
                    <a:ext uri="{9D8B030D-6E8A-4147-A177-3AD203B41FA5}">
                      <a16:colId xmlns:a16="http://schemas.microsoft.com/office/drawing/2014/main" val="1334494196"/>
                    </a:ext>
                  </a:extLst>
                </a:gridCol>
                <a:gridCol w="1074939">
                  <a:extLst>
                    <a:ext uri="{9D8B030D-6E8A-4147-A177-3AD203B41FA5}">
                      <a16:colId xmlns:a16="http://schemas.microsoft.com/office/drawing/2014/main" val="2194568897"/>
                    </a:ext>
                  </a:extLst>
                </a:gridCol>
                <a:gridCol w="2438163">
                  <a:extLst>
                    <a:ext uri="{9D8B030D-6E8A-4147-A177-3AD203B41FA5}">
                      <a16:colId xmlns:a16="http://schemas.microsoft.com/office/drawing/2014/main" val="4068535511"/>
                    </a:ext>
                  </a:extLst>
                </a:gridCol>
              </a:tblGrid>
              <a:tr h="219428">
                <a:tc>
                  <a:txBody>
                    <a:bodyPr/>
                    <a:lstStyle/>
                    <a:p>
                      <a:r>
                        <a:rPr lang="en-US" sz="1100" b="1">
                          <a:latin typeface="Calibri" panose="020F0502020204030204" pitchFamily="34" charset="0"/>
                          <a:ea typeface="Calibri" panose="020F0502020204030204" pitchFamily="34" charset="0"/>
                          <a:cs typeface="Calibri" panose="020F0502020204030204" pitchFamily="34" charset="0"/>
                        </a:rPr>
                        <a:t>Lead Teacher</a:t>
                      </a:r>
                      <a:endParaRPr lang="en-GB" sz="1100" b="1">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r>
                        <a:rPr lang="en-GB" sz="1100" i="1">
                          <a:latin typeface="Calibri" panose="020F0502020204030204" pitchFamily="34" charset="0"/>
                          <a:ea typeface="Calibri" panose="020F0502020204030204" pitchFamily="34" charset="0"/>
                          <a:cs typeface="Calibri" panose="020F0502020204030204" pitchFamily="34" charset="0"/>
                        </a:rPr>
                        <a:t>Mrs Cocking</a:t>
                      </a:r>
                    </a:p>
                  </a:txBody>
                  <a:tcPr/>
                </a:tc>
                <a:tc>
                  <a:txBody>
                    <a:bodyPr/>
                    <a:lstStyle/>
                    <a:p>
                      <a:r>
                        <a:rPr lang="en-US" sz="1100" b="1">
                          <a:latin typeface="Calibri" panose="020F0502020204030204" pitchFamily="34" charset="0"/>
                          <a:ea typeface="Calibri" panose="020F0502020204030204" pitchFamily="34" charset="0"/>
                          <a:cs typeface="Calibri" panose="020F0502020204030204" pitchFamily="34" charset="0"/>
                        </a:rPr>
                        <a:t>Email</a:t>
                      </a:r>
                      <a:endParaRPr lang="en-GB" sz="1100" b="1">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r>
                        <a:rPr lang="en-GB" sz="1100" i="1">
                          <a:latin typeface="Calibri" panose="020F0502020204030204" pitchFamily="34" charset="0"/>
                          <a:ea typeface="Calibri" panose="020F0502020204030204" pitchFamily="34" charset="0"/>
                          <a:cs typeface="Calibri" panose="020F0502020204030204" pitchFamily="34" charset="0"/>
                        </a:rPr>
                        <a:t>Jcocking@firvale.com</a:t>
                      </a:r>
                    </a:p>
                  </a:txBody>
                  <a:tcPr/>
                </a:tc>
                <a:extLst>
                  <a:ext uri="{0D108BD9-81ED-4DB2-BD59-A6C34878D82A}">
                    <a16:rowId xmlns:a16="http://schemas.microsoft.com/office/drawing/2014/main" val="3372156804"/>
                  </a:ext>
                </a:extLst>
              </a:tr>
              <a:tr h="219428">
                <a:tc>
                  <a:txBody>
                    <a:bodyPr/>
                    <a:lstStyle/>
                    <a:p>
                      <a:r>
                        <a:rPr lang="en-US" sz="1100" b="1">
                          <a:latin typeface="Calibri" panose="020F0502020204030204" pitchFamily="34" charset="0"/>
                          <a:ea typeface="Calibri" panose="020F0502020204030204" pitchFamily="34" charset="0"/>
                          <a:cs typeface="Calibri" panose="020F0502020204030204" pitchFamily="34" charset="0"/>
                        </a:rPr>
                        <a:t>Specification</a:t>
                      </a:r>
                      <a:endParaRPr lang="en-GB" sz="1100" b="1">
                        <a:latin typeface="Calibri" panose="020F0502020204030204" pitchFamily="34" charset="0"/>
                        <a:ea typeface="Calibri" panose="020F0502020204030204" pitchFamily="34" charset="0"/>
                        <a:cs typeface="Calibri" panose="020F0502020204030204" pitchFamily="34" charset="0"/>
                      </a:endParaRPr>
                    </a:p>
                  </a:txBody>
                  <a:tcPr/>
                </a:tc>
                <a:tc gridSpan="3">
                  <a:txBody>
                    <a:bodyPr/>
                    <a:lstStyle/>
                    <a:p>
                      <a:r>
                        <a:rPr lang="en-GB" sz="1100">
                          <a:hlinkClick r:id="rId12"/>
                        </a:rPr>
                        <a:t>GCSE Citizenship Studies 8100 | Specification | AQA</a:t>
                      </a:r>
                      <a:r>
                        <a:rPr lang="en-GB" sz="1100"/>
                        <a:t> </a:t>
                      </a:r>
                    </a:p>
                    <a:p>
                      <a:endParaRPr lang="en-GB" sz="1100" i="1">
                        <a:latin typeface="Calibri" panose="020F0502020204030204" pitchFamily="34" charset="0"/>
                        <a:ea typeface="Calibri" panose="020F0502020204030204" pitchFamily="34" charset="0"/>
                        <a:cs typeface="Calibri" panose="020F0502020204030204" pitchFamily="34" charset="0"/>
                      </a:endParaRPr>
                    </a:p>
                    <a:p>
                      <a:endParaRPr lang="en-GB" sz="1100" i="1">
                        <a:latin typeface="Calibri" panose="020F0502020204030204" pitchFamily="34" charset="0"/>
                        <a:ea typeface="Calibri" panose="020F0502020204030204" pitchFamily="34" charset="0"/>
                        <a:cs typeface="Calibri" panose="020F0502020204030204" pitchFamily="34" charset="0"/>
                      </a:endParaRPr>
                    </a:p>
                    <a:p>
                      <a:endParaRPr lang="en-GB" sz="1100" i="1">
                        <a:latin typeface="Calibri" panose="020F0502020204030204" pitchFamily="34" charset="0"/>
                        <a:ea typeface="Calibri" panose="020F0502020204030204" pitchFamily="34" charset="0"/>
                        <a:cs typeface="Calibri" panose="020F0502020204030204" pitchFamily="34" charset="0"/>
                      </a:endParaRPr>
                    </a:p>
                  </a:txBody>
                  <a:tcPr/>
                </a:tc>
                <a:tc hMerge="1">
                  <a:txBody>
                    <a:bodyPr/>
                    <a:lstStyle/>
                    <a:p>
                      <a:endParaRPr lang="en-GB" sz="1100" b="1">
                        <a:latin typeface="Calibri" panose="020F0502020204030204" pitchFamily="34" charset="0"/>
                        <a:ea typeface="Calibri" panose="020F0502020204030204" pitchFamily="34" charset="0"/>
                        <a:cs typeface="Calibri" panose="020F0502020204030204" pitchFamily="34" charset="0"/>
                      </a:endParaRPr>
                    </a:p>
                  </a:txBody>
                  <a:tcPr/>
                </a:tc>
                <a:tc hMerge="1">
                  <a:txBody>
                    <a:bodyPr/>
                    <a:lstStyle/>
                    <a:p>
                      <a:endParaRPr lang="en-GB" sz="1100" i="1">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939925761"/>
                  </a:ext>
                </a:extLst>
              </a:tr>
            </a:tbl>
          </a:graphicData>
        </a:graphic>
      </p:graphicFrame>
      <p:graphicFrame>
        <p:nvGraphicFramePr>
          <p:cNvPr id="11" name="Table 10">
            <a:extLst>
              <a:ext uri="{FF2B5EF4-FFF2-40B4-BE49-F238E27FC236}">
                <a16:creationId xmlns:a16="http://schemas.microsoft.com/office/drawing/2014/main" id="{B099EF94-1D81-7560-5E6E-0BC76C051703}"/>
              </a:ext>
            </a:extLst>
          </p:cNvPr>
          <p:cNvGraphicFramePr>
            <a:graphicFrameLocks noGrp="1"/>
          </p:cNvGraphicFramePr>
          <p:nvPr/>
        </p:nvGraphicFramePr>
        <p:xfrm>
          <a:off x="444546" y="4392083"/>
          <a:ext cx="6662940" cy="2353898"/>
        </p:xfrm>
        <a:graphic>
          <a:graphicData uri="http://schemas.openxmlformats.org/drawingml/2006/table">
            <a:tbl>
              <a:tblPr firstRow="1" bandRow="1">
                <a:tableStyleId>{5940675A-B579-460E-94D1-54222C63F5DA}</a:tableStyleId>
              </a:tblPr>
              <a:tblGrid>
                <a:gridCol w="6662940">
                  <a:extLst>
                    <a:ext uri="{9D8B030D-6E8A-4147-A177-3AD203B41FA5}">
                      <a16:colId xmlns:a16="http://schemas.microsoft.com/office/drawing/2014/main" val="2782223313"/>
                    </a:ext>
                  </a:extLst>
                </a:gridCol>
              </a:tblGrid>
              <a:tr h="0">
                <a:tc>
                  <a:txBody>
                    <a:bodyPr/>
                    <a:lstStyle/>
                    <a:p>
                      <a:pPr algn="ctr"/>
                      <a:r>
                        <a:rPr lang="en-US" sz="1100" b="1">
                          <a:latin typeface="Calibri"/>
                          <a:ea typeface="Calibri"/>
                          <a:cs typeface="Calibri"/>
                        </a:rPr>
                        <a:t>Useful tips</a:t>
                      </a:r>
                      <a:endParaRPr lang="en-GB" sz="1100" b="1">
                        <a:latin typeface="Calibri"/>
                        <a:ea typeface="Calibri"/>
                        <a:cs typeface="Calibri"/>
                      </a:endParaRPr>
                    </a:p>
                  </a:txBody>
                  <a:tcPr>
                    <a:solidFill>
                      <a:schemeClr val="accent4">
                        <a:lumMod val="20000"/>
                        <a:lumOff val="80000"/>
                      </a:schemeClr>
                    </a:solidFill>
                  </a:tcPr>
                </a:tc>
                <a:extLst>
                  <a:ext uri="{0D108BD9-81ED-4DB2-BD59-A6C34878D82A}">
                    <a16:rowId xmlns:a16="http://schemas.microsoft.com/office/drawing/2014/main" val="3706422787"/>
                  </a:ext>
                </a:extLst>
              </a:tr>
              <a:tr h="2094818">
                <a:tc>
                  <a:txBody>
                    <a:bodyPr/>
                    <a:lstStyle/>
                    <a:p>
                      <a:endParaRPr lang="en-GB" sz="1100" b="0" i="1">
                        <a:latin typeface="Calibri" panose="020F0502020204030204" pitchFamily="34" charset="0"/>
                        <a:ea typeface="Calibri" panose="020F0502020204030204" pitchFamily="34" charset="0"/>
                        <a:cs typeface="Calibri" panose="020F0502020204030204" pitchFamily="34" charset="0"/>
                      </a:endParaRPr>
                    </a:p>
                    <a:p>
                      <a:endParaRPr lang="en-GB" sz="1100" b="0" i="1">
                        <a:latin typeface="Calibri" panose="020F0502020204030204" pitchFamily="34" charset="0"/>
                        <a:ea typeface="Calibri" panose="020F0502020204030204" pitchFamily="34" charset="0"/>
                        <a:cs typeface="Calibri" panose="020F0502020204030204" pitchFamily="34" charset="0"/>
                      </a:endParaRPr>
                    </a:p>
                    <a:p>
                      <a:endParaRPr lang="en-GB" sz="1100" b="0" i="1">
                        <a:latin typeface="Calibri" panose="020F0502020204030204" pitchFamily="34" charset="0"/>
                        <a:ea typeface="Calibri" panose="020F0502020204030204" pitchFamily="34" charset="0"/>
                        <a:cs typeface="Calibri" panose="020F0502020204030204" pitchFamily="34" charset="0"/>
                      </a:endParaRPr>
                    </a:p>
                    <a:p>
                      <a:endParaRPr lang="en-GB" sz="1100" b="0" i="1">
                        <a:latin typeface="Calibri" panose="020F0502020204030204" pitchFamily="34" charset="0"/>
                        <a:ea typeface="Calibri" panose="020F0502020204030204" pitchFamily="34" charset="0"/>
                        <a:cs typeface="Calibri" panose="020F0502020204030204" pitchFamily="34" charset="0"/>
                      </a:endParaRPr>
                    </a:p>
                    <a:p>
                      <a:endParaRPr lang="en-GB" sz="1100" b="0" i="1">
                        <a:latin typeface="Calibri" panose="020F0502020204030204" pitchFamily="34" charset="0"/>
                        <a:ea typeface="Calibri" panose="020F0502020204030204" pitchFamily="34" charset="0"/>
                        <a:cs typeface="Calibri" panose="020F0502020204030204" pitchFamily="34" charset="0"/>
                      </a:endParaRPr>
                    </a:p>
                    <a:p>
                      <a:endParaRPr lang="en-GB" sz="1100" b="0" i="1">
                        <a:latin typeface="Calibri" panose="020F0502020204030204" pitchFamily="34" charset="0"/>
                        <a:ea typeface="Calibri" panose="020F0502020204030204" pitchFamily="34" charset="0"/>
                        <a:cs typeface="Calibri" panose="020F0502020204030204" pitchFamily="34" charset="0"/>
                      </a:endParaRPr>
                    </a:p>
                    <a:p>
                      <a:endParaRPr lang="en-GB" sz="1100" b="0" i="1">
                        <a:latin typeface="Calibri" panose="020F0502020204030204" pitchFamily="34" charset="0"/>
                        <a:ea typeface="Calibri" panose="020F0502020204030204" pitchFamily="34" charset="0"/>
                        <a:cs typeface="Calibri" panose="020F0502020204030204" pitchFamily="34" charset="0"/>
                      </a:endParaRPr>
                    </a:p>
                    <a:p>
                      <a:endParaRPr lang="en-GB" sz="1100" b="0" i="1">
                        <a:latin typeface="Calibri" panose="020F0502020204030204" pitchFamily="34" charset="0"/>
                        <a:ea typeface="Calibri" panose="020F0502020204030204" pitchFamily="34" charset="0"/>
                        <a:cs typeface="Calibri" panose="020F0502020204030204" pitchFamily="34" charset="0"/>
                      </a:endParaRPr>
                    </a:p>
                    <a:p>
                      <a:endParaRPr lang="en-GB" sz="1100" b="0" i="1">
                        <a:latin typeface="Calibri" panose="020F0502020204030204" pitchFamily="34" charset="0"/>
                        <a:ea typeface="Calibri" panose="020F0502020204030204" pitchFamily="34" charset="0"/>
                        <a:cs typeface="Calibri" panose="020F0502020204030204" pitchFamily="34" charset="0"/>
                      </a:endParaRPr>
                    </a:p>
                    <a:p>
                      <a:endParaRPr lang="en-GB" sz="1100" b="0" i="1">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397697903"/>
                  </a:ext>
                </a:extLst>
              </a:tr>
            </a:tbl>
          </a:graphicData>
        </a:graphic>
      </p:graphicFrame>
      <p:graphicFrame>
        <p:nvGraphicFramePr>
          <p:cNvPr id="12" name="Table 11">
            <a:extLst>
              <a:ext uri="{FF2B5EF4-FFF2-40B4-BE49-F238E27FC236}">
                <a16:creationId xmlns:a16="http://schemas.microsoft.com/office/drawing/2014/main" id="{9BB8186E-A7B1-8B3D-E2FE-ACF0A20EA85A}"/>
              </a:ext>
            </a:extLst>
          </p:cNvPr>
          <p:cNvGraphicFramePr>
            <a:graphicFrameLocks noGrp="1"/>
          </p:cNvGraphicFramePr>
          <p:nvPr/>
        </p:nvGraphicFramePr>
        <p:xfrm>
          <a:off x="444546" y="6745981"/>
          <a:ext cx="6662940" cy="2134240"/>
        </p:xfrm>
        <a:graphic>
          <a:graphicData uri="http://schemas.openxmlformats.org/drawingml/2006/table">
            <a:tbl>
              <a:tblPr firstRow="1" bandRow="1">
                <a:tableStyleId>{5940675A-B579-460E-94D1-54222C63F5DA}</a:tableStyleId>
              </a:tblPr>
              <a:tblGrid>
                <a:gridCol w="6662940">
                  <a:extLst>
                    <a:ext uri="{9D8B030D-6E8A-4147-A177-3AD203B41FA5}">
                      <a16:colId xmlns:a16="http://schemas.microsoft.com/office/drawing/2014/main" val="2782223313"/>
                    </a:ext>
                  </a:extLst>
                </a:gridCol>
              </a:tblGrid>
              <a:tr h="231914">
                <a:tc>
                  <a:txBody>
                    <a:bodyPr/>
                    <a:lstStyle/>
                    <a:p>
                      <a:pPr algn="ctr"/>
                      <a:r>
                        <a:rPr lang="en-US" sz="1100" b="1">
                          <a:latin typeface="Calibri"/>
                          <a:ea typeface="Calibri"/>
                          <a:cs typeface="Calibri"/>
                        </a:rPr>
                        <a:t>Useful Revision Resources</a:t>
                      </a:r>
                      <a:endParaRPr lang="en-GB" sz="1100" b="1">
                        <a:latin typeface="Calibri"/>
                        <a:ea typeface="Calibri"/>
                        <a:cs typeface="Calibri"/>
                      </a:endParaRPr>
                    </a:p>
                  </a:txBody>
                  <a:tcPr>
                    <a:solidFill>
                      <a:schemeClr val="accent4">
                        <a:lumMod val="20000"/>
                        <a:lumOff val="80000"/>
                      </a:schemeClr>
                    </a:solidFill>
                  </a:tcPr>
                </a:tc>
                <a:extLst>
                  <a:ext uri="{0D108BD9-81ED-4DB2-BD59-A6C34878D82A}">
                    <a16:rowId xmlns:a16="http://schemas.microsoft.com/office/drawing/2014/main" val="3706422787"/>
                  </a:ext>
                </a:extLst>
              </a:tr>
              <a:tr h="1875160">
                <a:tc>
                  <a:txBody>
                    <a:bodyPr/>
                    <a:lstStyle/>
                    <a:p>
                      <a:r>
                        <a:rPr lang="en-GB" sz="1200" u="none">
                          <a:hlinkClick r:id="rId13"/>
                        </a:rPr>
                        <a:t>Free GCSE Citizenship Studies AQA Revision Content — Study Rocket</a:t>
                      </a:r>
                      <a:endParaRPr lang="en-GB" sz="1200" u="none"/>
                    </a:p>
                    <a:p>
                      <a:endParaRPr lang="en-GB" sz="1200" u="none"/>
                    </a:p>
                    <a:p>
                      <a:r>
                        <a:rPr lang="en-GB" sz="1200" b="0" i="0" u="none" strike="noStrike" kern="1200">
                          <a:solidFill>
                            <a:schemeClr val="tx1"/>
                          </a:solidFill>
                          <a:effectLst/>
                          <a:latin typeface="+mn-lt"/>
                          <a:ea typeface="+mn-ea"/>
                          <a:cs typeface="+mn-cs"/>
                          <a:hlinkClick r:id="rId14"/>
                        </a:rPr>
                        <a:t>YouTube</a:t>
                      </a:r>
                      <a:endParaRPr lang="en-GB" sz="1200" b="0" i="0" u="none" kern="1200">
                        <a:solidFill>
                          <a:schemeClr val="tx1"/>
                        </a:solidFill>
                        <a:effectLst/>
                        <a:latin typeface="+mn-lt"/>
                        <a:ea typeface="+mn-ea"/>
                        <a:cs typeface="+mn-cs"/>
                      </a:endParaRPr>
                    </a:p>
                    <a:p>
                      <a:pPr fontAlgn="ctr"/>
                      <a:r>
                        <a:rPr lang="en-GB" sz="1200" b="0" i="0" u="none" kern="1200">
                          <a:solidFill>
                            <a:schemeClr val="tx1"/>
                          </a:solidFill>
                          <a:effectLst/>
                          <a:latin typeface="+mn-lt"/>
                          <a:ea typeface="+mn-ea"/>
                          <a:cs typeface="+mn-cs"/>
                        </a:rPr>
                        <a:t>Primrose Kitten Academy | GCSE &amp; A-Level Revision – search for citizenship paper 2</a:t>
                      </a:r>
                    </a:p>
                    <a:p>
                      <a:pPr fontAlgn="ctr"/>
                      <a:endParaRPr lang="en-GB" sz="1200" b="0" i="0" u="none" kern="1200">
                        <a:solidFill>
                          <a:schemeClr val="tx1"/>
                        </a:solidFill>
                        <a:effectLst/>
                        <a:latin typeface="+mn-lt"/>
                        <a:ea typeface="+mn-ea"/>
                        <a:cs typeface="+mn-cs"/>
                      </a:endParaRPr>
                    </a:p>
                    <a:p>
                      <a:r>
                        <a:rPr lang="en-GB" sz="1200" b="0" i="0" u="none" kern="1200">
                          <a:solidFill>
                            <a:schemeClr val="tx1"/>
                          </a:solidFill>
                          <a:effectLst/>
                          <a:latin typeface="+mn-lt"/>
                          <a:ea typeface="+mn-ea"/>
                          <a:cs typeface="+mn-cs"/>
                        </a:rPr>
                        <a:t>Seneca</a:t>
                      </a:r>
                    </a:p>
                    <a:p>
                      <a:endParaRPr lang="en-GB" sz="1200" b="0" i="0" u="none" kern="1200">
                        <a:solidFill>
                          <a:schemeClr val="tx1"/>
                        </a:solidFill>
                        <a:effectLst/>
                        <a:latin typeface="+mn-lt"/>
                        <a:ea typeface="+mn-ea"/>
                        <a:cs typeface="+mn-cs"/>
                      </a:endParaRPr>
                    </a:p>
                    <a:p>
                      <a:r>
                        <a:rPr lang="en-GB" sz="1200" u="none">
                          <a:hlinkClick r:id="rId15"/>
                        </a:rPr>
                        <a:t>AQA GCSE Citizenship Studies (8100) Revision Notes, Past Papers, Quiz &amp; Exam Questions | </a:t>
                      </a:r>
                      <a:r>
                        <a:rPr lang="en-GB" sz="1200" u="none" err="1">
                          <a:hlinkClick r:id="rId15"/>
                        </a:rPr>
                        <a:t>SimpleStudy</a:t>
                      </a:r>
                      <a:r>
                        <a:rPr lang="en-GB" sz="1200" u="none">
                          <a:hlinkClick r:id="rId15"/>
                        </a:rPr>
                        <a:t> UK</a:t>
                      </a:r>
                      <a:endParaRPr lang="en-GB" sz="1200" b="0" i="1" u="none">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397697903"/>
                  </a:ext>
                </a:extLst>
              </a:tr>
            </a:tbl>
          </a:graphicData>
        </a:graphic>
      </p:graphicFrame>
      <p:sp>
        <p:nvSpPr>
          <p:cNvPr id="9" name="TextBox 8">
            <a:extLst>
              <a:ext uri="{FF2B5EF4-FFF2-40B4-BE49-F238E27FC236}">
                <a16:creationId xmlns:a16="http://schemas.microsoft.com/office/drawing/2014/main" id="{03497669-A397-DC86-DB48-2331C3167C22}"/>
              </a:ext>
            </a:extLst>
          </p:cNvPr>
          <p:cNvSpPr txBox="1"/>
          <p:nvPr/>
        </p:nvSpPr>
        <p:spPr>
          <a:xfrm>
            <a:off x="452189" y="4729726"/>
            <a:ext cx="6114866" cy="1815882"/>
          </a:xfrm>
          <a:prstGeom prst="rect">
            <a:avLst/>
          </a:prstGeom>
          <a:noFill/>
        </p:spPr>
        <p:txBody>
          <a:bodyPr wrap="square">
            <a:spAutoFit/>
          </a:bodyPr>
          <a:lstStyle/>
          <a:p>
            <a:pPr marL="228600" indent="-228600">
              <a:buFont typeface="+mj-lt"/>
              <a:buAutoNum type="arabicPeriod"/>
            </a:pPr>
            <a:r>
              <a:rPr lang="en-GB" sz="1400"/>
              <a:t>Learn British values, identity and diversity with clear examples.</a:t>
            </a:r>
          </a:p>
          <a:p>
            <a:pPr marL="228600" indent="-228600">
              <a:buFont typeface="+mj-lt"/>
              <a:buAutoNum type="arabicPeriod"/>
            </a:pPr>
            <a:r>
              <a:rPr lang="en-GB" sz="1400"/>
              <a:t>Revise how media influences opinions and democracy.</a:t>
            </a:r>
          </a:p>
          <a:p>
            <a:pPr marL="228600" indent="-228600">
              <a:buFont typeface="+mj-lt"/>
              <a:buAutoNum type="arabicPeriod"/>
            </a:pPr>
            <a:r>
              <a:rPr lang="en-GB" sz="1400"/>
              <a:t>Know the UK’s global roles (UN, NATO, Commonwealth).</a:t>
            </a:r>
          </a:p>
          <a:p>
            <a:pPr marL="228600" indent="-228600">
              <a:buFont typeface="+mj-lt"/>
              <a:buAutoNum type="arabicPeriod"/>
            </a:pPr>
            <a:r>
              <a:rPr lang="en-GB" sz="1400"/>
              <a:t>Practise reading and explaining data (graphs, tables, trends).</a:t>
            </a:r>
          </a:p>
          <a:p>
            <a:pPr marL="228600" indent="-228600">
              <a:buFont typeface="+mj-lt"/>
              <a:buAutoNum type="arabicPeriod"/>
            </a:pPr>
            <a:r>
              <a:rPr lang="en-GB" sz="1400"/>
              <a:t>Learn key rights: Human Rights Act, Equality Act, children’s rights.</a:t>
            </a:r>
          </a:p>
          <a:p>
            <a:pPr marL="228600" indent="-228600">
              <a:buFont typeface="+mj-lt"/>
              <a:buAutoNum type="arabicPeriod"/>
            </a:pPr>
            <a:r>
              <a:rPr lang="en-GB" sz="1400"/>
              <a:t>Understand the justice system: courts, roles, criminal vs civil law.</a:t>
            </a:r>
          </a:p>
          <a:p>
            <a:pPr marL="228600" indent="-228600">
              <a:buFont typeface="+mj-lt"/>
              <a:buAutoNum type="arabicPeriod"/>
            </a:pPr>
            <a:r>
              <a:rPr lang="en-GB" sz="1400"/>
              <a:t>Know how citizens protect rights (pressure groups, legal action).</a:t>
            </a:r>
          </a:p>
          <a:p>
            <a:pPr marL="228600" indent="-228600">
              <a:buFont typeface="+mj-lt"/>
              <a:buAutoNum type="arabicPeriod"/>
            </a:pPr>
            <a:r>
              <a:rPr lang="en-GB" sz="1400"/>
              <a:t>Use PEE chains for 8‑mark answers with balanced conclusions.</a:t>
            </a:r>
          </a:p>
        </p:txBody>
      </p:sp>
      <p:pic>
        <p:nvPicPr>
          <p:cNvPr id="5" name="Picture 4">
            <a:extLst>
              <a:ext uri="{FF2B5EF4-FFF2-40B4-BE49-F238E27FC236}">
                <a16:creationId xmlns:a16="http://schemas.microsoft.com/office/drawing/2014/main" id="{EA5BAF2C-77BF-53E6-4973-1AB042A0FDE3}"/>
              </a:ext>
            </a:extLst>
          </p:cNvPr>
          <p:cNvPicPr>
            <a:picLocks noChangeAspect="1"/>
          </p:cNvPicPr>
          <p:nvPr/>
        </p:nvPicPr>
        <p:blipFill>
          <a:blip r:embed="rId16"/>
          <a:stretch>
            <a:fillRect/>
          </a:stretch>
        </p:blipFill>
        <p:spPr>
          <a:xfrm>
            <a:off x="6239478" y="323999"/>
            <a:ext cx="665684" cy="609144"/>
          </a:xfrm>
          <a:prstGeom prst="rect">
            <a:avLst/>
          </a:prstGeom>
        </p:spPr>
      </p:pic>
      <p:sp>
        <p:nvSpPr>
          <p:cNvPr id="10" name="TextBox 2">
            <a:extLst>
              <a:ext uri="{FF2B5EF4-FFF2-40B4-BE49-F238E27FC236}">
                <a16:creationId xmlns:a16="http://schemas.microsoft.com/office/drawing/2014/main" id="{EB79468A-EC5A-89AE-DD29-C4A4145CFDB8}"/>
              </a:ext>
            </a:extLst>
          </p:cNvPr>
          <p:cNvSpPr>
            <a:spLocks noGrp="1"/>
          </p:cNvSpPr>
          <p:nvPr/>
        </p:nvSpPr>
        <p:spPr>
          <a:xfrm>
            <a:off x="3778270" y="259781"/>
            <a:ext cx="2147217" cy="646331"/>
          </a:xfrm>
          <a:prstGeom prst="rect">
            <a:avLst/>
          </a:prstGeom>
          <a:solidFill>
            <a:schemeClr val="tx2">
              <a:lumMod val="10000"/>
              <a:lumOff val="90000"/>
            </a:schemeClr>
          </a:solidFill>
        </p:spPr>
        <p:txBody>
          <a:bodyPr wrap="square" lIns="91440" tIns="45720" rIns="91440" bIns="45720" anchor="t">
            <a:spAutoFit/>
          </a:bodyPr>
          <a:lstStyle/>
          <a:p>
            <a:r>
              <a:rPr lang="en-US" sz="1200">
                <a:latin typeface="+mj-lt"/>
                <a:ea typeface="+mj-lt"/>
                <a:cs typeface="+mj-lt"/>
              </a:rPr>
              <a:t>Tuesday 17th November - </a:t>
            </a:r>
          </a:p>
          <a:p>
            <a:r>
              <a:rPr lang="en-US" sz="1200">
                <a:latin typeface="Aptos Display"/>
              </a:rPr>
              <a:t>9:00am</a:t>
            </a:r>
          </a:p>
          <a:p>
            <a:r>
              <a:rPr lang="en-US" sz="1200">
                <a:latin typeface="Aptos Display"/>
              </a:rPr>
              <a:t>1hr 45 mins</a:t>
            </a:r>
          </a:p>
        </p:txBody>
      </p:sp>
    </p:spTree>
    <p:extLst>
      <p:ext uri="{BB962C8B-B14F-4D97-AF65-F5344CB8AC3E}">
        <p14:creationId xmlns:p14="http://schemas.microsoft.com/office/powerpoint/2010/main" val="4306846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65DEBA-F622-E1C3-9CED-9094772B7F97}"/>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5F5EF0FF-0B3F-B141-5D7E-C51C8B899AA8}"/>
              </a:ext>
            </a:extLst>
          </p:cNvPr>
          <p:cNvSpPr/>
          <p:nvPr/>
        </p:nvSpPr>
        <p:spPr>
          <a:xfrm>
            <a:off x="-1" y="0"/>
            <a:ext cx="7559676" cy="10439400"/>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Rounded Corners 6">
            <a:extLst>
              <a:ext uri="{FF2B5EF4-FFF2-40B4-BE49-F238E27FC236}">
                <a16:creationId xmlns:a16="http://schemas.microsoft.com/office/drawing/2014/main" id="{965547FA-A2A1-93C6-E6FE-AEF211E8923E}"/>
              </a:ext>
            </a:extLst>
          </p:cNvPr>
          <p:cNvSpPr/>
          <p:nvPr/>
        </p:nvSpPr>
        <p:spPr>
          <a:xfrm>
            <a:off x="261728" y="224288"/>
            <a:ext cx="7036219" cy="9954882"/>
          </a:xfrm>
          <a:prstGeom prst="roundRect">
            <a:avLst>
              <a:gd name="adj" fmla="val 499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91049FAA-11F3-63F2-BD4A-32EFBF90F339}"/>
              </a:ext>
            </a:extLst>
          </p:cNvPr>
          <p:cNvSpPr txBox="1"/>
          <p:nvPr/>
        </p:nvSpPr>
        <p:spPr>
          <a:xfrm>
            <a:off x="444546" y="260230"/>
            <a:ext cx="3188054" cy="461665"/>
          </a:xfrm>
          <a:prstGeom prst="rect">
            <a:avLst/>
          </a:prstGeom>
          <a:noFill/>
        </p:spPr>
        <p:txBody>
          <a:bodyPr wrap="square" rtlCol="0">
            <a:spAutoFit/>
          </a:bodyPr>
          <a:lstStyle/>
          <a:p>
            <a:r>
              <a:rPr lang="en-US" sz="2400">
                <a:latin typeface="Trade Gothic Inline" panose="020B0504030203020204" pitchFamily="34" charset="0"/>
              </a:rPr>
              <a:t>Computer Science</a:t>
            </a:r>
            <a:endParaRPr lang="en-GB" sz="2400">
              <a:latin typeface="Trade Gothic Inline" panose="020B0504030203020204" pitchFamily="34" charset="0"/>
            </a:endParaRPr>
          </a:p>
        </p:txBody>
      </p:sp>
      <p:graphicFrame>
        <p:nvGraphicFramePr>
          <p:cNvPr id="4" name="Table 3">
            <a:extLst>
              <a:ext uri="{FF2B5EF4-FFF2-40B4-BE49-F238E27FC236}">
                <a16:creationId xmlns:a16="http://schemas.microsoft.com/office/drawing/2014/main" id="{B1067B53-6BF1-A53F-9E28-2C26EE50F5E1}"/>
              </a:ext>
            </a:extLst>
          </p:cNvPr>
          <p:cNvGraphicFramePr>
            <a:graphicFrameLocks noGrp="1"/>
          </p:cNvGraphicFramePr>
          <p:nvPr/>
        </p:nvGraphicFramePr>
        <p:xfrm>
          <a:off x="444546" y="999120"/>
          <a:ext cx="6662940" cy="3161486"/>
        </p:xfrm>
        <a:graphic>
          <a:graphicData uri="http://schemas.openxmlformats.org/drawingml/2006/table">
            <a:tbl>
              <a:tblPr firstRow="1" bandRow="1">
                <a:tableStyleId>{5940675A-B579-460E-94D1-54222C63F5DA}</a:tableStyleId>
              </a:tblPr>
              <a:tblGrid>
                <a:gridCol w="831361">
                  <a:extLst>
                    <a:ext uri="{9D8B030D-6E8A-4147-A177-3AD203B41FA5}">
                      <a16:colId xmlns:a16="http://schemas.microsoft.com/office/drawing/2014/main" val="2782223313"/>
                    </a:ext>
                  </a:extLst>
                </a:gridCol>
                <a:gridCol w="1389619">
                  <a:extLst>
                    <a:ext uri="{9D8B030D-6E8A-4147-A177-3AD203B41FA5}">
                      <a16:colId xmlns:a16="http://schemas.microsoft.com/office/drawing/2014/main" val="911417166"/>
                    </a:ext>
                  </a:extLst>
                </a:gridCol>
                <a:gridCol w="1110490">
                  <a:extLst>
                    <a:ext uri="{9D8B030D-6E8A-4147-A177-3AD203B41FA5}">
                      <a16:colId xmlns:a16="http://schemas.microsoft.com/office/drawing/2014/main" val="3218362732"/>
                    </a:ext>
                  </a:extLst>
                </a:gridCol>
                <a:gridCol w="1110490">
                  <a:extLst>
                    <a:ext uri="{9D8B030D-6E8A-4147-A177-3AD203B41FA5}">
                      <a16:colId xmlns:a16="http://schemas.microsoft.com/office/drawing/2014/main" val="506664628"/>
                    </a:ext>
                  </a:extLst>
                </a:gridCol>
                <a:gridCol w="1110490">
                  <a:extLst>
                    <a:ext uri="{9D8B030D-6E8A-4147-A177-3AD203B41FA5}">
                      <a16:colId xmlns:a16="http://schemas.microsoft.com/office/drawing/2014/main" val="3705982452"/>
                    </a:ext>
                  </a:extLst>
                </a:gridCol>
                <a:gridCol w="1110490">
                  <a:extLst>
                    <a:ext uri="{9D8B030D-6E8A-4147-A177-3AD203B41FA5}">
                      <a16:colId xmlns:a16="http://schemas.microsoft.com/office/drawing/2014/main" val="2438489882"/>
                    </a:ext>
                  </a:extLst>
                </a:gridCol>
              </a:tblGrid>
              <a:tr h="296599">
                <a:tc>
                  <a:txBody>
                    <a:bodyPr/>
                    <a:lstStyle/>
                    <a:p>
                      <a:r>
                        <a:rPr lang="en-US" sz="1200" b="1" i="0">
                          <a:latin typeface="Aptos Display" panose="020B0004020202020204" pitchFamily="34" charset="0"/>
                          <a:ea typeface="Calibri"/>
                          <a:cs typeface="Calibri"/>
                        </a:rPr>
                        <a:t>Paper </a:t>
                      </a:r>
                      <a:endParaRPr lang="en-GB" sz="1200" b="1" i="0">
                        <a:latin typeface="Aptos Display" panose="020B0004020202020204" pitchFamily="34" charset="0"/>
                        <a:ea typeface="Calibri"/>
                        <a:cs typeface="Calibri"/>
                      </a:endParaRPr>
                    </a:p>
                  </a:txBody>
                  <a:tcPr/>
                </a:tc>
                <a:tc>
                  <a:txBody>
                    <a:bodyPr/>
                    <a:lstStyle/>
                    <a:p>
                      <a:r>
                        <a:rPr lang="en-GB" sz="1200" i="0">
                          <a:latin typeface="Aptos Display" panose="020B0004020202020204" pitchFamily="34" charset="0"/>
                          <a:ea typeface="Calibri"/>
                          <a:cs typeface="Calibri"/>
                        </a:rPr>
                        <a:t>2</a:t>
                      </a:r>
                    </a:p>
                  </a:txBody>
                  <a:tcPr/>
                </a:tc>
                <a:tc>
                  <a:txBody>
                    <a:bodyPr/>
                    <a:lstStyle/>
                    <a:p>
                      <a:r>
                        <a:rPr lang="en-US" sz="1200" b="1" i="0">
                          <a:latin typeface="Aptos Display" panose="020B0004020202020204" pitchFamily="34" charset="0"/>
                          <a:ea typeface="Calibri"/>
                          <a:cs typeface="Calibri"/>
                        </a:rPr>
                        <a:t>Length</a:t>
                      </a:r>
                      <a:endParaRPr lang="en-GB" sz="1200" b="1" i="0">
                        <a:latin typeface="Aptos Display" panose="020B0004020202020204" pitchFamily="34" charset="0"/>
                        <a:ea typeface="Calibri"/>
                        <a:cs typeface="Calibri"/>
                      </a:endParaRPr>
                    </a:p>
                  </a:txBody>
                  <a:tcPr/>
                </a:tc>
                <a:tc>
                  <a:txBody>
                    <a:bodyPr/>
                    <a:lstStyle/>
                    <a:p>
                      <a:r>
                        <a:rPr lang="en-GB" sz="1200" i="0">
                          <a:latin typeface="Aptos Display" panose="020B0004020202020204" pitchFamily="34" charset="0"/>
                          <a:ea typeface="Calibri"/>
                          <a:cs typeface="Calibri"/>
                        </a:rPr>
                        <a:t>1 hour 30 minutes</a:t>
                      </a:r>
                    </a:p>
                  </a:txBody>
                  <a:tcPr/>
                </a:tc>
                <a:tc>
                  <a:txBody>
                    <a:bodyPr/>
                    <a:lstStyle/>
                    <a:p>
                      <a:r>
                        <a:rPr lang="en-US" sz="1200" b="1" i="0">
                          <a:latin typeface="Aptos Display" panose="020B0004020202020204" pitchFamily="34" charset="0"/>
                          <a:ea typeface="Calibri"/>
                          <a:cs typeface="Calibri"/>
                        </a:rPr>
                        <a:t>Marks</a:t>
                      </a:r>
                      <a:endParaRPr lang="en-GB" sz="1200" b="1" i="0">
                        <a:latin typeface="Aptos Display" panose="020B0004020202020204" pitchFamily="34" charset="0"/>
                        <a:ea typeface="Calibri"/>
                        <a:cs typeface="Calibri"/>
                      </a:endParaRPr>
                    </a:p>
                  </a:txBody>
                  <a:tcPr/>
                </a:tc>
                <a:tc>
                  <a:txBody>
                    <a:bodyPr/>
                    <a:lstStyle/>
                    <a:p>
                      <a:r>
                        <a:rPr lang="en-GB" sz="1200" i="0">
                          <a:latin typeface="Aptos Display" panose="020B0004020202020204" pitchFamily="34" charset="0"/>
                          <a:ea typeface="Calibri"/>
                          <a:cs typeface="Calibri"/>
                        </a:rPr>
                        <a:t>80</a:t>
                      </a:r>
                    </a:p>
                  </a:txBody>
                  <a:tcPr/>
                </a:tc>
                <a:extLst>
                  <a:ext uri="{0D108BD9-81ED-4DB2-BD59-A6C34878D82A}">
                    <a16:rowId xmlns:a16="http://schemas.microsoft.com/office/drawing/2014/main" val="3706422787"/>
                  </a:ext>
                </a:extLst>
              </a:tr>
              <a:tr h="296599">
                <a:tc gridSpan="6">
                  <a:txBody>
                    <a:bodyPr/>
                    <a:lstStyle/>
                    <a:p>
                      <a:pPr algn="ctr"/>
                      <a:r>
                        <a:rPr lang="en-GB" sz="1100" b="0" i="0">
                          <a:latin typeface="Calibri" panose="020F0502020204030204" pitchFamily="34" charset="0"/>
                          <a:ea typeface="Calibri" panose="020F0502020204030204" pitchFamily="34" charset="0"/>
                          <a:cs typeface="Calibri" panose="020F0502020204030204" pitchFamily="34" charset="0"/>
                        </a:rPr>
                        <a:t>Topics / Subjects – what will be on the exam?</a:t>
                      </a:r>
                    </a:p>
                  </a:txBody>
                  <a:tcPr>
                    <a:solidFill>
                      <a:schemeClr val="accent4">
                        <a:lumMod val="20000"/>
                        <a:lumOff val="80000"/>
                      </a:schemeClr>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430028649"/>
                  </a:ext>
                </a:extLst>
              </a:tr>
              <a:tr h="2407687">
                <a:tc gridSpan="6">
                  <a:txBody>
                    <a:bodyPr/>
                    <a:lstStyle/>
                    <a:p>
                      <a:pPr marL="171450" indent="-171450">
                        <a:buFont typeface="Arial" panose="020B0604020202020204" pitchFamily="34" charset="0"/>
                        <a:buChar char="•"/>
                      </a:pPr>
                      <a:r>
                        <a:rPr lang="en-GB" sz="1400" b="0" i="0">
                          <a:latin typeface="Calibri" panose="020F0502020204030204" pitchFamily="34" charset="0"/>
                          <a:ea typeface="Calibri" panose="020F0502020204030204" pitchFamily="34" charset="0"/>
                          <a:cs typeface="Calibri" panose="020F0502020204030204" pitchFamily="34" charset="0"/>
                        </a:rPr>
                        <a:t>Writing algorithms – pseudocode</a:t>
                      </a:r>
                    </a:p>
                    <a:p>
                      <a:pPr marL="171450" indent="-171450">
                        <a:buFont typeface="Arial" panose="020B0604020202020204" pitchFamily="34" charset="0"/>
                        <a:buChar char="•"/>
                      </a:pPr>
                      <a:r>
                        <a:rPr lang="en-GB" sz="1400" b="0" i="0">
                          <a:latin typeface="Calibri" panose="020F0502020204030204" pitchFamily="34" charset="0"/>
                          <a:ea typeface="Calibri" panose="020F0502020204030204" pitchFamily="34" charset="0"/>
                          <a:cs typeface="Calibri" panose="020F0502020204030204" pitchFamily="34" charset="0"/>
                        </a:rPr>
                        <a:t>Writing algorithms – Flowcharts</a:t>
                      </a:r>
                    </a:p>
                    <a:p>
                      <a:pPr marL="171450" indent="-171450">
                        <a:buFont typeface="Arial" panose="020B0604020202020204" pitchFamily="34" charset="0"/>
                        <a:buChar char="•"/>
                      </a:pPr>
                      <a:r>
                        <a:rPr lang="en-GB" sz="1400" b="0" i="0">
                          <a:latin typeface="Calibri" panose="020F0502020204030204" pitchFamily="34" charset="0"/>
                          <a:ea typeface="Calibri" panose="020F0502020204030204" pitchFamily="34" charset="0"/>
                          <a:cs typeface="Calibri" panose="020F0502020204030204" pitchFamily="34" charset="0"/>
                        </a:rPr>
                        <a:t>Boolean Logic</a:t>
                      </a:r>
                    </a:p>
                    <a:p>
                      <a:pPr marL="171450" indent="-171450">
                        <a:buFont typeface="Arial" panose="020B0604020202020204" pitchFamily="34" charset="0"/>
                        <a:buChar char="•"/>
                      </a:pPr>
                      <a:r>
                        <a:rPr lang="en-GB" sz="1400" b="0" i="0">
                          <a:latin typeface="Calibri" panose="020F0502020204030204" pitchFamily="34" charset="0"/>
                          <a:ea typeface="Calibri" panose="020F0502020204030204" pitchFamily="34" charset="0"/>
                          <a:cs typeface="Calibri" panose="020F0502020204030204" pitchFamily="34" charset="0"/>
                        </a:rPr>
                        <a:t>Computational Thinking</a:t>
                      </a:r>
                    </a:p>
                    <a:p>
                      <a:pPr marL="171450" indent="-171450">
                        <a:buFont typeface="Arial" panose="020B0604020202020204" pitchFamily="34" charset="0"/>
                        <a:buChar char="•"/>
                      </a:pPr>
                      <a:r>
                        <a:rPr lang="en-GB" sz="1400" b="0" i="0">
                          <a:latin typeface="Calibri" panose="020F0502020204030204" pitchFamily="34" charset="0"/>
                          <a:ea typeface="Calibri" panose="020F0502020204030204" pitchFamily="34" charset="0"/>
                          <a:cs typeface="Calibri" panose="020F0502020204030204" pitchFamily="34" charset="0"/>
                        </a:rPr>
                        <a:t>Structured Query Language – Searching and storing data</a:t>
                      </a:r>
                    </a:p>
                    <a:p>
                      <a:pPr marL="171450" indent="-171450">
                        <a:buFont typeface="Arial" panose="020B0604020202020204" pitchFamily="34" charset="0"/>
                        <a:buChar char="•"/>
                      </a:pPr>
                      <a:r>
                        <a:rPr lang="en-GB" sz="1400" b="0" i="0">
                          <a:latin typeface="Calibri" panose="020F0502020204030204" pitchFamily="34" charset="0"/>
                          <a:ea typeface="Calibri" panose="020F0502020204030204" pitchFamily="34" charset="0"/>
                          <a:cs typeface="Calibri" panose="020F0502020204030204" pitchFamily="34" charset="0"/>
                        </a:rPr>
                        <a:t>Program Flow – Reading flowcharts</a:t>
                      </a:r>
                    </a:p>
                    <a:p>
                      <a:pPr marL="171450" indent="-171450">
                        <a:buFont typeface="Arial" panose="020B0604020202020204" pitchFamily="34" charset="0"/>
                        <a:buChar char="•"/>
                      </a:pPr>
                      <a:r>
                        <a:rPr lang="en-GB" sz="1400" b="0" i="0">
                          <a:latin typeface="Calibri" panose="020F0502020204030204" pitchFamily="34" charset="0"/>
                          <a:ea typeface="Calibri" panose="020F0502020204030204" pitchFamily="34" charset="0"/>
                          <a:cs typeface="Calibri" panose="020F0502020204030204" pitchFamily="34" charset="0"/>
                        </a:rPr>
                        <a:t>Arrays</a:t>
                      </a:r>
                    </a:p>
                    <a:p>
                      <a:pPr marL="171450" indent="-171450">
                        <a:buFont typeface="Arial" panose="020B0604020202020204" pitchFamily="34" charset="0"/>
                        <a:buChar char="•"/>
                      </a:pPr>
                      <a:r>
                        <a:rPr lang="en-GB" sz="1400" b="0" i="0">
                          <a:latin typeface="Calibri" panose="020F0502020204030204" pitchFamily="34" charset="0"/>
                          <a:ea typeface="Calibri" panose="020F0502020204030204" pitchFamily="34" charset="0"/>
                          <a:cs typeface="Calibri" panose="020F0502020204030204" pitchFamily="34" charset="0"/>
                        </a:rPr>
                        <a:t>Searching algorithms</a:t>
                      </a:r>
                    </a:p>
                    <a:p>
                      <a:pPr marL="171450" indent="-171450">
                        <a:buFont typeface="Arial" panose="020B0604020202020204" pitchFamily="34" charset="0"/>
                        <a:buChar char="•"/>
                      </a:pPr>
                      <a:r>
                        <a:rPr lang="en-GB" sz="1400" b="0" i="0">
                          <a:latin typeface="Calibri" panose="020F0502020204030204" pitchFamily="34" charset="0"/>
                          <a:ea typeface="Calibri" panose="020F0502020204030204" pitchFamily="34" charset="0"/>
                          <a:cs typeface="Calibri" panose="020F0502020204030204" pitchFamily="34" charset="0"/>
                        </a:rPr>
                        <a:t>Sorting algorithms</a:t>
                      </a:r>
                    </a:p>
                    <a:p>
                      <a:pPr marL="171450" indent="-171450">
                        <a:buFont typeface="Arial" panose="020B0604020202020204" pitchFamily="34" charset="0"/>
                        <a:buChar char="•"/>
                      </a:pPr>
                      <a:endParaRPr lang="en-GB" sz="1100" b="0" i="1">
                        <a:latin typeface="Calibri" panose="020F0502020204030204" pitchFamily="34" charset="0"/>
                        <a:ea typeface="Calibri" panose="020F0502020204030204" pitchFamily="34" charset="0"/>
                        <a:cs typeface="Calibri" panose="020F0502020204030204" pitchFamily="34" charset="0"/>
                      </a:endParaRPr>
                    </a:p>
                    <a:p>
                      <a:pPr marL="171450" indent="-171450">
                        <a:buFont typeface="Arial" panose="020B0604020202020204" pitchFamily="34" charset="0"/>
                        <a:buChar char="•"/>
                      </a:pPr>
                      <a:endParaRPr lang="en-GB" sz="1100" b="0" i="1">
                        <a:latin typeface="Calibri" panose="020F0502020204030204" pitchFamily="34" charset="0"/>
                        <a:ea typeface="Calibri" panose="020F0502020204030204" pitchFamily="34" charset="0"/>
                        <a:cs typeface="Calibri" panose="020F0502020204030204" pitchFamily="34" charset="0"/>
                      </a:endParaRPr>
                    </a:p>
                  </a:txBody>
                  <a:tcPr/>
                </a:tc>
                <a:tc hMerge="1">
                  <a:txBody>
                    <a:bodyPr/>
                    <a:lstStyle/>
                    <a:p>
                      <a:endParaRPr/>
                    </a:p>
                  </a:txBody>
                  <a:tcPr/>
                </a:tc>
                <a:tc hMerge="1">
                  <a:txBody>
                    <a:bodyPr/>
                    <a:lstStyle/>
                    <a:p>
                      <a:endParaRPr lang="en-GB" b="1"/>
                    </a:p>
                  </a:txBody>
                  <a:tcPr/>
                </a:tc>
                <a:tc hMerge="1">
                  <a:txBody>
                    <a:bodyPr/>
                    <a:lstStyle/>
                    <a:p>
                      <a:endParaRPr lang="en-GB"/>
                    </a:p>
                  </a:txBody>
                  <a:tcPr/>
                </a:tc>
                <a:tc hMerge="1">
                  <a:txBody>
                    <a:bodyPr/>
                    <a:lstStyle/>
                    <a:p>
                      <a:endParaRPr lang="en-GB" b="1"/>
                    </a:p>
                  </a:txBody>
                  <a:tcPr/>
                </a:tc>
                <a:tc hMerge="1">
                  <a:txBody>
                    <a:bodyPr/>
                    <a:lstStyle/>
                    <a:p>
                      <a:endParaRPr lang="en-GB"/>
                    </a:p>
                  </a:txBody>
                  <a:tcPr/>
                </a:tc>
                <a:extLst>
                  <a:ext uri="{0D108BD9-81ED-4DB2-BD59-A6C34878D82A}">
                    <a16:rowId xmlns:a16="http://schemas.microsoft.com/office/drawing/2014/main" val="3397697903"/>
                  </a:ext>
                </a:extLst>
              </a:tr>
            </a:tbl>
          </a:graphicData>
        </a:graphic>
      </p:graphicFrame>
      <p:graphicFrame>
        <p:nvGraphicFramePr>
          <p:cNvPr id="13" name="Table 12">
            <a:extLst>
              <a:ext uri="{FF2B5EF4-FFF2-40B4-BE49-F238E27FC236}">
                <a16:creationId xmlns:a16="http://schemas.microsoft.com/office/drawing/2014/main" id="{B634D252-C215-DADB-0EF9-1B567AB4DD20}"/>
              </a:ext>
            </a:extLst>
          </p:cNvPr>
          <p:cNvGraphicFramePr>
            <a:graphicFrameLocks noGrp="1"/>
          </p:cNvGraphicFramePr>
          <p:nvPr/>
        </p:nvGraphicFramePr>
        <p:xfrm>
          <a:off x="608635" y="9448210"/>
          <a:ext cx="6334762" cy="518160"/>
        </p:xfrm>
        <a:graphic>
          <a:graphicData uri="http://schemas.openxmlformats.org/drawingml/2006/table">
            <a:tbl>
              <a:tblPr firstRow="1" bandRow="1">
                <a:tableStyleId>{5940675A-B579-460E-94D1-54222C63F5DA}</a:tableStyleId>
              </a:tblPr>
              <a:tblGrid>
                <a:gridCol w="1569051">
                  <a:extLst>
                    <a:ext uri="{9D8B030D-6E8A-4147-A177-3AD203B41FA5}">
                      <a16:colId xmlns:a16="http://schemas.microsoft.com/office/drawing/2014/main" val="3968794025"/>
                    </a:ext>
                  </a:extLst>
                </a:gridCol>
                <a:gridCol w="1443025">
                  <a:extLst>
                    <a:ext uri="{9D8B030D-6E8A-4147-A177-3AD203B41FA5}">
                      <a16:colId xmlns:a16="http://schemas.microsoft.com/office/drawing/2014/main" val="1334494196"/>
                    </a:ext>
                  </a:extLst>
                </a:gridCol>
                <a:gridCol w="1016675">
                  <a:extLst>
                    <a:ext uri="{9D8B030D-6E8A-4147-A177-3AD203B41FA5}">
                      <a16:colId xmlns:a16="http://schemas.microsoft.com/office/drawing/2014/main" val="2194568897"/>
                    </a:ext>
                  </a:extLst>
                </a:gridCol>
                <a:gridCol w="2306011">
                  <a:extLst>
                    <a:ext uri="{9D8B030D-6E8A-4147-A177-3AD203B41FA5}">
                      <a16:colId xmlns:a16="http://schemas.microsoft.com/office/drawing/2014/main" val="4068535511"/>
                    </a:ext>
                  </a:extLst>
                </a:gridCol>
              </a:tblGrid>
              <a:tr h="219428">
                <a:tc>
                  <a:txBody>
                    <a:bodyPr/>
                    <a:lstStyle/>
                    <a:p>
                      <a:r>
                        <a:rPr lang="en-US" sz="1100" b="1">
                          <a:latin typeface="Calibri" panose="020F0502020204030204" pitchFamily="34" charset="0"/>
                          <a:ea typeface="Calibri" panose="020F0502020204030204" pitchFamily="34" charset="0"/>
                          <a:cs typeface="Calibri" panose="020F0502020204030204" pitchFamily="34" charset="0"/>
                        </a:rPr>
                        <a:t>Lead Teacher</a:t>
                      </a:r>
                      <a:endParaRPr lang="en-GB" sz="1100" b="1">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endParaRPr lang="en-GB" sz="1100" i="1">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r>
                        <a:rPr lang="en-US" sz="1100" b="1">
                          <a:latin typeface="Calibri" panose="020F0502020204030204" pitchFamily="34" charset="0"/>
                          <a:ea typeface="Calibri" panose="020F0502020204030204" pitchFamily="34" charset="0"/>
                          <a:cs typeface="Calibri" panose="020F0502020204030204" pitchFamily="34" charset="0"/>
                        </a:rPr>
                        <a:t>Email</a:t>
                      </a:r>
                      <a:endParaRPr lang="en-GB" sz="1100" b="1">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endParaRPr lang="en-GB" sz="1100" i="1">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372156804"/>
                  </a:ext>
                </a:extLst>
              </a:tr>
              <a:tr h="219428">
                <a:tc>
                  <a:txBody>
                    <a:bodyPr/>
                    <a:lstStyle/>
                    <a:p>
                      <a:r>
                        <a:rPr lang="en-US" sz="1100" b="1">
                          <a:latin typeface="Calibri" panose="020F0502020204030204" pitchFamily="34" charset="0"/>
                          <a:ea typeface="Calibri" panose="020F0502020204030204" pitchFamily="34" charset="0"/>
                          <a:cs typeface="Calibri" panose="020F0502020204030204" pitchFamily="34" charset="0"/>
                        </a:rPr>
                        <a:t>Specification</a:t>
                      </a:r>
                      <a:endParaRPr lang="en-GB" sz="1100" b="1">
                        <a:latin typeface="Calibri" panose="020F0502020204030204" pitchFamily="34" charset="0"/>
                        <a:ea typeface="Calibri" panose="020F0502020204030204" pitchFamily="34" charset="0"/>
                        <a:cs typeface="Calibri" panose="020F0502020204030204" pitchFamily="34" charset="0"/>
                      </a:endParaRPr>
                    </a:p>
                  </a:txBody>
                  <a:tcPr/>
                </a:tc>
                <a:tc gridSpan="3">
                  <a:txBody>
                    <a:bodyPr/>
                    <a:lstStyle/>
                    <a:p>
                      <a:r>
                        <a:rPr lang="en-GB" sz="1100" i="1">
                          <a:latin typeface="Calibri" panose="020F0502020204030204" pitchFamily="34" charset="0"/>
                          <a:ea typeface="Calibri" panose="020F0502020204030204" pitchFamily="34" charset="0"/>
                          <a:cs typeface="Calibri" panose="020F0502020204030204" pitchFamily="34" charset="0"/>
                          <a:hlinkClick r:id="rId2"/>
                        </a:rPr>
                        <a:t>https://www.ocr.org.uk/qualifications/gcse/computer-science-j277-from-2020/</a:t>
                      </a:r>
                      <a:r>
                        <a:rPr lang="en-GB" sz="1100" i="1">
                          <a:latin typeface="Calibri" panose="020F0502020204030204" pitchFamily="34" charset="0"/>
                          <a:ea typeface="Calibri" panose="020F0502020204030204" pitchFamily="34" charset="0"/>
                          <a:cs typeface="Calibri" panose="020F0502020204030204" pitchFamily="34" charset="0"/>
                        </a:rPr>
                        <a:t> </a:t>
                      </a:r>
                    </a:p>
                  </a:txBody>
                  <a:tcPr/>
                </a:tc>
                <a:tc hMerge="1">
                  <a:txBody>
                    <a:bodyPr/>
                    <a:lstStyle/>
                    <a:p>
                      <a:endParaRPr lang="en-GB" sz="1100" b="1">
                        <a:latin typeface="Calibri" panose="020F0502020204030204" pitchFamily="34" charset="0"/>
                        <a:ea typeface="Calibri" panose="020F0502020204030204" pitchFamily="34" charset="0"/>
                        <a:cs typeface="Calibri" panose="020F0502020204030204" pitchFamily="34" charset="0"/>
                      </a:endParaRPr>
                    </a:p>
                  </a:txBody>
                  <a:tcPr/>
                </a:tc>
                <a:tc hMerge="1">
                  <a:txBody>
                    <a:bodyPr/>
                    <a:lstStyle/>
                    <a:p>
                      <a:endParaRPr lang="en-GB" sz="1100" i="1">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939925761"/>
                  </a:ext>
                </a:extLst>
              </a:tr>
            </a:tbl>
          </a:graphicData>
        </a:graphic>
      </p:graphicFrame>
      <p:graphicFrame>
        <p:nvGraphicFramePr>
          <p:cNvPr id="11" name="Table 10">
            <a:extLst>
              <a:ext uri="{FF2B5EF4-FFF2-40B4-BE49-F238E27FC236}">
                <a16:creationId xmlns:a16="http://schemas.microsoft.com/office/drawing/2014/main" id="{B099EF94-1D81-7560-5E6E-0BC76C051703}"/>
              </a:ext>
            </a:extLst>
          </p:cNvPr>
          <p:cNvGraphicFramePr>
            <a:graphicFrameLocks noGrp="1"/>
          </p:cNvGraphicFramePr>
          <p:nvPr/>
        </p:nvGraphicFramePr>
        <p:xfrm>
          <a:off x="444546" y="4354414"/>
          <a:ext cx="6662940" cy="1439722"/>
        </p:xfrm>
        <a:graphic>
          <a:graphicData uri="http://schemas.openxmlformats.org/drawingml/2006/table">
            <a:tbl>
              <a:tblPr firstRow="1" bandRow="1">
                <a:tableStyleId>{5940675A-B579-460E-94D1-54222C63F5DA}</a:tableStyleId>
              </a:tblPr>
              <a:tblGrid>
                <a:gridCol w="6662940">
                  <a:extLst>
                    <a:ext uri="{9D8B030D-6E8A-4147-A177-3AD203B41FA5}">
                      <a16:colId xmlns:a16="http://schemas.microsoft.com/office/drawing/2014/main" val="2782223313"/>
                    </a:ext>
                  </a:extLst>
                </a:gridCol>
              </a:tblGrid>
              <a:tr h="212845">
                <a:tc>
                  <a:txBody>
                    <a:bodyPr/>
                    <a:lstStyle/>
                    <a:p>
                      <a:pPr algn="ctr"/>
                      <a:r>
                        <a:rPr lang="en-US" sz="1100" b="0">
                          <a:latin typeface="Calibri"/>
                          <a:ea typeface="Calibri"/>
                          <a:cs typeface="Calibri"/>
                        </a:rPr>
                        <a:t>Useful tips</a:t>
                      </a:r>
                      <a:endParaRPr lang="en-GB" sz="1100" b="0">
                        <a:latin typeface="Calibri"/>
                        <a:ea typeface="Calibri"/>
                        <a:cs typeface="Calibri"/>
                      </a:endParaRPr>
                    </a:p>
                  </a:txBody>
                  <a:tcPr>
                    <a:solidFill>
                      <a:schemeClr val="accent4">
                        <a:lumMod val="20000"/>
                        <a:lumOff val="80000"/>
                      </a:schemeClr>
                    </a:solidFill>
                  </a:tcPr>
                </a:tc>
                <a:extLst>
                  <a:ext uri="{0D108BD9-81ED-4DB2-BD59-A6C34878D82A}">
                    <a16:rowId xmlns:a16="http://schemas.microsoft.com/office/drawing/2014/main" val="3706422787"/>
                  </a:ext>
                </a:extLst>
              </a:tr>
              <a:tr h="1180642">
                <a:tc>
                  <a:txBody>
                    <a:bodyPr/>
                    <a:lstStyle/>
                    <a:p>
                      <a:pPr marL="171450" indent="-171450">
                        <a:buFont typeface="Arial" panose="020B0604020202020204" pitchFamily="34" charset="0"/>
                        <a:buChar char="•"/>
                      </a:pPr>
                      <a:r>
                        <a:rPr lang="en-GB" sz="1400" b="0" i="0">
                          <a:latin typeface="Aptos" panose="020B0004020202020204" pitchFamily="34" charset="0"/>
                          <a:ea typeface="Calibri" panose="020F0502020204030204" pitchFamily="34" charset="0"/>
                          <a:cs typeface="Calibri" panose="020F0502020204030204" pitchFamily="34" charset="0"/>
                        </a:rPr>
                        <a:t>Focus on refining your skills with each topic. If you are strong on one topic, prioritise practicing weaker topics to bring those skills up.</a:t>
                      </a:r>
                    </a:p>
                    <a:p>
                      <a:endParaRPr lang="en-GB" sz="1100" b="0" i="1">
                        <a:latin typeface="Calibri" panose="020F0502020204030204" pitchFamily="34" charset="0"/>
                        <a:ea typeface="Calibri" panose="020F0502020204030204" pitchFamily="34" charset="0"/>
                        <a:cs typeface="Calibri" panose="020F0502020204030204" pitchFamily="34" charset="0"/>
                      </a:endParaRPr>
                    </a:p>
                    <a:p>
                      <a:endParaRPr lang="en-GB" sz="1100" b="0" i="1">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397697903"/>
                  </a:ext>
                </a:extLst>
              </a:tr>
            </a:tbl>
          </a:graphicData>
        </a:graphic>
      </p:graphicFrame>
      <p:graphicFrame>
        <p:nvGraphicFramePr>
          <p:cNvPr id="12" name="Table 11">
            <a:extLst>
              <a:ext uri="{FF2B5EF4-FFF2-40B4-BE49-F238E27FC236}">
                <a16:creationId xmlns:a16="http://schemas.microsoft.com/office/drawing/2014/main" id="{9BB8186E-A7B1-8B3D-E2FE-ACF0A20EA85A}"/>
              </a:ext>
            </a:extLst>
          </p:cNvPr>
          <p:cNvGraphicFramePr>
            <a:graphicFrameLocks noGrp="1"/>
          </p:cNvGraphicFramePr>
          <p:nvPr/>
        </p:nvGraphicFramePr>
        <p:xfrm>
          <a:off x="444546" y="5974152"/>
          <a:ext cx="6662940" cy="3291840"/>
        </p:xfrm>
        <a:graphic>
          <a:graphicData uri="http://schemas.openxmlformats.org/drawingml/2006/table">
            <a:tbl>
              <a:tblPr firstRow="1" bandRow="1">
                <a:tableStyleId>{5940675A-B579-460E-94D1-54222C63F5DA}</a:tableStyleId>
              </a:tblPr>
              <a:tblGrid>
                <a:gridCol w="6662940">
                  <a:extLst>
                    <a:ext uri="{9D8B030D-6E8A-4147-A177-3AD203B41FA5}">
                      <a16:colId xmlns:a16="http://schemas.microsoft.com/office/drawing/2014/main" val="2782223313"/>
                    </a:ext>
                  </a:extLst>
                </a:gridCol>
              </a:tblGrid>
              <a:tr h="234840">
                <a:tc>
                  <a:txBody>
                    <a:bodyPr/>
                    <a:lstStyle/>
                    <a:p>
                      <a:pPr algn="ctr"/>
                      <a:r>
                        <a:rPr lang="en-US" sz="1100" b="0">
                          <a:latin typeface="Calibri"/>
                          <a:ea typeface="Calibri"/>
                          <a:cs typeface="Calibri"/>
                        </a:rPr>
                        <a:t>Useful Revision Resources</a:t>
                      </a:r>
                      <a:endParaRPr lang="en-GB" sz="1100" b="0">
                        <a:latin typeface="Calibri"/>
                        <a:ea typeface="Calibri"/>
                        <a:cs typeface="Calibri"/>
                      </a:endParaRPr>
                    </a:p>
                  </a:txBody>
                  <a:tcPr>
                    <a:solidFill>
                      <a:schemeClr val="accent4">
                        <a:lumMod val="20000"/>
                        <a:lumOff val="80000"/>
                      </a:schemeClr>
                    </a:solidFill>
                  </a:tcPr>
                </a:tc>
                <a:extLst>
                  <a:ext uri="{0D108BD9-81ED-4DB2-BD59-A6C34878D82A}">
                    <a16:rowId xmlns:a16="http://schemas.microsoft.com/office/drawing/2014/main" val="3706422787"/>
                  </a:ext>
                </a:extLst>
              </a:tr>
              <a:tr h="2098651">
                <a:tc>
                  <a:txBody>
                    <a:bodyPr/>
                    <a:lstStyle/>
                    <a:p>
                      <a:r>
                        <a:rPr lang="en-GB" sz="1400" b="0" i="0">
                          <a:latin typeface="Calibri" panose="020F0502020204030204" pitchFamily="34" charset="0"/>
                          <a:ea typeface="Calibri" panose="020F0502020204030204" pitchFamily="34" charset="0"/>
                          <a:cs typeface="Calibri" panose="020F0502020204030204" pitchFamily="34" charset="0"/>
                        </a:rPr>
                        <a:t>OCR Revision Guides</a:t>
                      </a:r>
                    </a:p>
                    <a:p>
                      <a:r>
                        <a:rPr lang="en-GB" sz="1400" b="0" i="0">
                          <a:latin typeface="Calibri" panose="020F0502020204030204" pitchFamily="34" charset="0"/>
                          <a:ea typeface="Calibri" panose="020F0502020204030204" pitchFamily="34" charset="0"/>
                          <a:cs typeface="Calibri" panose="020F0502020204030204" pitchFamily="34" charset="0"/>
                        </a:rPr>
                        <a:t>OCR Knowledge Organisers</a:t>
                      </a:r>
                    </a:p>
                    <a:p>
                      <a:r>
                        <a:rPr lang="en-GB" sz="1400" b="0" i="0" err="1">
                          <a:latin typeface="Calibri" panose="020F0502020204030204" pitchFamily="34" charset="0"/>
                          <a:ea typeface="Calibri" panose="020F0502020204030204" pitchFamily="34" charset="0"/>
                          <a:cs typeface="Calibri" panose="020F0502020204030204" pitchFamily="34" charset="0"/>
                        </a:rPr>
                        <a:t>Craig’n’Dave</a:t>
                      </a:r>
                      <a:r>
                        <a:rPr lang="en-GB" sz="1400" b="0" i="0">
                          <a:latin typeface="Calibri" panose="020F0502020204030204" pitchFamily="34" charset="0"/>
                          <a:ea typeface="Calibri" panose="020F0502020204030204" pitchFamily="34" charset="0"/>
                          <a:cs typeface="Calibri" panose="020F0502020204030204" pitchFamily="34" charset="0"/>
                        </a:rPr>
                        <a:t> YouTube channel for OCR Component 2 videos:</a:t>
                      </a:r>
                      <a:br>
                        <a:rPr lang="en-GB" sz="1400" b="0" i="0">
                          <a:latin typeface="Calibri" panose="020F0502020204030204" pitchFamily="34" charset="0"/>
                          <a:ea typeface="Calibri" panose="020F0502020204030204" pitchFamily="34" charset="0"/>
                          <a:cs typeface="Calibri" panose="020F0502020204030204" pitchFamily="34" charset="0"/>
                        </a:rPr>
                      </a:br>
                      <a:r>
                        <a:rPr lang="en-GB" sz="1400" b="0" i="0">
                          <a:latin typeface="Calibri" panose="020F0502020204030204" pitchFamily="34" charset="0"/>
                          <a:ea typeface="Calibri" panose="020F0502020204030204" pitchFamily="34" charset="0"/>
                          <a:cs typeface="Calibri" panose="020F0502020204030204" pitchFamily="34" charset="0"/>
                        </a:rPr>
                        <a:t>2.1 - Algorithms: </a:t>
                      </a:r>
                      <a:r>
                        <a:rPr lang="en-GB" sz="1400" b="0" i="0">
                          <a:latin typeface="Calibri" panose="020F0502020204030204" pitchFamily="34" charset="0"/>
                          <a:ea typeface="Calibri" panose="020F0502020204030204" pitchFamily="34" charset="0"/>
                          <a:cs typeface="Calibri" panose="020F0502020204030204" pitchFamily="34" charset="0"/>
                          <a:hlinkClick r:id="rId3"/>
                        </a:rPr>
                        <a:t>https://www.youtube.com/playlist?list=PLCiOXwirraUAzsy9tacd98LBTbj7cyFQV</a:t>
                      </a:r>
                      <a:r>
                        <a:rPr lang="en-GB" sz="1400" b="0" i="0">
                          <a:latin typeface="Calibri" panose="020F0502020204030204" pitchFamily="34" charset="0"/>
                          <a:ea typeface="Calibri" panose="020F0502020204030204" pitchFamily="34" charset="0"/>
                          <a:cs typeface="Calibri" panose="020F0502020204030204" pitchFamily="34" charset="0"/>
                        </a:rPr>
                        <a:t> </a:t>
                      </a:r>
                    </a:p>
                    <a:p>
                      <a:r>
                        <a:rPr lang="en-GB" sz="1400" b="0" i="0">
                          <a:latin typeface="Calibri" panose="020F0502020204030204" pitchFamily="34" charset="0"/>
                          <a:ea typeface="Calibri" panose="020F0502020204030204" pitchFamily="34" charset="0"/>
                          <a:cs typeface="Calibri" panose="020F0502020204030204" pitchFamily="34" charset="0"/>
                        </a:rPr>
                        <a:t>2.2 – Programming fundamentals: </a:t>
                      </a:r>
                      <a:r>
                        <a:rPr lang="en-GB" sz="1400" b="0" i="0">
                          <a:latin typeface="Calibri" panose="020F0502020204030204" pitchFamily="34" charset="0"/>
                          <a:ea typeface="Calibri" panose="020F0502020204030204" pitchFamily="34" charset="0"/>
                          <a:cs typeface="Calibri" panose="020F0502020204030204" pitchFamily="34" charset="0"/>
                          <a:hlinkClick r:id="rId4"/>
                        </a:rPr>
                        <a:t>https://www.youtube.com/playlist?list=PLCiOXwirraUAujkBVyzSh-LjjTCDwMU8v</a:t>
                      </a:r>
                      <a:r>
                        <a:rPr lang="en-GB" sz="1400" b="0" i="0">
                          <a:latin typeface="Calibri" panose="020F0502020204030204" pitchFamily="34" charset="0"/>
                          <a:ea typeface="Calibri" panose="020F0502020204030204" pitchFamily="34" charset="0"/>
                          <a:cs typeface="Calibri" panose="020F0502020204030204" pitchFamily="34" charset="0"/>
                        </a:rPr>
                        <a:t> </a:t>
                      </a:r>
                    </a:p>
                    <a:p>
                      <a:r>
                        <a:rPr lang="en-GB" sz="1400" b="0" i="0">
                          <a:latin typeface="Calibri" panose="020F0502020204030204" pitchFamily="34" charset="0"/>
                          <a:ea typeface="Calibri" panose="020F0502020204030204" pitchFamily="34" charset="0"/>
                          <a:cs typeface="Calibri" panose="020F0502020204030204" pitchFamily="34" charset="0"/>
                        </a:rPr>
                        <a:t>2.3 – Producing robust programs: </a:t>
                      </a:r>
                      <a:r>
                        <a:rPr lang="en-GB" sz="1400" b="0" i="0">
                          <a:latin typeface="Calibri" panose="020F0502020204030204" pitchFamily="34" charset="0"/>
                          <a:ea typeface="Calibri" panose="020F0502020204030204" pitchFamily="34" charset="0"/>
                          <a:cs typeface="Calibri" panose="020F0502020204030204" pitchFamily="34" charset="0"/>
                          <a:hlinkClick r:id="rId5"/>
                        </a:rPr>
                        <a:t>https://www.youtube.com/playlist?list=PLCiOXwirraUBb_Y1hsCHRgbvq0wXFVnj2</a:t>
                      </a:r>
                      <a:r>
                        <a:rPr lang="en-GB" sz="1400" b="0" i="0">
                          <a:latin typeface="Calibri" panose="020F0502020204030204" pitchFamily="34" charset="0"/>
                          <a:ea typeface="Calibri" panose="020F0502020204030204" pitchFamily="34" charset="0"/>
                          <a:cs typeface="Calibri" panose="020F0502020204030204" pitchFamily="34" charset="0"/>
                        </a:rPr>
                        <a:t> </a:t>
                      </a:r>
                    </a:p>
                    <a:p>
                      <a:r>
                        <a:rPr lang="en-GB" sz="1400" b="0" i="0">
                          <a:latin typeface="Calibri" panose="020F0502020204030204" pitchFamily="34" charset="0"/>
                          <a:ea typeface="Calibri" panose="020F0502020204030204" pitchFamily="34" charset="0"/>
                          <a:cs typeface="Calibri" panose="020F0502020204030204" pitchFamily="34" charset="0"/>
                        </a:rPr>
                        <a:t>2.4 – Boolean logic: </a:t>
                      </a:r>
                      <a:r>
                        <a:rPr lang="en-GB" sz="1400" b="0" i="0">
                          <a:latin typeface="Calibri" panose="020F0502020204030204" pitchFamily="34" charset="0"/>
                          <a:ea typeface="Calibri" panose="020F0502020204030204" pitchFamily="34" charset="0"/>
                          <a:cs typeface="Calibri" panose="020F0502020204030204" pitchFamily="34" charset="0"/>
                          <a:hlinkClick r:id="rId6"/>
                        </a:rPr>
                        <a:t>https://www.youtube.com/playlist?list=PLCiOXwirraUCY53WmW5wqNgM4P-vms0Kl</a:t>
                      </a:r>
                      <a:r>
                        <a:rPr lang="en-GB" sz="1400" b="0" i="0">
                          <a:latin typeface="Calibri" panose="020F0502020204030204" pitchFamily="34" charset="0"/>
                          <a:ea typeface="Calibri" panose="020F0502020204030204" pitchFamily="34" charset="0"/>
                          <a:cs typeface="Calibri" panose="020F0502020204030204" pitchFamily="34" charset="0"/>
                        </a:rPr>
                        <a:t> </a:t>
                      </a:r>
                    </a:p>
                    <a:p>
                      <a:r>
                        <a:rPr lang="en-GB" sz="1400" b="0" i="0">
                          <a:latin typeface="Calibri" panose="020F0502020204030204" pitchFamily="34" charset="0"/>
                          <a:ea typeface="Calibri" panose="020F0502020204030204" pitchFamily="34" charset="0"/>
                          <a:cs typeface="Calibri" panose="020F0502020204030204" pitchFamily="34" charset="0"/>
                        </a:rPr>
                        <a:t>2.5 – Programming languages and IDEs: </a:t>
                      </a:r>
                      <a:r>
                        <a:rPr lang="en-GB" sz="1400" b="0" i="0">
                          <a:latin typeface="Calibri" panose="020F0502020204030204" pitchFamily="34" charset="0"/>
                          <a:ea typeface="Calibri" panose="020F0502020204030204" pitchFamily="34" charset="0"/>
                          <a:cs typeface="Calibri" panose="020F0502020204030204" pitchFamily="34" charset="0"/>
                          <a:hlinkClick r:id="rId7"/>
                        </a:rPr>
                        <a:t>https://www.youtube.com/playlist?list=PLCiOXwirraUACqOhOXpdnjG5S6qZpurTO</a:t>
                      </a:r>
                      <a:r>
                        <a:rPr lang="en-GB" sz="1400" b="0" i="0">
                          <a:latin typeface="Calibri" panose="020F0502020204030204" pitchFamily="34" charset="0"/>
                          <a:ea typeface="Calibri" panose="020F0502020204030204" pitchFamily="34" charset="0"/>
                          <a:cs typeface="Calibri" panose="020F0502020204030204" pitchFamily="34" charset="0"/>
                        </a:rPr>
                        <a:t> </a:t>
                      </a:r>
                    </a:p>
                    <a:p>
                      <a:endParaRPr lang="en-GB" sz="1100" b="0" i="1">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397697903"/>
                  </a:ext>
                </a:extLst>
              </a:tr>
            </a:tbl>
          </a:graphicData>
        </a:graphic>
      </p:graphicFrame>
      <p:sp>
        <p:nvSpPr>
          <p:cNvPr id="5" name="TextBox 4">
            <a:extLst>
              <a:ext uri="{FF2B5EF4-FFF2-40B4-BE49-F238E27FC236}">
                <a16:creationId xmlns:a16="http://schemas.microsoft.com/office/drawing/2014/main" id="{7EA45FFF-D1D9-64E1-CDC5-CC26BCCE8F8E}"/>
              </a:ext>
            </a:extLst>
          </p:cNvPr>
          <p:cNvSpPr txBox="1"/>
          <p:nvPr/>
        </p:nvSpPr>
        <p:spPr>
          <a:xfrm>
            <a:off x="2185851" y="9451465"/>
            <a:ext cx="1236618" cy="261610"/>
          </a:xfrm>
          <a:prstGeom prst="rect">
            <a:avLst/>
          </a:prstGeom>
          <a:noFill/>
        </p:spPr>
        <p:txBody>
          <a:bodyPr wrap="square" rtlCol="0">
            <a:spAutoFit/>
          </a:bodyPr>
          <a:lstStyle/>
          <a:p>
            <a:r>
              <a:rPr lang="en-GB" sz="1100"/>
              <a:t>Mr J </a:t>
            </a:r>
            <a:r>
              <a:rPr lang="en-GB" sz="1100" err="1"/>
              <a:t>Slocombe</a:t>
            </a:r>
            <a:endParaRPr lang="en-GB" sz="1100"/>
          </a:p>
        </p:txBody>
      </p:sp>
      <p:sp>
        <p:nvSpPr>
          <p:cNvPr id="9" name="TextBox 8">
            <a:extLst>
              <a:ext uri="{FF2B5EF4-FFF2-40B4-BE49-F238E27FC236}">
                <a16:creationId xmlns:a16="http://schemas.microsoft.com/office/drawing/2014/main" id="{0C4F3984-5A40-A2D6-38B9-8504A9446B9F}"/>
              </a:ext>
            </a:extLst>
          </p:cNvPr>
          <p:cNvSpPr txBox="1"/>
          <p:nvPr/>
        </p:nvSpPr>
        <p:spPr>
          <a:xfrm>
            <a:off x="4646031" y="9447109"/>
            <a:ext cx="2493162" cy="261610"/>
          </a:xfrm>
          <a:prstGeom prst="rect">
            <a:avLst/>
          </a:prstGeom>
          <a:noFill/>
        </p:spPr>
        <p:txBody>
          <a:bodyPr wrap="square" rtlCol="0">
            <a:spAutoFit/>
          </a:bodyPr>
          <a:lstStyle/>
          <a:p>
            <a:r>
              <a:rPr lang="en-GB" sz="1100">
                <a:hlinkClick r:id="rId8"/>
              </a:rPr>
              <a:t>jslocombe@firvale.com</a:t>
            </a:r>
            <a:r>
              <a:rPr lang="en-GB" sz="1100"/>
              <a:t> </a:t>
            </a:r>
          </a:p>
        </p:txBody>
      </p:sp>
      <p:sp>
        <p:nvSpPr>
          <p:cNvPr id="10" name="TextBox 2">
            <a:extLst>
              <a:ext uri="{FF2B5EF4-FFF2-40B4-BE49-F238E27FC236}">
                <a16:creationId xmlns:a16="http://schemas.microsoft.com/office/drawing/2014/main" id="{13FFC002-1861-80F5-5B1E-579748B7B125}"/>
              </a:ext>
            </a:extLst>
          </p:cNvPr>
          <p:cNvSpPr>
            <a:spLocks noGrp="1"/>
          </p:cNvSpPr>
          <p:nvPr/>
        </p:nvSpPr>
        <p:spPr>
          <a:xfrm>
            <a:off x="4478367" y="278228"/>
            <a:ext cx="1414245" cy="553998"/>
          </a:xfrm>
          <a:prstGeom prst="rect">
            <a:avLst/>
          </a:prstGeom>
          <a:solidFill>
            <a:schemeClr val="tx2">
              <a:lumMod val="10000"/>
              <a:lumOff val="90000"/>
            </a:schemeClr>
          </a:solidFill>
        </p:spPr>
        <p:txBody>
          <a:bodyPr wrap="square" lIns="91440" tIns="45720" rIns="91440" bIns="4572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a:latin typeface="+mj-lt"/>
                <a:ea typeface="+mj-lt"/>
                <a:cs typeface="+mj-lt"/>
              </a:rPr>
              <a:t>Friday 13</a:t>
            </a:r>
            <a:r>
              <a:rPr lang="en-US" sz="1000" baseline="30000">
                <a:latin typeface="+mj-lt"/>
                <a:ea typeface="+mj-lt"/>
                <a:cs typeface="+mj-lt"/>
              </a:rPr>
              <a:t>th</a:t>
            </a:r>
            <a:r>
              <a:rPr lang="en-US" sz="1000">
                <a:latin typeface="+mj-lt"/>
                <a:ea typeface="+mj-lt"/>
                <a:cs typeface="+mj-lt"/>
              </a:rPr>
              <a:t> November</a:t>
            </a:r>
          </a:p>
          <a:p>
            <a:r>
              <a:rPr lang="en-US" sz="1000">
                <a:latin typeface="+mj-lt"/>
                <a:ea typeface="+mj-lt"/>
                <a:cs typeface="+mj-lt"/>
              </a:rPr>
              <a:t>1:20pm</a:t>
            </a:r>
          </a:p>
          <a:p>
            <a:r>
              <a:rPr lang="en-US" sz="1000">
                <a:latin typeface="+mj-lt"/>
                <a:ea typeface="+mj-lt"/>
                <a:cs typeface="+mj-lt"/>
              </a:rPr>
              <a:t>1hr 30 mins</a:t>
            </a:r>
            <a:endParaRPr lang="en-US" sz="1000"/>
          </a:p>
        </p:txBody>
      </p:sp>
      <p:pic>
        <p:nvPicPr>
          <p:cNvPr id="15" name="Picture 14">
            <a:extLst>
              <a:ext uri="{FF2B5EF4-FFF2-40B4-BE49-F238E27FC236}">
                <a16:creationId xmlns:a16="http://schemas.microsoft.com/office/drawing/2014/main" id="{8635179C-9A3E-6D74-027C-EFEEA1B4FD9E}"/>
              </a:ext>
            </a:extLst>
          </p:cNvPr>
          <p:cNvPicPr>
            <a:picLocks noChangeAspect="1"/>
          </p:cNvPicPr>
          <p:nvPr/>
        </p:nvPicPr>
        <p:blipFill>
          <a:blip r:embed="rId9"/>
          <a:stretch>
            <a:fillRect/>
          </a:stretch>
        </p:blipFill>
        <p:spPr>
          <a:xfrm>
            <a:off x="6240688" y="256415"/>
            <a:ext cx="709183" cy="710579"/>
          </a:xfrm>
          <a:prstGeom prst="rect">
            <a:avLst/>
          </a:prstGeom>
        </p:spPr>
      </p:pic>
    </p:spTree>
    <p:extLst>
      <p:ext uri="{BB962C8B-B14F-4D97-AF65-F5344CB8AC3E}">
        <p14:creationId xmlns:p14="http://schemas.microsoft.com/office/powerpoint/2010/main" val="21393884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65DEBA-F622-E1C3-9CED-9094772B7F97}"/>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5F5EF0FF-0B3F-B141-5D7E-C51C8B899AA8}"/>
              </a:ext>
            </a:extLst>
          </p:cNvPr>
          <p:cNvSpPr/>
          <p:nvPr/>
        </p:nvSpPr>
        <p:spPr>
          <a:xfrm>
            <a:off x="-1" y="0"/>
            <a:ext cx="7559676" cy="10439400"/>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Rounded Corners 6">
            <a:extLst>
              <a:ext uri="{FF2B5EF4-FFF2-40B4-BE49-F238E27FC236}">
                <a16:creationId xmlns:a16="http://schemas.microsoft.com/office/drawing/2014/main" id="{965547FA-A2A1-93C6-E6FE-AEF211E8923E}"/>
              </a:ext>
            </a:extLst>
          </p:cNvPr>
          <p:cNvSpPr/>
          <p:nvPr/>
        </p:nvSpPr>
        <p:spPr>
          <a:xfrm>
            <a:off x="261728" y="224288"/>
            <a:ext cx="7036219" cy="9954882"/>
          </a:xfrm>
          <a:prstGeom prst="roundRect">
            <a:avLst>
              <a:gd name="adj" fmla="val 499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4" name="Table 3">
            <a:extLst>
              <a:ext uri="{FF2B5EF4-FFF2-40B4-BE49-F238E27FC236}">
                <a16:creationId xmlns:a16="http://schemas.microsoft.com/office/drawing/2014/main" id="{B1067B53-6BF1-A53F-9E28-2C26EE50F5E1}"/>
              </a:ext>
            </a:extLst>
          </p:cNvPr>
          <p:cNvGraphicFramePr>
            <a:graphicFrameLocks noGrp="1"/>
          </p:cNvGraphicFramePr>
          <p:nvPr/>
        </p:nvGraphicFramePr>
        <p:xfrm>
          <a:off x="444546" y="999120"/>
          <a:ext cx="6662940" cy="2947713"/>
        </p:xfrm>
        <a:graphic>
          <a:graphicData uri="http://schemas.openxmlformats.org/drawingml/2006/table">
            <a:tbl>
              <a:tblPr firstRow="1" bandRow="1">
                <a:tableStyleId>{5940675A-B579-460E-94D1-54222C63F5DA}</a:tableStyleId>
              </a:tblPr>
              <a:tblGrid>
                <a:gridCol w="1093309">
                  <a:extLst>
                    <a:ext uri="{9D8B030D-6E8A-4147-A177-3AD203B41FA5}">
                      <a16:colId xmlns:a16="http://schemas.microsoft.com/office/drawing/2014/main" val="2782223313"/>
                    </a:ext>
                  </a:extLst>
                </a:gridCol>
                <a:gridCol w="1127671">
                  <a:extLst>
                    <a:ext uri="{9D8B030D-6E8A-4147-A177-3AD203B41FA5}">
                      <a16:colId xmlns:a16="http://schemas.microsoft.com/office/drawing/2014/main" val="911417166"/>
                    </a:ext>
                  </a:extLst>
                </a:gridCol>
                <a:gridCol w="1110490">
                  <a:extLst>
                    <a:ext uri="{9D8B030D-6E8A-4147-A177-3AD203B41FA5}">
                      <a16:colId xmlns:a16="http://schemas.microsoft.com/office/drawing/2014/main" val="3218362732"/>
                    </a:ext>
                  </a:extLst>
                </a:gridCol>
                <a:gridCol w="1110490">
                  <a:extLst>
                    <a:ext uri="{9D8B030D-6E8A-4147-A177-3AD203B41FA5}">
                      <a16:colId xmlns:a16="http://schemas.microsoft.com/office/drawing/2014/main" val="506664628"/>
                    </a:ext>
                  </a:extLst>
                </a:gridCol>
                <a:gridCol w="1110490">
                  <a:extLst>
                    <a:ext uri="{9D8B030D-6E8A-4147-A177-3AD203B41FA5}">
                      <a16:colId xmlns:a16="http://schemas.microsoft.com/office/drawing/2014/main" val="3705982452"/>
                    </a:ext>
                  </a:extLst>
                </a:gridCol>
                <a:gridCol w="1110490">
                  <a:extLst>
                    <a:ext uri="{9D8B030D-6E8A-4147-A177-3AD203B41FA5}">
                      <a16:colId xmlns:a16="http://schemas.microsoft.com/office/drawing/2014/main" val="2438489882"/>
                    </a:ext>
                  </a:extLst>
                </a:gridCol>
              </a:tblGrid>
              <a:tr h="357932">
                <a:tc>
                  <a:txBody>
                    <a:bodyPr/>
                    <a:lstStyle/>
                    <a:p>
                      <a:r>
                        <a:rPr sz="950" b="1"/>
                        <a:t>Assessment</a:t>
                      </a:r>
                    </a:p>
                  </a:txBody>
                  <a:tcPr/>
                </a:tc>
                <a:tc>
                  <a:txBody>
                    <a:bodyPr/>
                    <a:lstStyle/>
                    <a:p>
                      <a:r>
                        <a:rPr sz="950" b="1"/>
                        <a:t>Component 2 – Task 2</a:t>
                      </a:r>
                    </a:p>
                  </a:txBody>
                  <a:tcPr/>
                </a:tc>
                <a:tc>
                  <a:txBody>
                    <a:bodyPr/>
                    <a:lstStyle/>
                    <a:p>
                      <a:r>
                        <a:rPr sz="950" b="1"/>
                        <a:t>Length</a:t>
                      </a:r>
                    </a:p>
                  </a:txBody>
                  <a:tcPr/>
                </a:tc>
                <a:tc>
                  <a:txBody>
                    <a:bodyPr/>
                    <a:lstStyle/>
                    <a:p>
                      <a:r>
                        <a:rPr sz="950" b="1"/>
                        <a:t>Practical performance</a:t>
                      </a:r>
                    </a:p>
                  </a:txBody>
                  <a:tcPr/>
                </a:tc>
                <a:tc>
                  <a:txBody>
                    <a:bodyPr/>
                    <a:lstStyle/>
                    <a:p>
                      <a:r>
                        <a:rPr sz="950" b="1"/>
                        <a:t>Marks</a:t>
                      </a:r>
                    </a:p>
                  </a:txBody>
                  <a:tcPr/>
                </a:tc>
                <a:tc>
                  <a:txBody>
                    <a:bodyPr/>
                    <a:lstStyle/>
                    <a:p>
                      <a:r>
                        <a:rPr sz="950" b="1"/>
                        <a:t>36</a:t>
                      </a:r>
                    </a:p>
                  </a:txBody>
                  <a:tcPr/>
                </a:tc>
                <a:extLst>
                  <a:ext uri="{0D108BD9-81ED-4DB2-BD59-A6C34878D82A}">
                    <a16:rowId xmlns:a16="http://schemas.microsoft.com/office/drawing/2014/main" val="3706422787"/>
                  </a:ext>
                </a:extLst>
              </a:tr>
              <a:tr h="278641">
                <a:tc gridSpan="6">
                  <a:txBody>
                    <a:bodyPr/>
                    <a:lstStyle/>
                    <a:p>
                      <a:pPr algn="ctr"/>
                      <a:r>
                        <a:rPr lang="en-GB" sz="1400" b="0" i="0">
                          <a:latin typeface="Calibri"/>
                          <a:ea typeface="Calibri"/>
                          <a:cs typeface="Calibri"/>
                        </a:rPr>
                        <a:t>Topics / Subjects – what will be on the exam?</a:t>
                      </a:r>
                    </a:p>
                  </a:txBody>
                  <a:tcPr>
                    <a:solidFill>
                      <a:schemeClr val="accent4">
                        <a:lumMod val="20000"/>
                        <a:lumOff val="80000"/>
                      </a:schemeClr>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430028649"/>
                  </a:ext>
                </a:extLst>
              </a:tr>
              <a:tr h="2261913">
                <a:tc gridSpan="6">
                  <a:txBody>
                    <a:bodyPr/>
                    <a:lstStyle/>
                    <a:p>
                      <a:pPr marL="285750" indent="-285750">
                        <a:spcAft>
                          <a:spcPts val="100"/>
                        </a:spcAft>
                        <a:buFont typeface="Arial" panose="020B0604020202020204" pitchFamily="34" charset="0"/>
                        <a:buChar char="•"/>
                        <a:defRPr sz="1000"/>
                      </a:pPr>
                      <a:r>
                        <a:rPr sz="1300" b="1"/>
                        <a:t>Professional repertoire:</a:t>
                      </a:r>
                      <a:r>
                        <a:rPr sz="1300"/>
                        <a:t> “And You Don’t Even Know It” from Everybody’s Talking About Jamie.</a:t>
                      </a:r>
                    </a:p>
                    <a:p>
                      <a:pPr marL="285750" indent="-285750">
                        <a:spcAft>
                          <a:spcPts val="100"/>
                        </a:spcAft>
                        <a:buFont typeface="Arial" panose="020B0604020202020204" pitchFamily="34" charset="0"/>
                        <a:buChar char="•"/>
                        <a:defRPr sz="1000"/>
                      </a:pPr>
                      <a:r>
                        <a:rPr sz="1300" b="1"/>
                        <a:t>Physical skills:</a:t>
                      </a:r>
                      <a:r>
                        <a:rPr sz="1300"/>
                        <a:t> posture, alignment, balance, coordination, control, flexibility, strength, stamina and movement accuracy.</a:t>
                      </a:r>
                    </a:p>
                    <a:p>
                      <a:pPr marL="285750" indent="-285750">
                        <a:spcAft>
                          <a:spcPts val="100"/>
                        </a:spcAft>
                        <a:buFont typeface="Arial" panose="020B0604020202020204" pitchFamily="34" charset="0"/>
                        <a:buChar char="•"/>
                        <a:defRPr sz="1000"/>
                      </a:pPr>
                      <a:r>
                        <a:rPr sz="1300" b="1"/>
                        <a:t>Expressive skills:</a:t>
                      </a:r>
                      <a:r>
                        <a:rPr sz="1300"/>
                        <a:t> characterisation, facial expression, focus, projection, dynamics, energy, timing and musicality.</a:t>
                      </a:r>
                    </a:p>
                    <a:p>
                      <a:pPr marL="285750" indent="-285750">
                        <a:spcAft>
                          <a:spcPts val="100"/>
                        </a:spcAft>
                        <a:buFont typeface="Arial" panose="020B0604020202020204" pitchFamily="34" charset="0"/>
                        <a:buChar char="•"/>
                        <a:defRPr sz="1000"/>
                      </a:pPr>
                      <a:r>
                        <a:rPr sz="1300" b="1"/>
                        <a:t>Mental skills:</a:t>
                      </a:r>
                      <a:r>
                        <a:rPr sz="1300"/>
                        <a:t> movement memory, concentration, confidence, commitment and responding to corrections.</a:t>
                      </a:r>
                    </a:p>
                    <a:p>
                      <a:pPr marL="285750" indent="-285750">
                        <a:spcAft>
                          <a:spcPts val="100"/>
                        </a:spcAft>
                        <a:buFont typeface="Arial" panose="020B0604020202020204" pitchFamily="34" charset="0"/>
                        <a:buChar char="•"/>
                        <a:defRPr sz="1000"/>
                      </a:pPr>
                      <a:r>
                        <a:rPr sz="1300" b="1"/>
                        <a:t>Performance focus:</a:t>
                      </a:r>
                      <a:r>
                        <a:rPr sz="1300"/>
                        <a:t> stay in character, perform with clear intention and match the style, timing and dynamics of the professional repertoire.</a:t>
                      </a:r>
                    </a:p>
                  </a:txBody>
                  <a:tcPr/>
                </a:tc>
                <a:tc hMerge="1">
                  <a:txBody>
                    <a:bodyPr/>
                    <a:lstStyle/>
                    <a:p>
                      <a:endParaRPr/>
                    </a:p>
                  </a:txBody>
                  <a:tcPr/>
                </a:tc>
                <a:tc hMerge="1">
                  <a:txBody>
                    <a:bodyPr/>
                    <a:lstStyle/>
                    <a:p>
                      <a:endParaRPr lang="en-GB" b="1"/>
                    </a:p>
                  </a:txBody>
                  <a:tcPr/>
                </a:tc>
                <a:tc hMerge="1">
                  <a:txBody>
                    <a:bodyPr/>
                    <a:lstStyle/>
                    <a:p>
                      <a:endParaRPr lang="en-GB"/>
                    </a:p>
                  </a:txBody>
                  <a:tcPr/>
                </a:tc>
                <a:tc hMerge="1">
                  <a:txBody>
                    <a:bodyPr/>
                    <a:lstStyle/>
                    <a:p>
                      <a:endParaRPr lang="en-GB" b="1"/>
                    </a:p>
                  </a:txBody>
                  <a:tcPr/>
                </a:tc>
                <a:tc hMerge="1">
                  <a:txBody>
                    <a:bodyPr/>
                    <a:lstStyle/>
                    <a:p>
                      <a:endParaRPr lang="en-GB"/>
                    </a:p>
                  </a:txBody>
                  <a:tcPr/>
                </a:tc>
                <a:extLst>
                  <a:ext uri="{0D108BD9-81ED-4DB2-BD59-A6C34878D82A}">
                    <a16:rowId xmlns:a16="http://schemas.microsoft.com/office/drawing/2014/main" val="3397697903"/>
                  </a:ext>
                </a:extLst>
              </a:tr>
            </a:tbl>
          </a:graphicData>
        </a:graphic>
      </p:graphicFrame>
      <p:graphicFrame>
        <p:nvGraphicFramePr>
          <p:cNvPr id="13" name="Table 12">
            <a:extLst>
              <a:ext uri="{FF2B5EF4-FFF2-40B4-BE49-F238E27FC236}">
                <a16:creationId xmlns:a16="http://schemas.microsoft.com/office/drawing/2014/main" id="{B634D252-C215-DADB-0EF9-1B567AB4DD20}"/>
              </a:ext>
            </a:extLst>
          </p:cNvPr>
          <p:cNvGraphicFramePr>
            <a:graphicFrameLocks noGrp="1"/>
          </p:cNvGraphicFramePr>
          <p:nvPr/>
        </p:nvGraphicFramePr>
        <p:xfrm>
          <a:off x="444545" y="9120649"/>
          <a:ext cx="6662940" cy="777800"/>
        </p:xfrm>
        <a:graphic>
          <a:graphicData uri="http://schemas.openxmlformats.org/drawingml/2006/table">
            <a:tbl>
              <a:tblPr firstRow="1" bandRow="1">
                <a:tableStyleId>{5940675A-B579-460E-94D1-54222C63F5DA}</a:tableStyleId>
              </a:tblPr>
              <a:tblGrid>
                <a:gridCol w="1650337">
                  <a:extLst>
                    <a:ext uri="{9D8B030D-6E8A-4147-A177-3AD203B41FA5}">
                      <a16:colId xmlns:a16="http://schemas.microsoft.com/office/drawing/2014/main" val="3968794025"/>
                    </a:ext>
                  </a:extLst>
                </a:gridCol>
                <a:gridCol w="1517782">
                  <a:extLst>
                    <a:ext uri="{9D8B030D-6E8A-4147-A177-3AD203B41FA5}">
                      <a16:colId xmlns:a16="http://schemas.microsoft.com/office/drawing/2014/main" val="1334494196"/>
                    </a:ext>
                  </a:extLst>
                </a:gridCol>
                <a:gridCol w="1069345">
                  <a:extLst>
                    <a:ext uri="{9D8B030D-6E8A-4147-A177-3AD203B41FA5}">
                      <a16:colId xmlns:a16="http://schemas.microsoft.com/office/drawing/2014/main" val="2194568897"/>
                    </a:ext>
                  </a:extLst>
                </a:gridCol>
                <a:gridCol w="2425476">
                  <a:extLst>
                    <a:ext uri="{9D8B030D-6E8A-4147-A177-3AD203B41FA5}">
                      <a16:colId xmlns:a16="http://schemas.microsoft.com/office/drawing/2014/main" val="4068535511"/>
                    </a:ext>
                  </a:extLst>
                </a:gridCol>
              </a:tblGrid>
              <a:tr h="328151">
                <a:tc>
                  <a:txBody>
                    <a:bodyPr/>
                    <a:lstStyle/>
                    <a:p>
                      <a:r>
                        <a:rPr lang="en-US" sz="1100" b="1">
                          <a:latin typeface="Calibri" panose="020F0502020204030204" pitchFamily="34" charset="0"/>
                          <a:ea typeface="Calibri" panose="020F0502020204030204" pitchFamily="34" charset="0"/>
                          <a:cs typeface="Calibri" panose="020F0502020204030204" pitchFamily="34" charset="0"/>
                        </a:rPr>
                        <a:t>Lead Teacher</a:t>
                      </a:r>
                      <a:endParaRPr lang="en-GB" sz="1100" b="1">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r>
                        <a:t>Miss </a:t>
                      </a:r>
                      <a:r>
                        <a:rPr err="1"/>
                        <a:t>Emptage</a:t>
                      </a:r>
                      <a:endParaRPr/>
                    </a:p>
                  </a:txBody>
                  <a:tcPr/>
                </a:tc>
                <a:tc>
                  <a:txBody>
                    <a:bodyPr/>
                    <a:lstStyle/>
                    <a:p>
                      <a:r>
                        <a:rPr lang="en-US" sz="1100" b="1">
                          <a:latin typeface="Calibri" panose="020F0502020204030204" pitchFamily="34" charset="0"/>
                          <a:ea typeface="Calibri" panose="020F0502020204030204" pitchFamily="34" charset="0"/>
                          <a:cs typeface="Calibri" panose="020F0502020204030204" pitchFamily="34" charset="0"/>
                        </a:rPr>
                        <a:t>Email</a:t>
                      </a:r>
                      <a:endParaRPr lang="en-GB" sz="1100" b="1">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r>
                        <a:rPr>
                          <a:hlinkClick r:id="rId2"/>
                        </a:rPr>
                        <a:t>cemptage@firvale.com</a:t>
                      </a:r>
                      <a:r>
                        <a:rPr lang="en-GB"/>
                        <a:t> </a:t>
                      </a:r>
                      <a:endParaRPr/>
                    </a:p>
                  </a:txBody>
                  <a:tcPr/>
                </a:tc>
                <a:extLst>
                  <a:ext uri="{0D108BD9-81ED-4DB2-BD59-A6C34878D82A}">
                    <a16:rowId xmlns:a16="http://schemas.microsoft.com/office/drawing/2014/main" val="3372156804"/>
                  </a:ext>
                </a:extLst>
              </a:tr>
              <a:tr h="449649">
                <a:tc>
                  <a:txBody>
                    <a:bodyPr/>
                    <a:lstStyle/>
                    <a:p>
                      <a:r>
                        <a:rPr lang="en-US" sz="1100" b="1">
                          <a:latin typeface="Calibri" panose="020F0502020204030204" pitchFamily="34" charset="0"/>
                          <a:ea typeface="Calibri" panose="020F0502020204030204" pitchFamily="34" charset="0"/>
                          <a:cs typeface="Calibri" panose="020F0502020204030204" pitchFamily="34" charset="0"/>
                        </a:rPr>
                        <a:t>Specification</a:t>
                      </a:r>
                      <a:endParaRPr lang="en-GB" sz="1100" b="1">
                        <a:latin typeface="Calibri" panose="020F0502020204030204" pitchFamily="34" charset="0"/>
                        <a:ea typeface="Calibri" panose="020F0502020204030204" pitchFamily="34" charset="0"/>
                        <a:cs typeface="Calibri" panose="020F0502020204030204" pitchFamily="34" charset="0"/>
                      </a:endParaRPr>
                    </a:p>
                  </a:txBody>
                  <a:tcPr/>
                </a:tc>
                <a:tc gridSpan="3">
                  <a:txBody>
                    <a:bodyPr/>
                    <a:lstStyle/>
                    <a:p>
                      <a:r>
                        <a:rPr sz="850" u="sng">
                          <a:hlinkClick r:id="rId3"/>
                        </a:rPr>
                        <a:t>Pearson BTEC Tech Award Performing Arts (2022) – specification</a:t>
                      </a:r>
                    </a:p>
                  </a:txBody>
                  <a:tcPr/>
                </a:tc>
                <a:tc hMerge="1">
                  <a:txBody>
                    <a:bodyPr/>
                    <a:lstStyle/>
                    <a:p>
                      <a:endParaRPr lang="en-GB" sz="1100" b="1">
                        <a:latin typeface="Calibri" panose="020F0502020204030204" pitchFamily="34" charset="0"/>
                        <a:ea typeface="Calibri" panose="020F0502020204030204" pitchFamily="34" charset="0"/>
                        <a:cs typeface="Calibri" panose="020F0502020204030204" pitchFamily="34" charset="0"/>
                      </a:endParaRPr>
                    </a:p>
                  </a:txBody>
                  <a:tcPr/>
                </a:tc>
                <a:tc hMerge="1">
                  <a:txBody>
                    <a:bodyPr/>
                    <a:lstStyle/>
                    <a:p>
                      <a:endParaRPr lang="en-GB" sz="1100" i="1">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939925761"/>
                  </a:ext>
                </a:extLst>
              </a:tr>
            </a:tbl>
          </a:graphicData>
        </a:graphic>
      </p:graphicFrame>
      <p:graphicFrame>
        <p:nvGraphicFramePr>
          <p:cNvPr id="11" name="Table 10">
            <a:extLst>
              <a:ext uri="{FF2B5EF4-FFF2-40B4-BE49-F238E27FC236}">
                <a16:creationId xmlns:a16="http://schemas.microsoft.com/office/drawing/2014/main" id="{B099EF94-1D81-7560-5E6E-0BC76C051703}"/>
              </a:ext>
            </a:extLst>
          </p:cNvPr>
          <p:cNvGraphicFramePr>
            <a:graphicFrameLocks noGrp="1"/>
          </p:cNvGraphicFramePr>
          <p:nvPr/>
        </p:nvGraphicFramePr>
        <p:xfrm>
          <a:off x="452189" y="4069622"/>
          <a:ext cx="6662940" cy="2440940"/>
        </p:xfrm>
        <a:graphic>
          <a:graphicData uri="http://schemas.openxmlformats.org/drawingml/2006/table">
            <a:tbl>
              <a:tblPr firstRow="1" bandRow="1">
                <a:tableStyleId>{5940675A-B579-460E-94D1-54222C63F5DA}</a:tableStyleId>
              </a:tblPr>
              <a:tblGrid>
                <a:gridCol w="6662940">
                  <a:extLst>
                    <a:ext uri="{9D8B030D-6E8A-4147-A177-3AD203B41FA5}">
                      <a16:colId xmlns:a16="http://schemas.microsoft.com/office/drawing/2014/main" val="2782223313"/>
                    </a:ext>
                  </a:extLst>
                </a:gridCol>
              </a:tblGrid>
              <a:tr h="0">
                <a:tc>
                  <a:txBody>
                    <a:bodyPr/>
                    <a:lstStyle/>
                    <a:p>
                      <a:pPr algn="ctr"/>
                      <a:r>
                        <a:rPr lang="en-US" sz="1400" b="0">
                          <a:latin typeface="Calibri"/>
                          <a:ea typeface="Calibri"/>
                          <a:cs typeface="Calibri"/>
                        </a:rPr>
                        <a:t>Useful tips</a:t>
                      </a:r>
                      <a:endParaRPr lang="en-GB" sz="1400" b="0">
                        <a:latin typeface="Calibri"/>
                        <a:ea typeface="Calibri"/>
                        <a:cs typeface="Calibri"/>
                      </a:endParaRPr>
                    </a:p>
                  </a:txBody>
                  <a:tcPr>
                    <a:solidFill>
                      <a:schemeClr val="accent4">
                        <a:lumMod val="20000"/>
                        <a:lumOff val="80000"/>
                      </a:schemeClr>
                    </a:solidFill>
                  </a:tcPr>
                </a:tc>
                <a:extLst>
                  <a:ext uri="{0D108BD9-81ED-4DB2-BD59-A6C34878D82A}">
                    <a16:rowId xmlns:a16="http://schemas.microsoft.com/office/drawing/2014/main" val="3706422787"/>
                  </a:ext>
                </a:extLst>
              </a:tr>
              <a:tr h="2094818">
                <a:tc>
                  <a:txBody>
                    <a:bodyPr/>
                    <a:lstStyle/>
                    <a:p>
                      <a:pPr marL="285750" indent="-285750">
                        <a:spcAft>
                          <a:spcPts val="100"/>
                        </a:spcAft>
                        <a:buFont typeface="Arial" panose="020B0604020202020204" pitchFamily="34" charset="0"/>
                        <a:buChar char="•"/>
                        <a:defRPr sz="950"/>
                      </a:pPr>
                      <a:r>
                        <a:rPr sz="1300" b="1"/>
                        <a:t>Know the choreography securely.</a:t>
                      </a:r>
                      <a:r>
                        <a:rPr sz="1300"/>
                        <a:t> Strong movement memory frees you to focus on performance quality.</a:t>
                      </a:r>
                    </a:p>
                    <a:p>
                      <a:pPr marL="285750" indent="-285750">
                        <a:spcAft>
                          <a:spcPts val="100"/>
                        </a:spcAft>
                        <a:buFont typeface="Arial" panose="020B0604020202020204" pitchFamily="34" charset="0"/>
                        <a:buChar char="•"/>
                        <a:defRPr sz="950"/>
                      </a:pPr>
                      <a:r>
                        <a:rPr sz="1300" b="1"/>
                        <a:t>Show the character.</a:t>
                      </a:r>
                      <a:r>
                        <a:rPr sz="1300"/>
                        <a:t> Use facial expression, focus, projection and clear intention throughout.</a:t>
                      </a:r>
                    </a:p>
                    <a:p>
                      <a:pPr marL="285750" indent="-285750">
                        <a:spcAft>
                          <a:spcPts val="100"/>
                        </a:spcAft>
                        <a:buFont typeface="Arial" panose="020B0604020202020204" pitchFamily="34" charset="0"/>
                        <a:buChar char="•"/>
                        <a:defRPr sz="950"/>
                      </a:pPr>
                      <a:r>
                        <a:rPr sz="1300" b="1"/>
                        <a:t>Dance to the music.</a:t>
                      </a:r>
                      <a:r>
                        <a:rPr sz="1300"/>
                        <a:t> Keep accurate timing and show musicality by responding to accents, rhythm and phrasing.</a:t>
                      </a:r>
                    </a:p>
                    <a:p>
                      <a:pPr marL="285750" indent="-285750">
                        <a:spcAft>
                          <a:spcPts val="100"/>
                        </a:spcAft>
                        <a:buFont typeface="Arial" panose="020B0604020202020204" pitchFamily="34" charset="0"/>
                        <a:buChar char="•"/>
                        <a:defRPr sz="950"/>
                      </a:pPr>
                      <a:r>
                        <a:rPr sz="1300" b="1"/>
                        <a:t>Perform, don’t just mark.</a:t>
                      </a:r>
                      <a:r>
                        <a:rPr sz="1300"/>
                        <a:t> Use full energy, dynamics, extension and commitment.</a:t>
                      </a:r>
                    </a:p>
                    <a:p>
                      <a:pPr marL="285750" indent="-285750">
                        <a:spcAft>
                          <a:spcPts val="100"/>
                        </a:spcAft>
                        <a:buFont typeface="Arial" panose="020B0604020202020204" pitchFamily="34" charset="0"/>
                        <a:buChar char="•"/>
                        <a:defRPr sz="950"/>
                      </a:pPr>
                      <a:r>
                        <a:rPr sz="1300" b="1"/>
                        <a:t>Maintain technique.</a:t>
                      </a:r>
                      <a:r>
                        <a:rPr sz="1300"/>
                        <a:t> Keep control, alignment, coordination and accuracy even when the choreography becomes difficult.</a:t>
                      </a:r>
                    </a:p>
                    <a:p>
                      <a:pPr marL="285750" indent="-285750">
                        <a:spcAft>
                          <a:spcPts val="100"/>
                        </a:spcAft>
                        <a:buFont typeface="Arial" panose="020B0604020202020204" pitchFamily="34" charset="0"/>
                        <a:buChar char="•"/>
                        <a:defRPr sz="950"/>
                      </a:pPr>
                      <a:r>
                        <a:rPr sz="1300" b="1"/>
                        <a:t>Recover quickly.</a:t>
                      </a:r>
                      <a:r>
                        <a:rPr sz="1300"/>
                        <a:t> If a mistake happens, stay in character and rejoin confidently.</a:t>
                      </a:r>
                    </a:p>
                  </a:txBody>
                  <a:tcPr/>
                </a:tc>
                <a:extLst>
                  <a:ext uri="{0D108BD9-81ED-4DB2-BD59-A6C34878D82A}">
                    <a16:rowId xmlns:a16="http://schemas.microsoft.com/office/drawing/2014/main" val="3397697903"/>
                  </a:ext>
                </a:extLst>
              </a:tr>
            </a:tbl>
          </a:graphicData>
        </a:graphic>
      </p:graphicFrame>
      <p:graphicFrame>
        <p:nvGraphicFramePr>
          <p:cNvPr id="12" name="Table 11">
            <a:extLst>
              <a:ext uri="{FF2B5EF4-FFF2-40B4-BE49-F238E27FC236}">
                <a16:creationId xmlns:a16="http://schemas.microsoft.com/office/drawing/2014/main" id="{9BB8186E-A7B1-8B3D-E2FE-ACF0A20EA85A}"/>
              </a:ext>
            </a:extLst>
          </p:cNvPr>
          <p:cNvGraphicFramePr>
            <a:graphicFrameLocks noGrp="1"/>
          </p:cNvGraphicFramePr>
          <p:nvPr/>
        </p:nvGraphicFramePr>
        <p:xfrm>
          <a:off x="444546" y="6745981"/>
          <a:ext cx="6662940" cy="2204620"/>
        </p:xfrm>
        <a:graphic>
          <a:graphicData uri="http://schemas.openxmlformats.org/drawingml/2006/table">
            <a:tbl>
              <a:tblPr firstRow="1" bandRow="1">
                <a:tableStyleId>{5940675A-B579-460E-94D1-54222C63F5DA}</a:tableStyleId>
              </a:tblPr>
              <a:tblGrid>
                <a:gridCol w="6662940">
                  <a:extLst>
                    <a:ext uri="{9D8B030D-6E8A-4147-A177-3AD203B41FA5}">
                      <a16:colId xmlns:a16="http://schemas.microsoft.com/office/drawing/2014/main" val="2782223313"/>
                    </a:ext>
                  </a:extLst>
                </a:gridCol>
              </a:tblGrid>
              <a:tr h="234963">
                <a:tc>
                  <a:txBody>
                    <a:bodyPr/>
                    <a:lstStyle/>
                    <a:p>
                      <a:pPr algn="ctr"/>
                      <a:r>
                        <a:rPr lang="en-US" sz="1400" b="0">
                          <a:latin typeface="Calibri"/>
                          <a:ea typeface="Calibri"/>
                          <a:cs typeface="Calibri"/>
                        </a:rPr>
                        <a:t>Useful Revision Resources</a:t>
                      </a:r>
                      <a:endParaRPr lang="en-GB" sz="1400" b="0">
                        <a:latin typeface="Calibri"/>
                        <a:ea typeface="Calibri"/>
                        <a:cs typeface="Calibri"/>
                      </a:endParaRPr>
                    </a:p>
                  </a:txBody>
                  <a:tcPr>
                    <a:solidFill>
                      <a:schemeClr val="accent4">
                        <a:lumMod val="20000"/>
                        <a:lumOff val="80000"/>
                      </a:schemeClr>
                    </a:solidFill>
                  </a:tcPr>
                </a:tc>
                <a:extLst>
                  <a:ext uri="{0D108BD9-81ED-4DB2-BD59-A6C34878D82A}">
                    <a16:rowId xmlns:a16="http://schemas.microsoft.com/office/drawing/2014/main" val="3706422787"/>
                  </a:ext>
                </a:extLst>
              </a:tr>
              <a:tr h="1899820">
                <a:tc>
                  <a:txBody>
                    <a:bodyPr/>
                    <a:lstStyle/>
                    <a:p>
                      <a:pPr marL="285750" indent="-285750">
                        <a:spcAft>
                          <a:spcPts val="100"/>
                        </a:spcAft>
                        <a:buFont typeface="Arial" panose="020B0604020202020204" pitchFamily="34" charset="0"/>
                        <a:buChar char="•"/>
                        <a:defRPr sz="950"/>
                      </a:pPr>
                      <a:r>
                        <a:rPr sz="1400" b="1"/>
                        <a:t>Rehearsal video and music:</a:t>
                      </a:r>
                      <a:r>
                        <a:rPr sz="1400"/>
                        <a:t> practise the repertoire regularly.</a:t>
                      </a:r>
                    </a:p>
                    <a:p>
                      <a:pPr marL="285750" indent="-285750">
                        <a:spcAft>
                          <a:spcPts val="100"/>
                        </a:spcAft>
                        <a:buFont typeface="Arial" panose="020B0604020202020204" pitchFamily="34" charset="0"/>
                        <a:buChar char="•"/>
                        <a:defRPr sz="950"/>
                      </a:pPr>
                      <a:r>
                        <a:rPr sz="1400" b="1"/>
                        <a:t>Record yourself:</a:t>
                      </a:r>
                      <a:r>
                        <a:rPr sz="1400"/>
                        <a:t> check character, timing, musicality, accuracy and energy.</a:t>
                      </a:r>
                    </a:p>
                    <a:p>
                      <a:pPr marL="285750" indent="-285750">
                        <a:spcAft>
                          <a:spcPts val="100"/>
                        </a:spcAft>
                        <a:buFont typeface="Arial" panose="020B0604020202020204" pitchFamily="34" charset="0"/>
                        <a:buChar char="•"/>
                        <a:defRPr sz="950"/>
                      </a:pPr>
                      <a:r>
                        <a:rPr sz="1400" b="1"/>
                        <a:t>Peer/teacher feedback:</a:t>
                      </a:r>
                      <a:r>
                        <a:rPr sz="1400"/>
                        <a:t> identify one physical and one expressive skill to improve each rehearsal.</a:t>
                      </a:r>
                    </a:p>
                    <a:p>
                      <a:pPr marL="285750" indent="-285750">
                        <a:spcAft>
                          <a:spcPts val="100"/>
                        </a:spcAft>
                        <a:buFont typeface="Arial" panose="020B0604020202020204" pitchFamily="34" charset="0"/>
                        <a:buChar char="•"/>
                        <a:defRPr sz="950"/>
                      </a:pPr>
                      <a:r>
                        <a:rPr sz="1400" b="1"/>
                        <a:t>Targeted practice:</a:t>
                      </a:r>
                      <a:r>
                        <a:rPr sz="1400"/>
                        <a:t> repeat difficult sections slowly, then rebuild to performance speed.</a:t>
                      </a:r>
                    </a:p>
                    <a:p>
                      <a:pPr marL="285750" indent="-285750">
                        <a:spcAft>
                          <a:spcPts val="100"/>
                        </a:spcAft>
                        <a:buFont typeface="Arial" panose="020B0604020202020204" pitchFamily="34" charset="0"/>
                        <a:buChar char="•"/>
                        <a:defRPr sz="950"/>
                      </a:pPr>
                      <a:r>
                        <a:rPr sz="1400" b="1"/>
                        <a:t>Pearson specification:</a:t>
                      </a:r>
                      <a:r>
                        <a:rPr sz="1400"/>
                        <a:t> review the Component 2 performance skills and assessment expectations.</a:t>
                      </a:r>
                    </a:p>
                  </a:txBody>
                  <a:tcPr/>
                </a:tc>
                <a:extLst>
                  <a:ext uri="{0D108BD9-81ED-4DB2-BD59-A6C34878D82A}">
                    <a16:rowId xmlns:a16="http://schemas.microsoft.com/office/drawing/2014/main" val="3397697903"/>
                  </a:ext>
                </a:extLst>
              </a:tr>
            </a:tbl>
          </a:graphicData>
        </a:graphic>
      </p:graphicFrame>
      <p:sp>
        <p:nvSpPr>
          <p:cNvPr id="5" name="TextBox 4">
            <a:extLst>
              <a:ext uri="{FF2B5EF4-FFF2-40B4-BE49-F238E27FC236}">
                <a16:creationId xmlns:a16="http://schemas.microsoft.com/office/drawing/2014/main" id="{42542709-69FD-D353-059B-4B5B16B7F92E}"/>
              </a:ext>
            </a:extLst>
          </p:cNvPr>
          <p:cNvSpPr txBox="1"/>
          <p:nvPr/>
        </p:nvSpPr>
        <p:spPr>
          <a:xfrm>
            <a:off x="571946" y="265706"/>
            <a:ext cx="3696762" cy="707886"/>
          </a:xfrm>
          <a:prstGeom prst="rect">
            <a:avLst/>
          </a:prstGeom>
          <a:noFill/>
        </p:spPr>
        <p:txBody>
          <a:bodyPr wrap="square" rtlCol="0">
            <a:spAutoFit/>
          </a:bodyPr>
          <a:lstStyle/>
          <a:p>
            <a:r>
              <a:rPr lang="en-US" sz="2000">
                <a:latin typeface="Trade Gothic Inline" panose="020B0504030203020204" pitchFamily="34" charset="0"/>
              </a:rPr>
              <a:t>BTEC PERFORMING ARTS - DANCE</a:t>
            </a:r>
            <a:endParaRPr lang="en-GB" sz="2000">
              <a:latin typeface="Trade Gothic Inline" panose="020B0504030203020204" pitchFamily="34" charset="0"/>
            </a:endParaRPr>
          </a:p>
        </p:txBody>
      </p:sp>
      <p:pic>
        <p:nvPicPr>
          <p:cNvPr id="8" name="Picture 7">
            <a:extLst>
              <a:ext uri="{FF2B5EF4-FFF2-40B4-BE49-F238E27FC236}">
                <a16:creationId xmlns:a16="http://schemas.microsoft.com/office/drawing/2014/main" id="{8F1CDE66-D1A2-4AE5-FDC8-A5486C07F8B0}"/>
              </a:ext>
            </a:extLst>
          </p:cNvPr>
          <p:cNvPicPr>
            <a:picLocks noChangeAspect="1"/>
          </p:cNvPicPr>
          <p:nvPr/>
        </p:nvPicPr>
        <p:blipFill>
          <a:blip r:embed="rId4"/>
          <a:stretch>
            <a:fillRect/>
          </a:stretch>
        </p:blipFill>
        <p:spPr>
          <a:xfrm>
            <a:off x="6275378" y="263319"/>
            <a:ext cx="687534" cy="684812"/>
          </a:xfrm>
          <a:prstGeom prst="rect">
            <a:avLst/>
          </a:prstGeom>
        </p:spPr>
      </p:pic>
      <p:sp>
        <p:nvSpPr>
          <p:cNvPr id="9" name="TextBox 2">
            <a:extLst>
              <a:ext uri="{FF2B5EF4-FFF2-40B4-BE49-F238E27FC236}">
                <a16:creationId xmlns:a16="http://schemas.microsoft.com/office/drawing/2014/main" id="{EF2EC81B-2175-CC43-4975-7CB3AC4A5938}"/>
              </a:ext>
            </a:extLst>
          </p:cNvPr>
          <p:cNvSpPr>
            <a:spLocks noGrp="1"/>
          </p:cNvSpPr>
          <p:nvPr/>
        </p:nvSpPr>
        <p:spPr>
          <a:xfrm>
            <a:off x="3778270" y="259781"/>
            <a:ext cx="2147217" cy="646331"/>
          </a:xfrm>
          <a:prstGeom prst="rect">
            <a:avLst/>
          </a:prstGeom>
          <a:solidFill>
            <a:schemeClr val="tx2">
              <a:lumMod val="10000"/>
              <a:lumOff val="90000"/>
            </a:schemeClr>
          </a:solidFill>
        </p:spPr>
        <p:txBody>
          <a:bodyPr wrap="square" lIns="91440" tIns="45720" rIns="91440" bIns="45720" anchor="t">
            <a:spAutoFit/>
          </a:bodyPr>
          <a:lstStyle/>
          <a:p>
            <a:r>
              <a:rPr lang="en-US" sz="1200">
                <a:latin typeface="+mj-lt"/>
                <a:ea typeface="+mj-lt"/>
                <a:cs typeface="+mj-lt"/>
              </a:rPr>
              <a:t>Wednesday 18th November - </a:t>
            </a:r>
          </a:p>
          <a:p>
            <a:r>
              <a:rPr lang="en-US" sz="1200">
                <a:latin typeface="Aptos Display"/>
              </a:rPr>
              <a:t>9:00am</a:t>
            </a:r>
          </a:p>
          <a:p>
            <a:r>
              <a:rPr lang="en-US" sz="1200">
                <a:latin typeface="Aptos Display"/>
              </a:rPr>
              <a:t>2hrs 30mins</a:t>
            </a:r>
          </a:p>
        </p:txBody>
      </p:sp>
    </p:spTree>
    <p:extLst>
      <p:ext uri="{BB962C8B-B14F-4D97-AF65-F5344CB8AC3E}">
        <p14:creationId xmlns:p14="http://schemas.microsoft.com/office/powerpoint/2010/main" val="30190511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65DEBA-F622-E1C3-9CED-9094772B7F97}"/>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5F5EF0FF-0B3F-B141-5D7E-C51C8B899AA8}"/>
              </a:ext>
            </a:extLst>
          </p:cNvPr>
          <p:cNvSpPr/>
          <p:nvPr/>
        </p:nvSpPr>
        <p:spPr>
          <a:xfrm>
            <a:off x="-1" y="0"/>
            <a:ext cx="7559676" cy="10439400"/>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Rounded Corners 6">
            <a:extLst>
              <a:ext uri="{FF2B5EF4-FFF2-40B4-BE49-F238E27FC236}">
                <a16:creationId xmlns:a16="http://schemas.microsoft.com/office/drawing/2014/main" id="{965547FA-A2A1-93C6-E6FE-AEF211E8923E}"/>
              </a:ext>
            </a:extLst>
          </p:cNvPr>
          <p:cNvSpPr/>
          <p:nvPr/>
        </p:nvSpPr>
        <p:spPr>
          <a:xfrm>
            <a:off x="261728" y="224288"/>
            <a:ext cx="7036219" cy="9954882"/>
          </a:xfrm>
          <a:prstGeom prst="roundRect">
            <a:avLst>
              <a:gd name="adj" fmla="val 499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91049FAA-11F3-63F2-BD4A-32EFBF90F339}"/>
              </a:ext>
            </a:extLst>
          </p:cNvPr>
          <p:cNvSpPr txBox="1"/>
          <p:nvPr/>
        </p:nvSpPr>
        <p:spPr>
          <a:xfrm>
            <a:off x="444546" y="202857"/>
            <a:ext cx="3720264" cy="861774"/>
          </a:xfrm>
          <a:prstGeom prst="rect">
            <a:avLst/>
          </a:prstGeom>
          <a:noFill/>
        </p:spPr>
        <p:txBody>
          <a:bodyPr wrap="square" rtlCol="0">
            <a:spAutoFit/>
          </a:bodyPr>
          <a:lstStyle/>
          <a:p>
            <a:r>
              <a:rPr lang="en-US" sz="3200">
                <a:latin typeface="Trade Gothic Inline" panose="020B0504030203020204" pitchFamily="34" charset="0"/>
              </a:rPr>
              <a:t>Geography – </a:t>
            </a:r>
            <a:r>
              <a:rPr lang="en-US">
                <a:latin typeface="Trade Gothic Inline" panose="020B0504030203020204" pitchFamily="34" charset="0"/>
              </a:rPr>
              <a:t>paper 1</a:t>
            </a:r>
            <a:endParaRPr lang="en-GB">
              <a:latin typeface="Trade Gothic Inline" panose="020B0504030203020204" pitchFamily="34" charset="0"/>
            </a:endParaRPr>
          </a:p>
        </p:txBody>
      </p:sp>
      <p:graphicFrame>
        <p:nvGraphicFramePr>
          <p:cNvPr id="4" name="Table 3">
            <a:extLst>
              <a:ext uri="{FF2B5EF4-FFF2-40B4-BE49-F238E27FC236}">
                <a16:creationId xmlns:a16="http://schemas.microsoft.com/office/drawing/2014/main" id="{B1067B53-6BF1-A53F-9E28-2C26EE50F5E1}"/>
              </a:ext>
            </a:extLst>
          </p:cNvPr>
          <p:cNvGraphicFramePr>
            <a:graphicFrameLocks noGrp="1"/>
          </p:cNvGraphicFramePr>
          <p:nvPr/>
        </p:nvGraphicFramePr>
        <p:xfrm>
          <a:off x="444546" y="999120"/>
          <a:ext cx="6662940" cy="2969718"/>
        </p:xfrm>
        <a:graphic>
          <a:graphicData uri="http://schemas.openxmlformats.org/drawingml/2006/table">
            <a:tbl>
              <a:tblPr firstRow="1" bandRow="1">
                <a:tableStyleId>{5940675A-B579-460E-94D1-54222C63F5DA}</a:tableStyleId>
              </a:tblPr>
              <a:tblGrid>
                <a:gridCol w="831361">
                  <a:extLst>
                    <a:ext uri="{9D8B030D-6E8A-4147-A177-3AD203B41FA5}">
                      <a16:colId xmlns:a16="http://schemas.microsoft.com/office/drawing/2014/main" val="2782223313"/>
                    </a:ext>
                  </a:extLst>
                </a:gridCol>
                <a:gridCol w="1389619">
                  <a:extLst>
                    <a:ext uri="{9D8B030D-6E8A-4147-A177-3AD203B41FA5}">
                      <a16:colId xmlns:a16="http://schemas.microsoft.com/office/drawing/2014/main" val="911417166"/>
                    </a:ext>
                  </a:extLst>
                </a:gridCol>
                <a:gridCol w="1110490">
                  <a:extLst>
                    <a:ext uri="{9D8B030D-6E8A-4147-A177-3AD203B41FA5}">
                      <a16:colId xmlns:a16="http://schemas.microsoft.com/office/drawing/2014/main" val="3218362732"/>
                    </a:ext>
                  </a:extLst>
                </a:gridCol>
                <a:gridCol w="1110490">
                  <a:extLst>
                    <a:ext uri="{9D8B030D-6E8A-4147-A177-3AD203B41FA5}">
                      <a16:colId xmlns:a16="http://schemas.microsoft.com/office/drawing/2014/main" val="506664628"/>
                    </a:ext>
                  </a:extLst>
                </a:gridCol>
                <a:gridCol w="1110490">
                  <a:extLst>
                    <a:ext uri="{9D8B030D-6E8A-4147-A177-3AD203B41FA5}">
                      <a16:colId xmlns:a16="http://schemas.microsoft.com/office/drawing/2014/main" val="3705982452"/>
                    </a:ext>
                  </a:extLst>
                </a:gridCol>
                <a:gridCol w="1110490">
                  <a:extLst>
                    <a:ext uri="{9D8B030D-6E8A-4147-A177-3AD203B41FA5}">
                      <a16:colId xmlns:a16="http://schemas.microsoft.com/office/drawing/2014/main" val="2438489882"/>
                    </a:ext>
                  </a:extLst>
                </a:gridCol>
              </a:tblGrid>
              <a:tr h="401270">
                <a:tc>
                  <a:txBody>
                    <a:bodyPr/>
                    <a:lstStyle/>
                    <a:p>
                      <a:r>
                        <a:rPr lang="en-US" sz="1100" b="1" i="0">
                          <a:latin typeface="Aptos Display" panose="020B0004020202020204" pitchFamily="34" charset="0"/>
                          <a:ea typeface="Calibri"/>
                          <a:cs typeface="Calibri"/>
                        </a:rPr>
                        <a:t>Paper </a:t>
                      </a:r>
                      <a:endParaRPr lang="en-GB" sz="1100" b="1" i="0">
                        <a:latin typeface="Aptos Display" panose="020B0004020202020204" pitchFamily="34" charset="0"/>
                        <a:ea typeface="Calibri"/>
                        <a:cs typeface="Calibri"/>
                      </a:endParaRPr>
                    </a:p>
                  </a:txBody>
                  <a:tcPr/>
                </a:tc>
                <a:tc>
                  <a:txBody>
                    <a:bodyPr/>
                    <a:lstStyle/>
                    <a:p>
                      <a:r>
                        <a:rPr lang="en-GB" sz="1100" i="0">
                          <a:latin typeface="Aptos Display" panose="020B0004020202020204" pitchFamily="34" charset="0"/>
                          <a:ea typeface="Calibri"/>
                          <a:cs typeface="Calibri"/>
                        </a:rPr>
                        <a:t>Paper 1 – </a:t>
                      </a:r>
                    </a:p>
                    <a:p>
                      <a:r>
                        <a:rPr lang="en-GB" sz="1100" i="0">
                          <a:latin typeface="Aptos Display" panose="020B0004020202020204" pitchFamily="34" charset="0"/>
                          <a:ea typeface="Calibri"/>
                          <a:cs typeface="Calibri"/>
                        </a:rPr>
                        <a:t>Living world</a:t>
                      </a:r>
                    </a:p>
                  </a:txBody>
                  <a:tcPr/>
                </a:tc>
                <a:tc>
                  <a:txBody>
                    <a:bodyPr/>
                    <a:lstStyle/>
                    <a:p>
                      <a:r>
                        <a:rPr lang="en-US" sz="1100" b="1" i="0">
                          <a:latin typeface="Aptos Display" panose="020B0004020202020204" pitchFamily="34" charset="0"/>
                          <a:ea typeface="Calibri"/>
                          <a:cs typeface="Calibri"/>
                        </a:rPr>
                        <a:t>Length</a:t>
                      </a:r>
                      <a:endParaRPr lang="en-GB" sz="1100" b="1" i="0">
                        <a:latin typeface="Aptos Display" panose="020B0004020202020204" pitchFamily="34" charset="0"/>
                        <a:ea typeface="Calibri"/>
                        <a:cs typeface="Calibri"/>
                      </a:endParaRPr>
                    </a:p>
                  </a:txBody>
                  <a:tcPr/>
                </a:tc>
                <a:tc>
                  <a:txBody>
                    <a:bodyPr/>
                    <a:lstStyle/>
                    <a:p>
                      <a:r>
                        <a:rPr lang="en-GB" sz="1100" i="0">
                          <a:latin typeface="Aptos Display" panose="020B0004020202020204" pitchFamily="34" charset="0"/>
                          <a:ea typeface="Calibri"/>
                          <a:cs typeface="Calibri"/>
                        </a:rPr>
                        <a:t>1hr 30 mins</a:t>
                      </a:r>
                    </a:p>
                  </a:txBody>
                  <a:tcPr/>
                </a:tc>
                <a:tc>
                  <a:txBody>
                    <a:bodyPr/>
                    <a:lstStyle/>
                    <a:p>
                      <a:r>
                        <a:rPr lang="en-US" sz="1100" b="1" i="0">
                          <a:latin typeface="Aptos Display" panose="020B0004020202020204" pitchFamily="34" charset="0"/>
                          <a:ea typeface="Calibri"/>
                          <a:cs typeface="Calibri"/>
                        </a:rPr>
                        <a:t>Marks</a:t>
                      </a:r>
                      <a:endParaRPr lang="en-GB" sz="1100" b="1" i="0">
                        <a:latin typeface="Aptos Display" panose="020B0004020202020204" pitchFamily="34" charset="0"/>
                        <a:ea typeface="Calibri"/>
                        <a:cs typeface="Calibri"/>
                      </a:endParaRPr>
                    </a:p>
                  </a:txBody>
                  <a:tcPr/>
                </a:tc>
                <a:tc>
                  <a:txBody>
                    <a:bodyPr/>
                    <a:lstStyle/>
                    <a:p>
                      <a:r>
                        <a:rPr lang="en-GB" sz="1100" i="0">
                          <a:latin typeface="Aptos Display" panose="020B0004020202020204" pitchFamily="34" charset="0"/>
                          <a:ea typeface="Calibri"/>
                          <a:cs typeface="Calibri"/>
                        </a:rPr>
                        <a:t>88</a:t>
                      </a:r>
                    </a:p>
                  </a:txBody>
                  <a:tcPr/>
                </a:tc>
                <a:extLst>
                  <a:ext uri="{0D108BD9-81ED-4DB2-BD59-A6C34878D82A}">
                    <a16:rowId xmlns:a16="http://schemas.microsoft.com/office/drawing/2014/main" val="3706422787"/>
                  </a:ext>
                </a:extLst>
              </a:tr>
              <a:tr h="278909">
                <a:tc gridSpan="6">
                  <a:txBody>
                    <a:bodyPr/>
                    <a:lstStyle/>
                    <a:p>
                      <a:pPr algn="ctr"/>
                      <a:r>
                        <a:rPr lang="en-GB" sz="1100" b="1" i="0">
                          <a:latin typeface="Calibri" panose="020F0502020204030204" pitchFamily="34" charset="0"/>
                          <a:ea typeface="Calibri" panose="020F0502020204030204" pitchFamily="34" charset="0"/>
                          <a:cs typeface="Calibri" panose="020F0502020204030204" pitchFamily="34" charset="0"/>
                        </a:rPr>
                        <a:t>Topics / Subjects – what will be on the exam?</a:t>
                      </a:r>
                    </a:p>
                  </a:txBody>
                  <a:tcPr>
                    <a:solidFill>
                      <a:schemeClr val="accent4">
                        <a:lumMod val="20000"/>
                        <a:lumOff val="80000"/>
                      </a:schemeClr>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430028649"/>
                  </a:ext>
                </a:extLst>
              </a:tr>
              <a:tr h="2264089">
                <a:tc gridSpan="6">
                  <a:txBody>
                    <a:bodyPr/>
                    <a:lstStyle/>
                    <a:p>
                      <a:pPr marL="171450" indent="-171450">
                        <a:buFont typeface="Arial"/>
                        <a:buChar char="•"/>
                      </a:pPr>
                      <a:r>
                        <a:rPr lang="en-GB" sz="1200" b="0" i="0">
                          <a:latin typeface="Aptos" panose="020B0004020202020204" pitchFamily="34" charset="0"/>
                          <a:ea typeface="Calibri" panose="020F0502020204030204" pitchFamily="34" charset="0"/>
                          <a:cs typeface="Calibri" panose="020F0502020204030204" pitchFamily="34" charset="0"/>
                        </a:rPr>
                        <a:t>Tectonic hazards – Causes, effects, responses, Haiti and Japan case studies, management</a:t>
                      </a:r>
                    </a:p>
                    <a:p>
                      <a:pPr marL="171450" indent="-171450">
                        <a:buFont typeface="Arial"/>
                        <a:buChar char="•"/>
                      </a:pPr>
                      <a:r>
                        <a:rPr lang="en-GB" sz="1200" b="0" i="0">
                          <a:latin typeface="Aptos" panose="020B0004020202020204" pitchFamily="34" charset="0"/>
                          <a:ea typeface="Calibri" panose="020F0502020204030204" pitchFamily="34" charset="0"/>
                          <a:cs typeface="Calibri" panose="020F0502020204030204" pitchFamily="34" charset="0"/>
                        </a:rPr>
                        <a:t>Weather hazards – Causes, effects, responses, Typhoon Haiyan case study, management</a:t>
                      </a:r>
                    </a:p>
                    <a:p>
                      <a:pPr marL="171450" indent="-171450">
                        <a:buFont typeface="Arial"/>
                        <a:buChar char="•"/>
                      </a:pPr>
                      <a:r>
                        <a:rPr lang="en-GB" sz="1200" b="0" i="0">
                          <a:latin typeface="Aptos" panose="020B0004020202020204" pitchFamily="34" charset="0"/>
                          <a:ea typeface="Calibri" panose="020F0502020204030204" pitchFamily="34" charset="0"/>
                          <a:cs typeface="Calibri" panose="020F0502020204030204" pitchFamily="34" charset="0"/>
                        </a:rPr>
                        <a:t>Climate change – Natural and human causes, impacts, responses (adaptation and mitigation)</a:t>
                      </a:r>
                    </a:p>
                    <a:p>
                      <a:pPr marL="171450" indent="-171450">
                        <a:buFont typeface="Arial"/>
                        <a:buChar char="•"/>
                      </a:pPr>
                      <a:r>
                        <a:rPr lang="en-GB" sz="1200" b="0" i="0">
                          <a:latin typeface="Aptos" panose="020B0004020202020204" pitchFamily="34" charset="0"/>
                          <a:ea typeface="Calibri" panose="020F0502020204030204" pitchFamily="34" charset="0"/>
                          <a:cs typeface="Calibri" panose="020F0502020204030204" pitchFamily="34" charset="0"/>
                        </a:rPr>
                        <a:t>Ecosystems – nutrient cycle, UK ecosystem (Slapton Ley Reed Bed), global biomes</a:t>
                      </a:r>
                    </a:p>
                    <a:p>
                      <a:pPr marL="171450" indent="-171450">
                        <a:buFont typeface="Arial"/>
                        <a:buChar char="•"/>
                      </a:pPr>
                      <a:r>
                        <a:rPr lang="en-GB" sz="1200" b="0" i="0">
                          <a:latin typeface="Aptos" panose="020B0004020202020204" pitchFamily="34" charset="0"/>
                          <a:ea typeface="Calibri" panose="020F0502020204030204" pitchFamily="34" charset="0"/>
                          <a:cs typeface="Calibri" panose="020F0502020204030204" pitchFamily="34" charset="0"/>
                        </a:rPr>
                        <a:t>Cold environments – Adaptations of plants and animals, cold environment challenges, cold environment opportunities, management of cold environments</a:t>
                      </a:r>
                    </a:p>
                    <a:p>
                      <a:pPr marL="171450" indent="-171450">
                        <a:buFont typeface="Arial"/>
                        <a:buChar char="•"/>
                      </a:pPr>
                      <a:r>
                        <a:rPr lang="en-GB" sz="1200" b="0" i="0">
                          <a:latin typeface="Aptos" panose="020B0004020202020204" pitchFamily="34" charset="0"/>
                          <a:ea typeface="Calibri" panose="020F0502020204030204" pitchFamily="34" charset="0"/>
                          <a:cs typeface="Calibri" panose="020F0502020204030204" pitchFamily="34" charset="0"/>
                        </a:rPr>
                        <a:t>Rainforests – adaptations of plants and animals, deforestation in the Amazon, impacts, managing deforestation</a:t>
                      </a:r>
                    </a:p>
                    <a:p>
                      <a:pPr marL="171450" indent="-171450">
                        <a:buFont typeface="Arial"/>
                        <a:buChar char="•"/>
                      </a:pPr>
                      <a:r>
                        <a:rPr lang="en-GB" sz="1200" b="0" i="0">
                          <a:latin typeface="Aptos" panose="020B0004020202020204" pitchFamily="34" charset="0"/>
                          <a:ea typeface="Calibri" panose="020F0502020204030204" pitchFamily="34" charset="0"/>
                          <a:cs typeface="Calibri" panose="020F0502020204030204" pitchFamily="34" charset="0"/>
                        </a:rPr>
                        <a:t>Coasts – processes (erosion, weathering, deposition), landforms of deposition and erosion, coastal management (hard and soft engineering) </a:t>
                      </a:r>
                    </a:p>
                  </a:txBody>
                  <a:tcPr/>
                </a:tc>
                <a:tc hMerge="1">
                  <a:txBody>
                    <a:bodyPr/>
                    <a:lstStyle/>
                    <a:p>
                      <a:endParaRPr/>
                    </a:p>
                  </a:txBody>
                  <a:tcPr/>
                </a:tc>
                <a:tc hMerge="1">
                  <a:txBody>
                    <a:bodyPr/>
                    <a:lstStyle/>
                    <a:p>
                      <a:endParaRPr lang="en-GB" b="1"/>
                    </a:p>
                  </a:txBody>
                  <a:tcPr/>
                </a:tc>
                <a:tc hMerge="1">
                  <a:txBody>
                    <a:bodyPr/>
                    <a:lstStyle/>
                    <a:p>
                      <a:endParaRPr lang="en-GB"/>
                    </a:p>
                  </a:txBody>
                  <a:tcPr/>
                </a:tc>
                <a:tc hMerge="1">
                  <a:txBody>
                    <a:bodyPr/>
                    <a:lstStyle/>
                    <a:p>
                      <a:endParaRPr lang="en-GB" b="1"/>
                    </a:p>
                  </a:txBody>
                  <a:tcPr/>
                </a:tc>
                <a:tc hMerge="1">
                  <a:txBody>
                    <a:bodyPr/>
                    <a:lstStyle/>
                    <a:p>
                      <a:endParaRPr lang="en-GB"/>
                    </a:p>
                  </a:txBody>
                  <a:tcPr/>
                </a:tc>
                <a:extLst>
                  <a:ext uri="{0D108BD9-81ED-4DB2-BD59-A6C34878D82A}">
                    <a16:rowId xmlns:a16="http://schemas.microsoft.com/office/drawing/2014/main" val="3397697903"/>
                  </a:ext>
                </a:extLst>
              </a:tr>
            </a:tbl>
          </a:graphicData>
        </a:graphic>
      </p:graphicFrame>
      <p:graphicFrame>
        <p:nvGraphicFramePr>
          <p:cNvPr id="13" name="Table 12">
            <a:extLst>
              <a:ext uri="{FF2B5EF4-FFF2-40B4-BE49-F238E27FC236}">
                <a16:creationId xmlns:a16="http://schemas.microsoft.com/office/drawing/2014/main" id="{B634D252-C215-DADB-0EF9-1B567AB4DD20}"/>
              </a:ext>
            </a:extLst>
          </p:cNvPr>
          <p:cNvGraphicFramePr>
            <a:graphicFrameLocks noGrp="1"/>
          </p:cNvGraphicFramePr>
          <p:nvPr/>
        </p:nvGraphicFramePr>
        <p:xfrm>
          <a:off x="608635" y="9097380"/>
          <a:ext cx="6334762" cy="895869"/>
        </p:xfrm>
        <a:graphic>
          <a:graphicData uri="http://schemas.openxmlformats.org/drawingml/2006/table">
            <a:tbl>
              <a:tblPr firstRow="1" bandRow="1">
                <a:tableStyleId>{5940675A-B579-460E-94D1-54222C63F5DA}</a:tableStyleId>
              </a:tblPr>
              <a:tblGrid>
                <a:gridCol w="1569051">
                  <a:extLst>
                    <a:ext uri="{9D8B030D-6E8A-4147-A177-3AD203B41FA5}">
                      <a16:colId xmlns:a16="http://schemas.microsoft.com/office/drawing/2014/main" val="3968794025"/>
                    </a:ext>
                  </a:extLst>
                </a:gridCol>
                <a:gridCol w="1443025">
                  <a:extLst>
                    <a:ext uri="{9D8B030D-6E8A-4147-A177-3AD203B41FA5}">
                      <a16:colId xmlns:a16="http://schemas.microsoft.com/office/drawing/2014/main" val="1334494196"/>
                    </a:ext>
                  </a:extLst>
                </a:gridCol>
                <a:gridCol w="1016675">
                  <a:extLst>
                    <a:ext uri="{9D8B030D-6E8A-4147-A177-3AD203B41FA5}">
                      <a16:colId xmlns:a16="http://schemas.microsoft.com/office/drawing/2014/main" val="2194568897"/>
                    </a:ext>
                  </a:extLst>
                </a:gridCol>
                <a:gridCol w="2306011">
                  <a:extLst>
                    <a:ext uri="{9D8B030D-6E8A-4147-A177-3AD203B41FA5}">
                      <a16:colId xmlns:a16="http://schemas.microsoft.com/office/drawing/2014/main" val="4068535511"/>
                    </a:ext>
                  </a:extLst>
                </a:gridCol>
              </a:tblGrid>
              <a:tr h="212263">
                <a:tc>
                  <a:txBody>
                    <a:bodyPr/>
                    <a:lstStyle/>
                    <a:p>
                      <a:r>
                        <a:rPr lang="en-US" sz="1100" b="1">
                          <a:latin typeface="Calibri" panose="020F0502020204030204" pitchFamily="34" charset="0"/>
                          <a:ea typeface="Calibri" panose="020F0502020204030204" pitchFamily="34" charset="0"/>
                          <a:cs typeface="Calibri" panose="020F0502020204030204" pitchFamily="34" charset="0"/>
                        </a:rPr>
                        <a:t>Lead Teacher</a:t>
                      </a:r>
                      <a:endParaRPr lang="en-GB" sz="1100" b="1">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r>
                        <a:rPr lang="en-GB" sz="1100" i="1">
                          <a:latin typeface="Calibri" panose="020F0502020204030204" pitchFamily="34" charset="0"/>
                          <a:ea typeface="Calibri" panose="020F0502020204030204" pitchFamily="34" charset="0"/>
                          <a:cs typeface="Calibri" panose="020F0502020204030204" pitchFamily="34" charset="0"/>
                        </a:rPr>
                        <a:t>Mr Smith (WSM)</a:t>
                      </a:r>
                    </a:p>
                  </a:txBody>
                  <a:tcPr/>
                </a:tc>
                <a:tc>
                  <a:txBody>
                    <a:bodyPr/>
                    <a:lstStyle/>
                    <a:p>
                      <a:r>
                        <a:rPr lang="en-US" sz="1100" b="1">
                          <a:latin typeface="Calibri"/>
                          <a:ea typeface="Calibri"/>
                          <a:cs typeface="Calibri"/>
                        </a:rPr>
                        <a:t>Email</a:t>
                      </a:r>
                      <a:endParaRPr lang="en-GB" sz="1100" b="1">
                        <a:latin typeface="Calibri"/>
                        <a:ea typeface="Calibri"/>
                        <a:cs typeface="Calibri"/>
                      </a:endParaRPr>
                    </a:p>
                  </a:txBody>
                  <a:tcPr/>
                </a:tc>
                <a:tc>
                  <a:txBody>
                    <a:bodyPr/>
                    <a:lstStyle/>
                    <a:p>
                      <a:r>
                        <a:rPr lang="en-GB" sz="1100" i="1">
                          <a:latin typeface="Calibri" panose="020F0502020204030204" pitchFamily="34" charset="0"/>
                          <a:ea typeface="Calibri" panose="020F0502020204030204" pitchFamily="34" charset="0"/>
                          <a:cs typeface="Calibri" panose="020F0502020204030204" pitchFamily="34" charset="0"/>
                        </a:rPr>
                        <a:t>wsmith@firvale.com</a:t>
                      </a:r>
                    </a:p>
                  </a:txBody>
                  <a:tcPr/>
                </a:tc>
                <a:extLst>
                  <a:ext uri="{0D108BD9-81ED-4DB2-BD59-A6C34878D82A}">
                    <a16:rowId xmlns:a16="http://schemas.microsoft.com/office/drawing/2014/main" val="3372156804"/>
                  </a:ext>
                </a:extLst>
              </a:tr>
              <a:tr h="636789">
                <a:tc>
                  <a:txBody>
                    <a:bodyPr/>
                    <a:lstStyle/>
                    <a:p>
                      <a:r>
                        <a:rPr lang="en-US" sz="1100" b="1">
                          <a:latin typeface="Calibri" panose="020F0502020204030204" pitchFamily="34" charset="0"/>
                          <a:ea typeface="Calibri" panose="020F0502020204030204" pitchFamily="34" charset="0"/>
                          <a:cs typeface="Calibri" panose="020F0502020204030204" pitchFamily="34" charset="0"/>
                        </a:rPr>
                        <a:t>Specification</a:t>
                      </a:r>
                    </a:p>
                    <a:p>
                      <a:endParaRPr lang="en-US" sz="1100" b="1">
                        <a:latin typeface="Calibri" panose="020F0502020204030204" pitchFamily="34" charset="0"/>
                        <a:ea typeface="Calibri" panose="020F0502020204030204" pitchFamily="34" charset="0"/>
                        <a:cs typeface="Calibri" panose="020F0502020204030204" pitchFamily="34" charset="0"/>
                      </a:endParaRPr>
                    </a:p>
                    <a:p>
                      <a:endParaRPr lang="en-GB" sz="1100" b="1">
                        <a:latin typeface="Calibri" panose="020F0502020204030204" pitchFamily="34" charset="0"/>
                        <a:ea typeface="Calibri" panose="020F0502020204030204" pitchFamily="34" charset="0"/>
                        <a:cs typeface="Calibri" panose="020F0502020204030204" pitchFamily="34" charset="0"/>
                      </a:endParaRPr>
                    </a:p>
                  </a:txBody>
                  <a:tcPr/>
                </a:tc>
                <a:tc gridSpan="3">
                  <a:txBody>
                    <a:bodyPr/>
                    <a:lstStyle/>
                    <a:p>
                      <a:r>
                        <a:rPr lang="en-GB" sz="1100" i="1">
                          <a:latin typeface="Calibri" panose="020F0502020204030204" pitchFamily="34" charset="0"/>
                          <a:ea typeface="Calibri" panose="020F0502020204030204" pitchFamily="34" charset="0"/>
                          <a:cs typeface="Calibri" panose="020F0502020204030204" pitchFamily="34" charset="0"/>
                          <a:hlinkClick r:id="rId2"/>
                        </a:rPr>
                        <a:t>https://www.aqa.org.uk/subjects/geography/gcse/geography-8035/specification</a:t>
                      </a:r>
                      <a:r>
                        <a:rPr lang="en-GB" sz="1100" i="1">
                          <a:latin typeface="Calibri" panose="020F0502020204030204" pitchFamily="34" charset="0"/>
                          <a:ea typeface="Calibri" panose="020F0502020204030204" pitchFamily="34" charset="0"/>
                          <a:cs typeface="Calibri" panose="020F0502020204030204" pitchFamily="34" charset="0"/>
                        </a:rPr>
                        <a:t> </a:t>
                      </a:r>
                    </a:p>
                  </a:txBody>
                  <a:tcPr/>
                </a:tc>
                <a:tc hMerge="1">
                  <a:txBody>
                    <a:bodyPr/>
                    <a:lstStyle/>
                    <a:p>
                      <a:endParaRPr lang="en-GB" sz="1100" b="1">
                        <a:latin typeface="Calibri" panose="020F0502020204030204" pitchFamily="34" charset="0"/>
                        <a:ea typeface="Calibri" panose="020F0502020204030204" pitchFamily="34" charset="0"/>
                        <a:cs typeface="Calibri" panose="020F0502020204030204" pitchFamily="34" charset="0"/>
                      </a:endParaRPr>
                    </a:p>
                  </a:txBody>
                  <a:tcPr/>
                </a:tc>
                <a:tc hMerge="1">
                  <a:txBody>
                    <a:bodyPr/>
                    <a:lstStyle/>
                    <a:p>
                      <a:endParaRPr lang="en-GB" sz="1100" i="1">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939925761"/>
                  </a:ext>
                </a:extLst>
              </a:tr>
            </a:tbl>
          </a:graphicData>
        </a:graphic>
      </p:graphicFrame>
      <p:graphicFrame>
        <p:nvGraphicFramePr>
          <p:cNvPr id="11" name="Table 10">
            <a:extLst>
              <a:ext uri="{FF2B5EF4-FFF2-40B4-BE49-F238E27FC236}">
                <a16:creationId xmlns:a16="http://schemas.microsoft.com/office/drawing/2014/main" id="{B099EF94-1D81-7560-5E6E-0BC76C051703}"/>
              </a:ext>
            </a:extLst>
          </p:cNvPr>
          <p:cNvGraphicFramePr>
            <a:graphicFrameLocks noGrp="1"/>
          </p:cNvGraphicFramePr>
          <p:nvPr/>
        </p:nvGraphicFramePr>
        <p:xfrm>
          <a:off x="444546" y="4122953"/>
          <a:ext cx="6662940" cy="2271125"/>
        </p:xfrm>
        <a:graphic>
          <a:graphicData uri="http://schemas.openxmlformats.org/drawingml/2006/table">
            <a:tbl>
              <a:tblPr firstRow="1" bandRow="1">
                <a:tableStyleId>{5940675A-B579-460E-94D1-54222C63F5DA}</a:tableStyleId>
              </a:tblPr>
              <a:tblGrid>
                <a:gridCol w="6662940">
                  <a:extLst>
                    <a:ext uri="{9D8B030D-6E8A-4147-A177-3AD203B41FA5}">
                      <a16:colId xmlns:a16="http://schemas.microsoft.com/office/drawing/2014/main" val="2782223313"/>
                    </a:ext>
                  </a:extLst>
                </a:gridCol>
              </a:tblGrid>
              <a:tr h="240600">
                <a:tc>
                  <a:txBody>
                    <a:bodyPr/>
                    <a:lstStyle/>
                    <a:p>
                      <a:pPr algn="ctr"/>
                      <a:r>
                        <a:rPr lang="en-US" sz="1100" b="1">
                          <a:latin typeface="Calibri"/>
                          <a:ea typeface="Calibri"/>
                          <a:cs typeface="Calibri"/>
                        </a:rPr>
                        <a:t>Useful tips</a:t>
                      </a:r>
                      <a:endParaRPr lang="en-GB" sz="1100" b="1">
                        <a:latin typeface="Calibri"/>
                        <a:ea typeface="Calibri"/>
                        <a:cs typeface="Calibri"/>
                      </a:endParaRPr>
                    </a:p>
                  </a:txBody>
                  <a:tcPr>
                    <a:solidFill>
                      <a:schemeClr val="accent4">
                        <a:lumMod val="20000"/>
                        <a:lumOff val="80000"/>
                      </a:schemeClr>
                    </a:solidFill>
                  </a:tcPr>
                </a:tc>
                <a:extLst>
                  <a:ext uri="{0D108BD9-81ED-4DB2-BD59-A6C34878D82A}">
                    <a16:rowId xmlns:a16="http://schemas.microsoft.com/office/drawing/2014/main" val="3706422787"/>
                  </a:ext>
                </a:extLst>
              </a:tr>
              <a:tr h="2012045">
                <a:tc>
                  <a:txBody>
                    <a:bodyPr/>
                    <a:lstStyle/>
                    <a:p>
                      <a:pPr marL="285750" indent="-285750">
                        <a:buFont typeface="Arial" panose="020B0604020202020204" pitchFamily="34" charset="0"/>
                        <a:buChar char="•"/>
                      </a:pPr>
                      <a:r>
                        <a:rPr lang="en-GB" sz="1200" b="0" i="0">
                          <a:latin typeface="Calibri" panose="020F0502020204030204" pitchFamily="34" charset="0"/>
                          <a:ea typeface="Calibri" panose="020F0502020204030204" pitchFamily="34" charset="0"/>
                          <a:cs typeface="Calibri" panose="020F0502020204030204" pitchFamily="34" charset="0"/>
                        </a:rPr>
                        <a:t>Exam structure is really important. All longer questions will use the KUU format, so the homework booklets will help you practice this.</a:t>
                      </a:r>
                    </a:p>
                    <a:p>
                      <a:pPr marL="285750" indent="-285750">
                        <a:buFont typeface="Arial" panose="020B0604020202020204" pitchFamily="34" charset="0"/>
                        <a:buChar char="•"/>
                      </a:pPr>
                      <a:r>
                        <a:rPr lang="en-GB" sz="1200" b="0" i="0">
                          <a:latin typeface="Calibri" panose="020F0502020204030204" pitchFamily="34" charset="0"/>
                          <a:ea typeface="Calibri" panose="020F0502020204030204" pitchFamily="34" charset="0"/>
                          <a:cs typeface="Calibri" panose="020F0502020204030204" pitchFamily="34" charset="0"/>
                        </a:rPr>
                        <a:t>Remember to BUG the question, command words tell you what you need to be doing!</a:t>
                      </a:r>
                    </a:p>
                    <a:p>
                      <a:pPr marL="285750" indent="-285750">
                        <a:buFont typeface="Arial" panose="020B0604020202020204" pitchFamily="34" charset="0"/>
                        <a:buChar char="•"/>
                      </a:pPr>
                      <a:r>
                        <a:rPr lang="en-GB" sz="1200" b="0" i="0">
                          <a:latin typeface="Calibri" panose="020F0502020204030204" pitchFamily="34" charset="0"/>
                          <a:ea typeface="Calibri" panose="020F0502020204030204" pitchFamily="34" charset="0"/>
                          <a:cs typeface="Calibri" panose="020F0502020204030204" pitchFamily="34" charset="0"/>
                        </a:rPr>
                        <a:t>You only need to know TWO examples of an opportunity and TWO examples of a challenge for any case study.</a:t>
                      </a:r>
                    </a:p>
                    <a:p>
                      <a:pPr marL="285750" indent="-285750">
                        <a:buFont typeface="Arial" panose="020B0604020202020204" pitchFamily="34" charset="0"/>
                        <a:buChar char="•"/>
                      </a:pPr>
                      <a:r>
                        <a:rPr lang="en-GB" sz="1200" b="0" i="0">
                          <a:latin typeface="Calibri" panose="020F0502020204030204" pitchFamily="34" charset="0"/>
                          <a:ea typeface="Calibri" panose="020F0502020204030204" pitchFamily="34" charset="0"/>
                          <a:cs typeface="Calibri" panose="020F0502020204030204" pitchFamily="34" charset="0"/>
                        </a:rPr>
                        <a:t>Only revise TWO animal and TWO plant adaptations for each biome (rainforests and cold environments) </a:t>
                      </a:r>
                    </a:p>
                    <a:p>
                      <a:pPr marL="285750" indent="-285750">
                        <a:buFont typeface="Arial" panose="020B0604020202020204" pitchFamily="34" charset="0"/>
                        <a:buChar char="•"/>
                      </a:pPr>
                      <a:r>
                        <a:rPr lang="en-GB" sz="1200" b="0" i="0">
                          <a:latin typeface="Calibri" panose="020F0502020204030204" pitchFamily="34" charset="0"/>
                          <a:ea typeface="Calibri" panose="020F0502020204030204" pitchFamily="34" charset="0"/>
                          <a:cs typeface="Calibri" panose="020F0502020204030204" pitchFamily="34" charset="0"/>
                        </a:rPr>
                        <a:t>All papers will involve some sort of skills question (completing a graph, interpreting a graph, calculating the mean or median), make sure you answer these and practice them</a:t>
                      </a:r>
                      <a:endParaRPr lang="en-GB" sz="1100" b="0" i="1">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397697903"/>
                  </a:ext>
                </a:extLst>
              </a:tr>
            </a:tbl>
          </a:graphicData>
        </a:graphic>
      </p:graphicFrame>
      <p:graphicFrame>
        <p:nvGraphicFramePr>
          <p:cNvPr id="12" name="Table 11">
            <a:extLst>
              <a:ext uri="{FF2B5EF4-FFF2-40B4-BE49-F238E27FC236}">
                <a16:creationId xmlns:a16="http://schemas.microsoft.com/office/drawing/2014/main" id="{9BB8186E-A7B1-8B3D-E2FE-ACF0A20EA85A}"/>
              </a:ext>
            </a:extLst>
          </p:cNvPr>
          <p:cNvGraphicFramePr>
            <a:graphicFrameLocks noGrp="1"/>
          </p:cNvGraphicFramePr>
          <p:nvPr/>
        </p:nvGraphicFramePr>
        <p:xfrm>
          <a:off x="444546" y="6565451"/>
          <a:ext cx="6662940" cy="2407920"/>
        </p:xfrm>
        <a:graphic>
          <a:graphicData uri="http://schemas.openxmlformats.org/drawingml/2006/table">
            <a:tbl>
              <a:tblPr firstRow="1" bandRow="1">
                <a:tableStyleId>{5940675A-B579-460E-94D1-54222C63F5DA}</a:tableStyleId>
              </a:tblPr>
              <a:tblGrid>
                <a:gridCol w="6662940">
                  <a:extLst>
                    <a:ext uri="{9D8B030D-6E8A-4147-A177-3AD203B41FA5}">
                      <a16:colId xmlns:a16="http://schemas.microsoft.com/office/drawing/2014/main" val="2782223313"/>
                    </a:ext>
                  </a:extLst>
                </a:gridCol>
              </a:tblGrid>
              <a:tr h="0">
                <a:tc>
                  <a:txBody>
                    <a:bodyPr/>
                    <a:lstStyle/>
                    <a:p>
                      <a:pPr algn="ctr"/>
                      <a:r>
                        <a:rPr lang="en-US" sz="1100" b="1">
                          <a:latin typeface="Calibri"/>
                          <a:ea typeface="Calibri"/>
                          <a:cs typeface="Calibri"/>
                        </a:rPr>
                        <a:t>Useful Revision Resources</a:t>
                      </a:r>
                      <a:endParaRPr lang="en-GB" sz="1100" b="1">
                        <a:latin typeface="Calibri"/>
                        <a:ea typeface="Calibri"/>
                        <a:cs typeface="Calibri"/>
                      </a:endParaRPr>
                    </a:p>
                  </a:txBody>
                  <a:tcPr>
                    <a:solidFill>
                      <a:schemeClr val="accent4">
                        <a:lumMod val="20000"/>
                        <a:lumOff val="80000"/>
                      </a:schemeClr>
                    </a:solidFill>
                  </a:tcPr>
                </a:tc>
                <a:extLst>
                  <a:ext uri="{0D108BD9-81ED-4DB2-BD59-A6C34878D82A}">
                    <a16:rowId xmlns:a16="http://schemas.microsoft.com/office/drawing/2014/main" val="3706422787"/>
                  </a:ext>
                </a:extLst>
              </a:tr>
              <a:tr h="2094818">
                <a:tc>
                  <a:txBody>
                    <a:bodyPr/>
                    <a:lstStyle/>
                    <a:p>
                      <a:pPr marL="171450" indent="-171450">
                        <a:buFont typeface="Arial" panose="020B0604020202020204" pitchFamily="34" charset="0"/>
                        <a:buChar char="•"/>
                      </a:pPr>
                      <a:r>
                        <a:rPr lang="en-GB" sz="1200" b="0" i="0">
                          <a:latin typeface="Aptos" panose="020B0004020202020204" pitchFamily="34" charset="0"/>
                          <a:ea typeface="Calibri" panose="020F0502020204030204" pitchFamily="34" charset="0"/>
                          <a:cs typeface="Calibri" panose="020F0502020204030204" pitchFamily="34" charset="0"/>
                        </a:rPr>
                        <a:t>Your green revision guide contains everything you need to know to succeed in this exam.</a:t>
                      </a:r>
                    </a:p>
                    <a:p>
                      <a:pPr marL="171450" indent="-171450">
                        <a:buFont typeface="Arial" panose="020B0604020202020204" pitchFamily="34" charset="0"/>
                        <a:buChar char="•"/>
                      </a:pPr>
                      <a:r>
                        <a:rPr lang="en-GB" sz="1200" b="0" i="0">
                          <a:latin typeface="Aptos" panose="020B0004020202020204" pitchFamily="34" charset="0"/>
                          <a:ea typeface="Calibri" panose="020F0502020204030204" pitchFamily="34" charset="0"/>
                          <a:cs typeface="Calibri" panose="020F0502020204030204" pitchFamily="34" charset="0"/>
                        </a:rPr>
                        <a:t>KUU homework booklets, extras from different topics available from G01</a:t>
                      </a:r>
                    </a:p>
                    <a:p>
                      <a:pPr marL="171450" marR="0" lvl="0" indent="-171450" algn="l" defTabSz="75593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a:latin typeface="Aptos" panose="020B0004020202020204" pitchFamily="34" charset="0"/>
                          <a:ea typeface="Calibri" panose="020F0502020204030204" pitchFamily="34" charset="0"/>
                          <a:cs typeface="Calibri" panose="020F0502020204030204" pitchFamily="34" charset="0"/>
                        </a:rPr>
                        <a:t>Skills questions booklets are available from G01</a:t>
                      </a:r>
                    </a:p>
                    <a:p>
                      <a:endParaRPr lang="en-GB" sz="1100" b="0" i="1">
                        <a:latin typeface="Calibri" panose="020F0502020204030204" pitchFamily="34" charset="0"/>
                        <a:ea typeface="Calibri" panose="020F0502020204030204" pitchFamily="34" charset="0"/>
                        <a:cs typeface="Calibri" panose="020F0502020204030204" pitchFamily="34" charset="0"/>
                      </a:endParaRPr>
                    </a:p>
                    <a:p>
                      <a:endParaRPr lang="en-GB" sz="1100" b="0" i="1">
                        <a:latin typeface="Calibri" panose="020F0502020204030204" pitchFamily="34" charset="0"/>
                        <a:ea typeface="Calibri" panose="020F0502020204030204" pitchFamily="34" charset="0"/>
                        <a:cs typeface="Calibri" panose="020F0502020204030204" pitchFamily="34" charset="0"/>
                      </a:endParaRPr>
                    </a:p>
                    <a:p>
                      <a:endParaRPr lang="en-GB" sz="1100" b="0" i="1">
                        <a:latin typeface="Calibri" panose="020F0502020204030204" pitchFamily="34" charset="0"/>
                        <a:ea typeface="Calibri" panose="020F0502020204030204" pitchFamily="34" charset="0"/>
                        <a:cs typeface="Calibri" panose="020F0502020204030204" pitchFamily="34" charset="0"/>
                      </a:endParaRPr>
                    </a:p>
                    <a:p>
                      <a:endParaRPr lang="en-GB" sz="1100" b="0" i="1">
                        <a:latin typeface="Calibri" panose="020F0502020204030204" pitchFamily="34" charset="0"/>
                        <a:ea typeface="Calibri" panose="020F0502020204030204" pitchFamily="34" charset="0"/>
                        <a:cs typeface="Calibri" panose="020F0502020204030204" pitchFamily="34" charset="0"/>
                      </a:endParaRPr>
                    </a:p>
                    <a:p>
                      <a:endParaRPr lang="en-GB" sz="1100" b="0" i="1">
                        <a:latin typeface="Calibri" panose="020F0502020204030204" pitchFamily="34" charset="0"/>
                        <a:ea typeface="Calibri" panose="020F0502020204030204" pitchFamily="34" charset="0"/>
                        <a:cs typeface="Calibri" panose="020F0502020204030204" pitchFamily="34" charset="0"/>
                      </a:endParaRPr>
                    </a:p>
                    <a:p>
                      <a:endParaRPr lang="en-GB" sz="1100" b="0" i="1">
                        <a:latin typeface="Calibri" panose="020F0502020204030204" pitchFamily="34" charset="0"/>
                        <a:ea typeface="Calibri" panose="020F0502020204030204" pitchFamily="34" charset="0"/>
                        <a:cs typeface="Calibri" panose="020F0502020204030204" pitchFamily="34" charset="0"/>
                      </a:endParaRPr>
                    </a:p>
                    <a:p>
                      <a:endParaRPr lang="en-GB" sz="1100" b="0" i="1">
                        <a:latin typeface="Calibri" panose="020F0502020204030204" pitchFamily="34" charset="0"/>
                        <a:ea typeface="Calibri" panose="020F0502020204030204" pitchFamily="34" charset="0"/>
                        <a:cs typeface="Calibri" panose="020F0502020204030204" pitchFamily="34" charset="0"/>
                      </a:endParaRPr>
                    </a:p>
                    <a:p>
                      <a:r>
                        <a:rPr lang="en-GB" sz="1100" b="0" i="0">
                          <a:latin typeface="Aptos" panose="020B0004020202020204" pitchFamily="34" charset="0"/>
                          <a:ea typeface="Calibri" panose="020F0502020204030204" pitchFamily="34" charset="0"/>
                          <a:cs typeface="Calibri" panose="020F0502020204030204" pitchFamily="34" charset="0"/>
                        </a:rPr>
                        <a:t>Flashcards with key terms for the whole course </a:t>
                      </a:r>
                    </a:p>
                    <a:p>
                      <a:endParaRPr lang="en-GB" sz="1100" b="0" i="1">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397697903"/>
                  </a:ext>
                </a:extLst>
              </a:tr>
            </a:tbl>
          </a:graphicData>
        </a:graphic>
      </p:graphicFrame>
      <p:pic>
        <p:nvPicPr>
          <p:cNvPr id="9" name="Picture 8">
            <a:extLst>
              <a:ext uri="{FF2B5EF4-FFF2-40B4-BE49-F238E27FC236}">
                <a16:creationId xmlns:a16="http://schemas.microsoft.com/office/drawing/2014/main" id="{3D5608A6-2A64-A42A-BAB0-21EBC2AF5975}"/>
              </a:ext>
            </a:extLst>
          </p:cNvPr>
          <p:cNvPicPr>
            <a:picLocks noChangeAspect="1"/>
          </p:cNvPicPr>
          <p:nvPr/>
        </p:nvPicPr>
        <p:blipFill>
          <a:blip r:embed="rId3"/>
          <a:stretch>
            <a:fillRect/>
          </a:stretch>
        </p:blipFill>
        <p:spPr>
          <a:xfrm>
            <a:off x="1218235" y="7526342"/>
            <a:ext cx="859947" cy="857155"/>
          </a:xfrm>
          <a:prstGeom prst="rect">
            <a:avLst/>
          </a:prstGeom>
        </p:spPr>
      </p:pic>
      <p:pic>
        <p:nvPicPr>
          <p:cNvPr id="10" name="Picture 9">
            <a:extLst>
              <a:ext uri="{FF2B5EF4-FFF2-40B4-BE49-F238E27FC236}">
                <a16:creationId xmlns:a16="http://schemas.microsoft.com/office/drawing/2014/main" id="{2B4F7835-C9BF-41CB-CBB8-7E5267C8EB35}"/>
              </a:ext>
            </a:extLst>
          </p:cNvPr>
          <p:cNvPicPr>
            <a:picLocks noChangeAspect="1"/>
          </p:cNvPicPr>
          <p:nvPr/>
        </p:nvPicPr>
        <p:blipFill>
          <a:blip r:embed="rId4"/>
          <a:stretch>
            <a:fillRect/>
          </a:stretch>
        </p:blipFill>
        <p:spPr>
          <a:xfrm>
            <a:off x="6201744" y="269449"/>
            <a:ext cx="725070" cy="719561"/>
          </a:xfrm>
          <a:prstGeom prst="rect">
            <a:avLst/>
          </a:prstGeom>
        </p:spPr>
      </p:pic>
      <p:sp>
        <p:nvSpPr>
          <p:cNvPr id="5" name="TextBox 2">
            <a:extLst>
              <a:ext uri="{FF2B5EF4-FFF2-40B4-BE49-F238E27FC236}">
                <a16:creationId xmlns:a16="http://schemas.microsoft.com/office/drawing/2014/main" id="{C005C72F-DA1A-EAF7-ECDB-F84D525183E4}"/>
              </a:ext>
            </a:extLst>
          </p:cNvPr>
          <p:cNvSpPr>
            <a:spLocks noGrp="1"/>
          </p:cNvSpPr>
          <p:nvPr/>
        </p:nvSpPr>
        <p:spPr>
          <a:xfrm>
            <a:off x="3778270" y="274140"/>
            <a:ext cx="2276565" cy="646331"/>
          </a:xfrm>
          <a:prstGeom prst="rect">
            <a:avLst/>
          </a:prstGeom>
          <a:solidFill>
            <a:schemeClr val="tx2">
              <a:lumMod val="10000"/>
              <a:lumOff val="90000"/>
            </a:schemeClr>
          </a:solidFill>
        </p:spPr>
        <p:txBody>
          <a:bodyPr wrap="square" lIns="91440" tIns="45720" rIns="91440" bIns="45720" anchor="t">
            <a:spAutoFit/>
          </a:bodyPr>
          <a:lstStyle/>
          <a:p>
            <a:r>
              <a:rPr lang="en-US" sz="1200">
                <a:latin typeface="+mj-lt"/>
                <a:ea typeface="+mj-lt"/>
                <a:cs typeface="+mj-lt"/>
              </a:rPr>
              <a:t>Friday 13th November - </a:t>
            </a:r>
          </a:p>
          <a:p>
            <a:r>
              <a:rPr lang="en-US" sz="1200">
                <a:latin typeface="Aptos Display"/>
              </a:rPr>
              <a:t>9:00am</a:t>
            </a:r>
          </a:p>
          <a:p>
            <a:r>
              <a:rPr lang="en-US" sz="1200">
                <a:latin typeface="Aptos Display"/>
              </a:rPr>
              <a:t>1hr 30 mins</a:t>
            </a:r>
          </a:p>
        </p:txBody>
      </p:sp>
    </p:spTree>
    <p:extLst>
      <p:ext uri="{BB962C8B-B14F-4D97-AF65-F5344CB8AC3E}">
        <p14:creationId xmlns:p14="http://schemas.microsoft.com/office/powerpoint/2010/main" val="8582410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65DEBA-F622-E1C3-9CED-9094772B7F97}"/>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5F5EF0FF-0B3F-B141-5D7E-C51C8B899AA8}"/>
              </a:ext>
            </a:extLst>
          </p:cNvPr>
          <p:cNvSpPr/>
          <p:nvPr/>
        </p:nvSpPr>
        <p:spPr>
          <a:xfrm>
            <a:off x="-1" y="0"/>
            <a:ext cx="7559676" cy="10439400"/>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Rounded Corners 6">
            <a:extLst>
              <a:ext uri="{FF2B5EF4-FFF2-40B4-BE49-F238E27FC236}">
                <a16:creationId xmlns:a16="http://schemas.microsoft.com/office/drawing/2014/main" id="{965547FA-A2A1-93C6-E6FE-AEF211E8923E}"/>
              </a:ext>
            </a:extLst>
          </p:cNvPr>
          <p:cNvSpPr/>
          <p:nvPr/>
        </p:nvSpPr>
        <p:spPr>
          <a:xfrm>
            <a:off x="261728" y="224288"/>
            <a:ext cx="7036219" cy="9954882"/>
          </a:xfrm>
          <a:prstGeom prst="roundRect">
            <a:avLst>
              <a:gd name="adj" fmla="val 499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91049FAA-11F3-63F2-BD4A-32EFBF90F339}"/>
              </a:ext>
            </a:extLst>
          </p:cNvPr>
          <p:cNvSpPr txBox="1"/>
          <p:nvPr/>
        </p:nvSpPr>
        <p:spPr>
          <a:xfrm>
            <a:off x="444546" y="202857"/>
            <a:ext cx="3524114" cy="861774"/>
          </a:xfrm>
          <a:prstGeom prst="rect">
            <a:avLst/>
          </a:prstGeom>
          <a:noFill/>
        </p:spPr>
        <p:txBody>
          <a:bodyPr wrap="square" rtlCol="0">
            <a:spAutoFit/>
          </a:bodyPr>
          <a:lstStyle/>
          <a:p>
            <a:r>
              <a:rPr lang="en-US" sz="3200">
                <a:latin typeface="Trade Gothic Inline" panose="020B0504030203020204" pitchFamily="34" charset="0"/>
              </a:rPr>
              <a:t>Geography – </a:t>
            </a:r>
            <a:r>
              <a:rPr lang="en-US">
                <a:latin typeface="Trade Gothic Inline" panose="020B0504030203020204" pitchFamily="34" charset="0"/>
              </a:rPr>
              <a:t>paper 2</a:t>
            </a:r>
            <a:endParaRPr lang="en-GB">
              <a:latin typeface="Trade Gothic Inline" panose="020B0504030203020204" pitchFamily="34" charset="0"/>
            </a:endParaRPr>
          </a:p>
        </p:txBody>
      </p:sp>
      <p:graphicFrame>
        <p:nvGraphicFramePr>
          <p:cNvPr id="4" name="Table 3">
            <a:extLst>
              <a:ext uri="{FF2B5EF4-FFF2-40B4-BE49-F238E27FC236}">
                <a16:creationId xmlns:a16="http://schemas.microsoft.com/office/drawing/2014/main" id="{B1067B53-6BF1-A53F-9E28-2C26EE50F5E1}"/>
              </a:ext>
            </a:extLst>
          </p:cNvPr>
          <p:cNvGraphicFramePr>
            <a:graphicFrameLocks noGrp="1"/>
          </p:cNvGraphicFramePr>
          <p:nvPr/>
        </p:nvGraphicFramePr>
        <p:xfrm>
          <a:off x="444546" y="999120"/>
          <a:ext cx="6662940" cy="2920372"/>
        </p:xfrm>
        <a:graphic>
          <a:graphicData uri="http://schemas.openxmlformats.org/drawingml/2006/table">
            <a:tbl>
              <a:tblPr firstRow="1" bandRow="1">
                <a:tableStyleId>{5940675A-B579-460E-94D1-54222C63F5DA}</a:tableStyleId>
              </a:tblPr>
              <a:tblGrid>
                <a:gridCol w="831361">
                  <a:extLst>
                    <a:ext uri="{9D8B030D-6E8A-4147-A177-3AD203B41FA5}">
                      <a16:colId xmlns:a16="http://schemas.microsoft.com/office/drawing/2014/main" val="2782223313"/>
                    </a:ext>
                  </a:extLst>
                </a:gridCol>
                <a:gridCol w="1813657">
                  <a:extLst>
                    <a:ext uri="{9D8B030D-6E8A-4147-A177-3AD203B41FA5}">
                      <a16:colId xmlns:a16="http://schemas.microsoft.com/office/drawing/2014/main" val="911417166"/>
                    </a:ext>
                  </a:extLst>
                </a:gridCol>
                <a:gridCol w="1066800">
                  <a:extLst>
                    <a:ext uri="{9D8B030D-6E8A-4147-A177-3AD203B41FA5}">
                      <a16:colId xmlns:a16="http://schemas.microsoft.com/office/drawing/2014/main" val="3218362732"/>
                    </a:ext>
                  </a:extLst>
                </a:gridCol>
                <a:gridCol w="1080654">
                  <a:extLst>
                    <a:ext uri="{9D8B030D-6E8A-4147-A177-3AD203B41FA5}">
                      <a16:colId xmlns:a16="http://schemas.microsoft.com/office/drawing/2014/main" val="506664628"/>
                    </a:ext>
                  </a:extLst>
                </a:gridCol>
                <a:gridCol w="759978">
                  <a:extLst>
                    <a:ext uri="{9D8B030D-6E8A-4147-A177-3AD203B41FA5}">
                      <a16:colId xmlns:a16="http://schemas.microsoft.com/office/drawing/2014/main" val="3705982452"/>
                    </a:ext>
                  </a:extLst>
                </a:gridCol>
                <a:gridCol w="1110490">
                  <a:extLst>
                    <a:ext uri="{9D8B030D-6E8A-4147-A177-3AD203B41FA5}">
                      <a16:colId xmlns:a16="http://schemas.microsoft.com/office/drawing/2014/main" val="2438489882"/>
                    </a:ext>
                  </a:extLst>
                </a:gridCol>
              </a:tblGrid>
              <a:tr h="691135">
                <a:tc>
                  <a:txBody>
                    <a:bodyPr/>
                    <a:lstStyle/>
                    <a:p>
                      <a:r>
                        <a:rPr lang="en-US" sz="1100" b="1">
                          <a:latin typeface="Calibri"/>
                          <a:ea typeface="Calibri"/>
                          <a:cs typeface="Calibri"/>
                        </a:rPr>
                        <a:t>Paper </a:t>
                      </a:r>
                      <a:endParaRPr lang="en-GB" sz="1100" b="1">
                        <a:latin typeface="Calibri"/>
                        <a:ea typeface="Calibri"/>
                        <a:cs typeface="Calibri"/>
                      </a:endParaRPr>
                    </a:p>
                  </a:txBody>
                  <a:tcPr/>
                </a:tc>
                <a:tc>
                  <a:txBody>
                    <a:bodyPr/>
                    <a:lstStyle/>
                    <a:p>
                      <a:r>
                        <a:rPr lang="en-GB" sz="1100" i="1">
                          <a:latin typeface="Calibri"/>
                          <a:ea typeface="Calibri"/>
                          <a:cs typeface="Calibri"/>
                        </a:rPr>
                        <a:t>Paper 2 – Challenges in the human environment and geographical applications</a:t>
                      </a:r>
                    </a:p>
                  </a:txBody>
                  <a:tcPr/>
                </a:tc>
                <a:tc>
                  <a:txBody>
                    <a:bodyPr/>
                    <a:lstStyle/>
                    <a:p>
                      <a:r>
                        <a:rPr lang="en-US" sz="1100" b="1">
                          <a:latin typeface="Calibri"/>
                          <a:ea typeface="Calibri"/>
                          <a:cs typeface="Calibri"/>
                        </a:rPr>
                        <a:t>Length</a:t>
                      </a:r>
                      <a:endParaRPr lang="en-GB" sz="1100" b="1">
                        <a:latin typeface="Calibri"/>
                        <a:ea typeface="Calibri"/>
                        <a:cs typeface="Calibri"/>
                      </a:endParaRPr>
                    </a:p>
                  </a:txBody>
                  <a:tcPr/>
                </a:tc>
                <a:tc>
                  <a:txBody>
                    <a:bodyPr/>
                    <a:lstStyle/>
                    <a:p>
                      <a:r>
                        <a:rPr lang="en-GB" sz="1100" i="1">
                          <a:latin typeface="Calibri"/>
                          <a:ea typeface="Calibri"/>
                          <a:cs typeface="Calibri"/>
                        </a:rPr>
                        <a:t>1hr 30 mins</a:t>
                      </a:r>
                    </a:p>
                  </a:txBody>
                  <a:tcPr/>
                </a:tc>
                <a:tc>
                  <a:txBody>
                    <a:bodyPr/>
                    <a:lstStyle/>
                    <a:p>
                      <a:r>
                        <a:rPr lang="en-US" sz="1100" b="1">
                          <a:latin typeface="Calibri"/>
                          <a:ea typeface="Calibri"/>
                          <a:cs typeface="Calibri"/>
                        </a:rPr>
                        <a:t>Marks</a:t>
                      </a:r>
                      <a:endParaRPr lang="en-GB" sz="1100" b="1">
                        <a:latin typeface="Calibri"/>
                        <a:ea typeface="Calibri"/>
                        <a:cs typeface="Calibri"/>
                      </a:endParaRPr>
                    </a:p>
                  </a:txBody>
                  <a:tcPr/>
                </a:tc>
                <a:tc>
                  <a:txBody>
                    <a:bodyPr/>
                    <a:lstStyle/>
                    <a:p>
                      <a:r>
                        <a:rPr lang="en-GB" sz="1100" i="1">
                          <a:latin typeface="Calibri"/>
                          <a:ea typeface="Calibri"/>
                          <a:cs typeface="Calibri"/>
                        </a:rPr>
                        <a:t>88</a:t>
                      </a:r>
                    </a:p>
                  </a:txBody>
                  <a:tcPr/>
                </a:tc>
                <a:extLst>
                  <a:ext uri="{0D108BD9-81ED-4DB2-BD59-A6C34878D82A}">
                    <a16:rowId xmlns:a16="http://schemas.microsoft.com/office/drawing/2014/main" val="3706422787"/>
                  </a:ext>
                </a:extLst>
              </a:tr>
              <a:tr h="243626">
                <a:tc gridSpan="6">
                  <a:txBody>
                    <a:bodyPr/>
                    <a:lstStyle/>
                    <a:p>
                      <a:pPr algn="ctr"/>
                      <a:r>
                        <a:rPr lang="en-GB" sz="1100" b="1" i="0">
                          <a:latin typeface="Calibri" panose="020F0502020204030204" pitchFamily="34" charset="0"/>
                          <a:ea typeface="Calibri" panose="020F0502020204030204" pitchFamily="34" charset="0"/>
                          <a:cs typeface="Calibri" panose="020F0502020204030204" pitchFamily="34" charset="0"/>
                        </a:rPr>
                        <a:t>Topics / Subjects – what will be on the exam?</a:t>
                      </a:r>
                    </a:p>
                  </a:txBody>
                  <a:tcPr>
                    <a:solidFill>
                      <a:schemeClr val="accent4">
                        <a:lumMod val="20000"/>
                        <a:lumOff val="80000"/>
                      </a:schemeClr>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430028649"/>
                  </a:ext>
                </a:extLst>
              </a:tr>
              <a:tr h="1970157">
                <a:tc gridSpan="6">
                  <a:txBody>
                    <a:bodyPr/>
                    <a:lstStyle/>
                    <a:p>
                      <a:pPr marL="171450" indent="-171450">
                        <a:buFont typeface="Arial" panose="020B0604020202020204" pitchFamily="34" charset="0"/>
                        <a:buChar char="•"/>
                      </a:pPr>
                      <a:r>
                        <a:rPr lang="en-GB" sz="1200" b="0" i="0">
                          <a:latin typeface="Aptos" panose="020B0004020202020204" pitchFamily="34" charset="0"/>
                          <a:ea typeface="Calibri" panose="020F0502020204030204" pitchFamily="34" charset="0"/>
                          <a:cs typeface="Calibri" panose="020F0502020204030204" pitchFamily="34" charset="0"/>
                        </a:rPr>
                        <a:t>Urbanisation – causes and impacts</a:t>
                      </a:r>
                    </a:p>
                    <a:p>
                      <a:pPr marL="171450" indent="-171450">
                        <a:buFont typeface="Arial" panose="020B0604020202020204" pitchFamily="34" charset="0"/>
                        <a:buChar char="•"/>
                      </a:pPr>
                      <a:r>
                        <a:rPr lang="en-GB" sz="1200" b="0" i="0">
                          <a:latin typeface="Aptos" panose="020B0004020202020204" pitchFamily="34" charset="0"/>
                          <a:ea typeface="Calibri" panose="020F0502020204030204" pitchFamily="34" charset="0"/>
                          <a:cs typeface="Calibri" panose="020F0502020204030204" pitchFamily="34" charset="0"/>
                        </a:rPr>
                        <a:t>Lagos – challenges and opportunities of urbanisation</a:t>
                      </a:r>
                    </a:p>
                    <a:p>
                      <a:pPr marL="171450" indent="-171450">
                        <a:buFont typeface="Arial" panose="020B0604020202020204" pitchFamily="34" charset="0"/>
                        <a:buChar char="•"/>
                      </a:pPr>
                      <a:r>
                        <a:rPr lang="en-GB" sz="1200" b="0" i="0">
                          <a:latin typeface="Aptos" panose="020B0004020202020204" pitchFamily="34" charset="0"/>
                          <a:ea typeface="Calibri" panose="020F0502020204030204" pitchFamily="34" charset="0"/>
                          <a:cs typeface="Calibri" panose="020F0502020204030204" pitchFamily="34" charset="0"/>
                        </a:rPr>
                        <a:t>UK cities – importance of Sheffield</a:t>
                      </a:r>
                    </a:p>
                    <a:p>
                      <a:pPr marL="171450" indent="-171450">
                        <a:buFont typeface="Arial" panose="020B0604020202020204" pitchFamily="34" charset="0"/>
                        <a:buChar char="•"/>
                      </a:pPr>
                      <a:r>
                        <a:rPr lang="en-GB" sz="1200" b="0" i="0">
                          <a:latin typeface="Aptos" panose="020B0004020202020204" pitchFamily="34" charset="0"/>
                          <a:ea typeface="Calibri" panose="020F0502020204030204" pitchFamily="34" charset="0"/>
                          <a:cs typeface="Calibri" panose="020F0502020204030204" pitchFamily="34" charset="0"/>
                        </a:rPr>
                        <a:t>Urban regeneration in the UK – Heart of the City II</a:t>
                      </a:r>
                    </a:p>
                    <a:p>
                      <a:pPr marL="171450" indent="-171450">
                        <a:buFont typeface="Arial" panose="020B0604020202020204" pitchFamily="34" charset="0"/>
                        <a:buChar char="•"/>
                      </a:pPr>
                      <a:r>
                        <a:rPr lang="en-GB" sz="1200" b="0" i="0">
                          <a:latin typeface="Aptos" panose="020B0004020202020204" pitchFamily="34" charset="0"/>
                          <a:ea typeface="Calibri" panose="020F0502020204030204" pitchFamily="34" charset="0"/>
                          <a:cs typeface="Calibri" panose="020F0502020204030204" pitchFamily="34" charset="0"/>
                        </a:rPr>
                        <a:t>Uneven development – how countries differ from others in levels of development </a:t>
                      </a:r>
                    </a:p>
                    <a:p>
                      <a:pPr marL="171450" indent="-171450">
                        <a:buFont typeface="Arial" panose="020B0604020202020204" pitchFamily="34" charset="0"/>
                        <a:buChar char="•"/>
                      </a:pPr>
                      <a:r>
                        <a:rPr lang="en-GB" sz="1200" b="0" i="0">
                          <a:latin typeface="Aptos" panose="020B0004020202020204" pitchFamily="34" charset="0"/>
                          <a:ea typeface="Calibri" panose="020F0502020204030204" pitchFamily="34" charset="0"/>
                          <a:cs typeface="Calibri" panose="020F0502020204030204" pitchFamily="34" charset="0"/>
                        </a:rPr>
                        <a:t>Development measures – limitations</a:t>
                      </a:r>
                    </a:p>
                    <a:p>
                      <a:pPr marL="171450" indent="-171450">
                        <a:buFont typeface="Arial" panose="020B0604020202020204" pitchFamily="34" charset="0"/>
                        <a:buChar char="•"/>
                      </a:pPr>
                      <a:r>
                        <a:rPr lang="en-GB" sz="1200" b="0" i="0">
                          <a:latin typeface="Aptos" panose="020B0004020202020204" pitchFamily="34" charset="0"/>
                          <a:ea typeface="Calibri" panose="020F0502020204030204" pitchFamily="34" charset="0"/>
                          <a:cs typeface="Calibri" panose="020F0502020204030204" pitchFamily="34" charset="0"/>
                        </a:rPr>
                        <a:t>Fieldwork – physical fieldwork (Hornsea), how it could be improved, what went well, data presentation, sampling</a:t>
                      </a:r>
                    </a:p>
                    <a:p>
                      <a:endParaRPr lang="en-GB" sz="1200" b="0" i="0">
                        <a:latin typeface="Aptos" panose="020B0004020202020204" pitchFamily="34" charset="0"/>
                        <a:ea typeface="Calibri" panose="020F0502020204030204" pitchFamily="34" charset="0"/>
                        <a:cs typeface="Calibri" panose="020F0502020204030204" pitchFamily="34" charset="0"/>
                      </a:endParaRPr>
                    </a:p>
                  </a:txBody>
                  <a:tcPr/>
                </a:tc>
                <a:tc hMerge="1">
                  <a:txBody>
                    <a:bodyPr/>
                    <a:lstStyle/>
                    <a:p>
                      <a:endParaRPr/>
                    </a:p>
                  </a:txBody>
                  <a:tcPr/>
                </a:tc>
                <a:tc hMerge="1">
                  <a:txBody>
                    <a:bodyPr/>
                    <a:lstStyle/>
                    <a:p>
                      <a:endParaRPr lang="en-GB" b="1"/>
                    </a:p>
                  </a:txBody>
                  <a:tcPr/>
                </a:tc>
                <a:tc hMerge="1">
                  <a:txBody>
                    <a:bodyPr/>
                    <a:lstStyle/>
                    <a:p>
                      <a:endParaRPr lang="en-GB"/>
                    </a:p>
                  </a:txBody>
                  <a:tcPr/>
                </a:tc>
                <a:tc hMerge="1">
                  <a:txBody>
                    <a:bodyPr/>
                    <a:lstStyle/>
                    <a:p>
                      <a:endParaRPr lang="en-GB" b="1"/>
                    </a:p>
                  </a:txBody>
                  <a:tcPr/>
                </a:tc>
                <a:tc hMerge="1">
                  <a:txBody>
                    <a:bodyPr/>
                    <a:lstStyle/>
                    <a:p>
                      <a:endParaRPr lang="en-GB"/>
                    </a:p>
                  </a:txBody>
                  <a:tcPr/>
                </a:tc>
                <a:extLst>
                  <a:ext uri="{0D108BD9-81ED-4DB2-BD59-A6C34878D82A}">
                    <a16:rowId xmlns:a16="http://schemas.microsoft.com/office/drawing/2014/main" val="3397697903"/>
                  </a:ext>
                </a:extLst>
              </a:tr>
            </a:tbl>
          </a:graphicData>
        </a:graphic>
      </p:graphicFrame>
      <p:graphicFrame>
        <p:nvGraphicFramePr>
          <p:cNvPr id="13" name="Table 12">
            <a:extLst>
              <a:ext uri="{FF2B5EF4-FFF2-40B4-BE49-F238E27FC236}">
                <a16:creationId xmlns:a16="http://schemas.microsoft.com/office/drawing/2014/main" id="{B634D252-C215-DADB-0EF9-1B567AB4DD20}"/>
              </a:ext>
            </a:extLst>
          </p:cNvPr>
          <p:cNvGraphicFramePr>
            <a:graphicFrameLocks noGrp="1"/>
          </p:cNvGraphicFramePr>
          <p:nvPr/>
        </p:nvGraphicFramePr>
        <p:xfrm>
          <a:off x="608635" y="9146716"/>
          <a:ext cx="6334762" cy="853440"/>
        </p:xfrm>
        <a:graphic>
          <a:graphicData uri="http://schemas.openxmlformats.org/drawingml/2006/table">
            <a:tbl>
              <a:tblPr firstRow="1" bandRow="1">
                <a:tableStyleId>{5940675A-B579-460E-94D1-54222C63F5DA}</a:tableStyleId>
              </a:tblPr>
              <a:tblGrid>
                <a:gridCol w="1569051">
                  <a:extLst>
                    <a:ext uri="{9D8B030D-6E8A-4147-A177-3AD203B41FA5}">
                      <a16:colId xmlns:a16="http://schemas.microsoft.com/office/drawing/2014/main" val="3968794025"/>
                    </a:ext>
                  </a:extLst>
                </a:gridCol>
                <a:gridCol w="1443025">
                  <a:extLst>
                    <a:ext uri="{9D8B030D-6E8A-4147-A177-3AD203B41FA5}">
                      <a16:colId xmlns:a16="http://schemas.microsoft.com/office/drawing/2014/main" val="1334494196"/>
                    </a:ext>
                  </a:extLst>
                </a:gridCol>
                <a:gridCol w="1016675">
                  <a:extLst>
                    <a:ext uri="{9D8B030D-6E8A-4147-A177-3AD203B41FA5}">
                      <a16:colId xmlns:a16="http://schemas.microsoft.com/office/drawing/2014/main" val="2194568897"/>
                    </a:ext>
                  </a:extLst>
                </a:gridCol>
                <a:gridCol w="2306011">
                  <a:extLst>
                    <a:ext uri="{9D8B030D-6E8A-4147-A177-3AD203B41FA5}">
                      <a16:colId xmlns:a16="http://schemas.microsoft.com/office/drawing/2014/main" val="4068535511"/>
                    </a:ext>
                  </a:extLst>
                </a:gridCol>
              </a:tblGrid>
              <a:tr h="188197">
                <a:tc>
                  <a:txBody>
                    <a:bodyPr/>
                    <a:lstStyle/>
                    <a:p>
                      <a:r>
                        <a:rPr lang="en-US" sz="1100" b="1">
                          <a:latin typeface="Calibri" panose="020F0502020204030204" pitchFamily="34" charset="0"/>
                          <a:ea typeface="Calibri" panose="020F0502020204030204" pitchFamily="34" charset="0"/>
                          <a:cs typeface="Calibri" panose="020F0502020204030204" pitchFamily="34" charset="0"/>
                        </a:rPr>
                        <a:t>Lead Teacher</a:t>
                      </a:r>
                      <a:endParaRPr lang="en-GB" sz="1100" b="1">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r>
                        <a:rPr lang="en-GB" sz="1100" i="1">
                          <a:latin typeface="Calibri" panose="020F0502020204030204" pitchFamily="34" charset="0"/>
                          <a:ea typeface="Calibri" panose="020F0502020204030204" pitchFamily="34" charset="0"/>
                          <a:cs typeface="Calibri" panose="020F0502020204030204" pitchFamily="34" charset="0"/>
                        </a:rPr>
                        <a:t>Mr Smith (WSM)</a:t>
                      </a:r>
                    </a:p>
                  </a:txBody>
                  <a:tcPr/>
                </a:tc>
                <a:tc>
                  <a:txBody>
                    <a:bodyPr/>
                    <a:lstStyle/>
                    <a:p>
                      <a:r>
                        <a:rPr lang="en-US" sz="1100" b="1">
                          <a:latin typeface="Calibri"/>
                          <a:ea typeface="Calibri"/>
                          <a:cs typeface="Calibri"/>
                        </a:rPr>
                        <a:t>Email</a:t>
                      </a:r>
                      <a:endParaRPr lang="en-GB" sz="1100" b="1">
                        <a:latin typeface="Calibri"/>
                        <a:ea typeface="Calibri"/>
                        <a:cs typeface="Calibri"/>
                      </a:endParaRPr>
                    </a:p>
                  </a:txBody>
                  <a:tcPr/>
                </a:tc>
                <a:tc>
                  <a:txBody>
                    <a:bodyPr/>
                    <a:lstStyle/>
                    <a:p>
                      <a:r>
                        <a:rPr lang="en-GB" sz="1100" i="1">
                          <a:latin typeface="Calibri" panose="020F0502020204030204" pitchFamily="34" charset="0"/>
                          <a:ea typeface="Calibri" panose="020F0502020204030204" pitchFamily="34" charset="0"/>
                          <a:cs typeface="Calibri" panose="020F0502020204030204" pitchFamily="34" charset="0"/>
                        </a:rPr>
                        <a:t>wsmith@firvale.com</a:t>
                      </a:r>
                    </a:p>
                  </a:txBody>
                  <a:tcPr/>
                </a:tc>
                <a:extLst>
                  <a:ext uri="{0D108BD9-81ED-4DB2-BD59-A6C34878D82A}">
                    <a16:rowId xmlns:a16="http://schemas.microsoft.com/office/drawing/2014/main" val="3372156804"/>
                  </a:ext>
                </a:extLst>
              </a:tr>
              <a:tr h="575050">
                <a:tc>
                  <a:txBody>
                    <a:bodyPr/>
                    <a:lstStyle/>
                    <a:p>
                      <a:r>
                        <a:rPr lang="en-US" sz="1100" b="1">
                          <a:latin typeface="Calibri" panose="020F0502020204030204" pitchFamily="34" charset="0"/>
                          <a:ea typeface="Calibri" panose="020F0502020204030204" pitchFamily="34" charset="0"/>
                          <a:cs typeface="Calibri" panose="020F0502020204030204" pitchFamily="34" charset="0"/>
                        </a:rPr>
                        <a:t>Specification</a:t>
                      </a:r>
                    </a:p>
                    <a:p>
                      <a:endParaRPr lang="en-GB" sz="1100" b="1">
                        <a:latin typeface="Calibri" panose="020F0502020204030204" pitchFamily="34" charset="0"/>
                        <a:ea typeface="Calibri" panose="020F0502020204030204" pitchFamily="34" charset="0"/>
                        <a:cs typeface="Calibri" panose="020F0502020204030204" pitchFamily="34" charset="0"/>
                      </a:endParaRPr>
                    </a:p>
                  </a:txBody>
                  <a:tcPr/>
                </a:tc>
                <a:tc gridSpan="3">
                  <a:txBody>
                    <a:bodyPr/>
                    <a:lstStyle/>
                    <a:p>
                      <a:r>
                        <a:rPr lang="en-GB" sz="1100" i="1">
                          <a:latin typeface="Calibri"/>
                          <a:ea typeface="Calibri"/>
                          <a:cs typeface="Calibri"/>
                          <a:hlinkClick r:id="rId2"/>
                        </a:rPr>
                        <a:t>https://www.aqa.org.uk/subjects/geography/gcse/geography-8035/specification</a:t>
                      </a:r>
                      <a:endParaRPr lang="en-GB" sz="1100" i="1">
                        <a:latin typeface="Calibri"/>
                        <a:ea typeface="Calibri"/>
                        <a:cs typeface="Calibri"/>
                      </a:endParaRPr>
                    </a:p>
                    <a:p>
                      <a:endParaRPr lang="en-GB" sz="1100" i="1">
                        <a:latin typeface="Calibri" panose="020F0502020204030204" pitchFamily="34" charset="0"/>
                        <a:ea typeface="Calibri" panose="020F0502020204030204" pitchFamily="34" charset="0"/>
                        <a:cs typeface="Calibri" panose="020F0502020204030204" pitchFamily="34" charset="0"/>
                      </a:endParaRPr>
                    </a:p>
                  </a:txBody>
                  <a:tcPr/>
                </a:tc>
                <a:tc hMerge="1">
                  <a:txBody>
                    <a:bodyPr/>
                    <a:lstStyle/>
                    <a:p>
                      <a:endParaRPr lang="en-GB" sz="1100" b="1">
                        <a:latin typeface="Calibri" panose="020F0502020204030204" pitchFamily="34" charset="0"/>
                        <a:ea typeface="Calibri" panose="020F0502020204030204" pitchFamily="34" charset="0"/>
                        <a:cs typeface="Calibri" panose="020F0502020204030204" pitchFamily="34" charset="0"/>
                      </a:endParaRPr>
                    </a:p>
                  </a:txBody>
                  <a:tcPr/>
                </a:tc>
                <a:tc hMerge="1">
                  <a:txBody>
                    <a:bodyPr/>
                    <a:lstStyle/>
                    <a:p>
                      <a:endParaRPr lang="en-GB" sz="1100" i="1">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939925761"/>
                  </a:ext>
                </a:extLst>
              </a:tr>
            </a:tbl>
          </a:graphicData>
        </a:graphic>
      </p:graphicFrame>
      <p:graphicFrame>
        <p:nvGraphicFramePr>
          <p:cNvPr id="11" name="Table 10">
            <a:extLst>
              <a:ext uri="{FF2B5EF4-FFF2-40B4-BE49-F238E27FC236}">
                <a16:creationId xmlns:a16="http://schemas.microsoft.com/office/drawing/2014/main" id="{B099EF94-1D81-7560-5E6E-0BC76C051703}"/>
              </a:ext>
            </a:extLst>
          </p:cNvPr>
          <p:cNvGraphicFramePr>
            <a:graphicFrameLocks noGrp="1"/>
          </p:cNvGraphicFramePr>
          <p:nvPr/>
        </p:nvGraphicFramePr>
        <p:xfrm>
          <a:off x="444546" y="4073607"/>
          <a:ext cx="6662940" cy="2326479"/>
        </p:xfrm>
        <a:graphic>
          <a:graphicData uri="http://schemas.openxmlformats.org/drawingml/2006/table">
            <a:tbl>
              <a:tblPr firstRow="1" bandRow="1">
                <a:tableStyleId>{5940675A-B579-460E-94D1-54222C63F5DA}</a:tableStyleId>
              </a:tblPr>
              <a:tblGrid>
                <a:gridCol w="6662940">
                  <a:extLst>
                    <a:ext uri="{9D8B030D-6E8A-4147-A177-3AD203B41FA5}">
                      <a16:colId xmlns:a16="http://schemas.microsoft.com/office/drawing/2014/main" val="2782223313"/>
                    </a:ext>
                  </a:extLst>
                </a:gridCol>
              </a:tblGrid>
              <a:tr h="197448">
                <a:tc>
                  <a:txBody>
                    <a:bodyPr/>
                    <a:lstStyle/>
                    <a:p>
                      <a:pPr algn="ctr"/>
                      <a:r>
                        <a:rPr lang="en-US" sz="1100" b="1">
                          <a:latin typeface="Calibri"/>
                          <a:ea typeface="Calibri"/>
                          <a:cs typeface="Calibri"/>
                        </a:rPr>
                        <a:t>Useful tips</a:t>
                      </a:r>
                      <a:endParaRPr lang="en-GB" sz="1100" b="1">
                        <a:latin typeface="Calibri"/>
                        <a:ea typeface="Calibri"/>
                        <a:cs typeface="Calibri"/>
                      </a:endParaRPr>
                    </a:p>
                  </a:txBody>
                  <a:tcPr>
                    <a:solidFill>
                      <a:schemeClr val="accent4">
                        <a:lumMod val="20000"/>
                        <a:lumOff val="80000"/>
                      </a:schemeClr>
                    </a:solidFill>
                  </a:tcPr>
                </a:tc>
                <a:extLst>
                  <a:ext uri="{0D108BD9-81ED-4DB2-BD59-A6C34878D82A}">
                    <a16:rowId xmlns:a16="http://schemas.microsoft.com/office/drawing/2014/main" val="3706422787"/>
                  </a:ext>
                </a:extLst>
              </a:tr>
              <a:tr h="2067399">
                <a:tc>
                  <a:txBody>
                    <a:bodyPr/>
                    <a:lstStyle/>
                    <a:p>
                      <a:pPr marL="171450" indent="-171450">
                        <a:buFont typeface="Arial" panose="020B0604020202020204" pitchFamily="34" charset="0"/>
                        <a:buChar char="•"/>
                      </a:pPr>
                      <a:r>
                        <a:rPr lang="en-GB" sz="1200" b="0" i="0">
                          <a:latin typeface="Aptos" panose="020B0004020202020204" pitchFamily="34" charset="0"/>
                          <a:ea typeface="Calibri" panose="020F0502020204030204" pitchFamily="34" charset="0"/>
                          <a:cs typeface="Calibri" panose="020F0502020204030204" pitchFamily="34" charset="0"/>
                        </a:rPr>
                        <a:t>Exam structure is really important. All longer questions will use the KUU format, so the homework booklets will help you practice this.</a:t>
                      </a:r>
                    </a:p>
                    <a:p>
                      <a:pPr marL="171450" indent="-171450">
                        <a:buFont typeface="Arial" panose="020B0604020202020204" pitchFamily="34" charset="0"/>
                        <a:buChar char="•"/>
                      </a:pPr>
                      <a:r>
                        <a:rPr lang="en-GB" sz="1200" b="0" i="0">
                          <a:latin typeface="Aptos" panose="020B0004020202020204" pitchFamily="34" charset="0"/>
                          <a:ea typeface="Calibri" panose="020F0502020204030204" pitchFamily="34" charset="0"/>
                          <a:cs typeface="Calibri" panose="020F0502020204030204" pitchFamily="34" charset="0"/>
                        </a:rPr>
                        <a:t>Remember to BUG the question, command words tell you what you need to be doing!</a:t>
                      </a:r>
                    </a:p>
                    <a:p>
                      <a:pPr marL="171450" indent="-171450">
                        <a:buFont typeface="Arial" panose="020B0604020202020204" pitchFamily="34" charset="0"/>
                        <a:buChar char="•"/>
                      </a:pPr>
                      <a:r>
                        <a:rPr lang="en-GB" sz="1200" b="0" i="0">
                          <a:latin typeface="Aptos" panose="020B0004020202020204" pitchFamily="34" charset="0"/>
                          <a:ea typeface="Calibri" panose="020F0502020204030204" pitchFamily="34" charset="0"/>
                          <a:cs typeface="Calibri" panose="020F0502020204030204" pitchFamily="34" charset="0"/>
                        </a:rPr>
                        <a:t>You only need to know TWO examples of an opportunity and TWO examples of a challenge for any case study. </a:t>
                      </a:r>
                    </a:p>
                    <a:p>
                      <a:pPr marL="171450" indent="-171450">
                        <a:buFont typeface="Arial" panose="020B0604020202020204" pitchFamily="34" charset="0"/>
                        <a:buChar char="•"/>
                      </a:pPr>
                      <a:r>
                        <a:rPr lang="en-GB" sz="1200" b="0" i="0">
                          <a:latin typeface="Aptos" panose="020B0004020202020204" pitchFamily="34" charset="0"/>
                          <a:ea typeface="Calibri" panose="020F0502020204030204" pitchFamily="34" charset="0"/>
                          <a:cs typeface="Calibri" panose="020F0502020204030204" pitchFamily="34" charset="0"/>
                        </a:rPr>
                        <a:t>All papers will involve some sort of skills question (completing a graph, interpreting a graph, calculating the mean or median), make sure you answer these and practice them</a:t>
                      </a:r>
                    </a:p>
                    <a:p>
                      <a:endParaRPr lang="en-GB" sz="1100" b="0" i="1">
                        <a:latin typeface="Calibri" panose="020F0502020204030204" pitchFamily="34" charset="0"/>
                        <a:ea typeface="Calibri" panose="020F0502020204030204" pitchFamily="34" charset="0"/>
                        <a:cs typeface="Calibri" panose="020F0502020204030204" pitchFamily="34" charset="0"/>
                      </a:endParaRPr>
                    </a:p>
                    <a:p>
                      <a:endParaRPr lang="en-GB" sz="1100" b="0" i="1">
                        <a:latin typeface="Calibri" panose="020F0502020204030204" pitchFamily="34" charset="0"/>
                        <a:ea typeface="Calibri" panose="020F0502020204030204" pitchFamily="34" charset="0"/>
                        <a:cs typeface="Calibri" panose="020F0502020204030204" pitchFamily="34" charset="0"/>
                      </a:endParaRPr>
                    </a:p>
                    <a:p>
                      <a:endParaRPr lang="en-GB" sz="1100" b="0" i="1">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397697903"/>
                  </a:ext>
                </a:extLst>
              </a:tr>
            </a:tbl>
          </a:graphicData>
        </a:graphic>
      </p:graphicFrame>
      <p:graphicFrame>
        <p:nvGraphicFramePr>
          <p:cNvPr id="12" name="Table 11">
            <a:extLst>
              <a:ext uri="{FF2B5EF4-FFF2-40B4-BE49-F238E27FC236}">
                <a16:creationId xmlns:a16="http://schemas.microsoft.com/office/drawing/2014/main" id="{9BB8186E-A7B1-8B3D-E2FE-ACF0A20EA85A}"/>
              </a:ext>
            </a:extLst>
          </p:cNvPr>
          <p:cNvGraphicFramePr>
            <a:graphicFrameLocks noGrp="1"/>
          </p:cNvGraphicFramePr>
          <p:nvPr/>
        </p:nvGraphicFramePr>
        <p:xfrm>
          <a:off x="444546" y="6554201"/>
          <a:ext cx="6662940" cy="2438400"/>
        </p:xfrm>
        <a:graphic>
          <a:graphicData uri="http://schemas.openxmlformats.org/drawingml/2006/table">
            <a:tbl>
              <a:tblPr firstRow="1" bandRow="1">
                <a:tableStyleId>{5940675A-B579-460E-94D1-54222C63F5DA}</a:tableStyleId>
              </a:tblPr>
              <a:tblGrid>
                <a:gridCol w="6662940">
                  <a:extLst>
                    <a:ext uri="{9D8B030D-6E8A-4147-A177-3AD203B41FA5}">
                      <a16:colId xmlns:a16="http://schemas.microsoft.com/office/drawing/2014/main" val="2782223313"/>
                    </a:ext>
                  </a:extLst>
                </a:gridCol>
              </a:tblGrid>
              <a:tr h="0">
                <a:tc>
                  <a:txBody>
                    <a:bodyPr/>
                    <a:lstStyle/>
                    <a:p>
                      <a:pPr algn="ctr"/>
                      <a:r>
                        <a:rPr lang="en-US" sz="1100" b="1">
                          <a:latin typeface="Calibri"/>
                          <a:ea typeface="Calibri"/>
                          <a:cs typeface="Calibri"/>
                        </a:rPr>
                        <a:t>Useful Revision Resources</a:t>
                      </a:r>
                      <a:endParaRPr lang="en-GB" sz="1100" b="1">
                        <a:latin typeface="Calibri"/>
                        <a:ea typeface="Calibri"/>
                        <a:cs typeface="Calibri"/>
                      </a:endParaRPr>
                    </a:p>
                  </a:txBody>
                  <a:tcPr>
                    <a:solidFill>
                      <a:schemeClr val="accent4">
                        <a:lumMod val="20000"/>
                        <a:lumOff val="80000"/>
                      </a:schemeClr>
                    </a:solidFill>
                  </a:tcPr>
                </a:tc>
                <a:extLst>
                  <a:ext uri="{0D108BD9-81ED-4DB2-BD59-A6C34878D82A}">
                    <a16:rowId xmlns:a16="http://schemas.microsoft.com/office/drawing/2014/main" val="3706422787"/>
                  </a:ext>
                </a:extLst>
              </a:tr>
              <a:tr h="2094818">
                <a:tc>
                  <a:txBody>
                    <a:bodyPr/>
                    <a:lstStyle/>
                    <a:p>
                      <a:pPr marL="171450" indent="-171450">
                        <a:buFont typeface="Arial" panose="020B0604020202020204" pitchFamily="34" charset="0"/>
                        <a:buChar char="•"/>
                      </a:pPr>
                      <a:r>
                        <a:rPr lang="en-GB" sz="1200" b="0" i="0">
                          <a:latin typeface="Calibri" panose="020F0502020204030204" pitchFamily="34" charset="0"/>
                          <a:ea typeface="Calibri" panose="020F0502020204030204" pitchFamily="34" charset="0"/>
                          <a:cs typeface="Calibri" panose="020F0502020204030204" pitchFamily="34" charset="0"/>
                        </a:rPr>
                        <a:t>Your green revision guide contains everything you need to know to succeed in this exam.</a:t>
                      </a:r>
                    </a:p>
                    <a:p>
                      <a:pPr marL="171450" indent="-171450">
                        <a:buFont typeface="Arial" panose="020B0604020202020204" pitchFamily="34" charset="0"/>
                        <a:buChar char="•"/>
                      </a:pPr>
                      <a:r>
                        <a:rPr lang="en-GB" sz="1200" b="0" i="0">
                          <a:latin typeface="Calibri" panose="020F0502020204030204" pitchFamily="34" charset="0"/>
                          <a:ea typeface="Calibri" panose="020F0502020204030204" pitchFamily="34" charset="0"/>
                          <a:cs typeface="Calibri" panose="020F0502020204030204" pitchFamily="34" charset="0"/>
                        </a:rPr>
                        <a:t>KUU homework booklets, extras from different topics available from G01</a:t>
                      </a:r>
                    </a:p>
                    <a:p>
                      <a:pPr marL="171450" indent="-171450">
                        <a:buFont typeface="Arial" panose="020B0604020202020204" pitchFamily="34" charset="0"/>
                        <a:buChar char="•"/>
                      </a:pPr>
                      <a:r>
                        <a:rPr lang="en-GB" sz="1200" b="0" i="0">
                          <a:latin typeface="Calibri" panose="020F0502020204030204" pitchFamily="34" charset="0"/>
                          <a:ea typeface="Calibri" panose="020F0502020204030204" pitchFamily="34" charset="0"/>
                          <a:cs typeface="Calibri" panose="020F0502020204030204" pitchFamily="34" charset="0"/>
                        </a:rPr>
                        <a:t>A3 fieldwork summary sheets available from G01</a:t>
                      </a:r>
                    </a:p>
                    <a:p>
                      <a:pPr marL="171450" indent="-171450">
                        <a:buFont typeface="Arial" panose="020B0604020202020204" pitchFamily="34" charset="0"/>
                        <a:buChar char="•"/>
                      </a:pPr>
                      <a:r>
                        <a:rPr lang="en-GB" sz="1200" b="0" i="0">
                          <a:latin typeface="Calibri" panose="020F0502020204030204" pitchFamily="34" charset="0"/>
                          <a:ea typeface="Calibri" panose="020F0502020204030204" pitchFamily="34" charset="0"/>
                          <a:cs typeface="Calibri" panose="020F0502020204030204" pitchFamily="34" charset="0"/>
                        </a:rPr>
                        <a:t>Skills questions booklets are available from G01</a:t>
                      </a:r>
                    </a:p>
                    <a:p>
                      <a:endParaRPr lang="en-GB" sz="1100" b="0" i="1">
                        <a:latin typeface="Calibri" panose="020F0502020204030204" pitchFamily="34" charset="0"/>
                        <a:ea typeface="Calibri" panose="020F0502020204030204" pitchFamily="34" charset="0"/>
                        <a:cs typeface="Calibri" panose="020F0502020204030204" pitchFamily="34" charset="0"/>
                      </a:endParaRPr>
                    </a:p>
                    <a:p>
                      <a:endParaRPr lang="en-GB" sz="1100" b="0" i="1">
                        <a:latin typeface="Calibri" panose="020F0502020204030204" pitchFamily="34" charset="0"/>
                        <a:ea typeface="Calibri" panose="020F0502020204030204" pitchFamily="34" charset="0"/>
                        <a:cs typeface="Calibri" panose="020F0502020204030204" pitchFamily="34" charset="0"/>
                      </a:endParaRPr>
                    </a:p>
                    <a:p>
                      <a:endParaRPr lang="en-GB" sz="1100" b="0" i="1">
                        <a:latin typeface="Calibri" panose="020F0502020204030204" pitchFamily="34" charset="0"/>
                        <a:ea typeface="Calibri" panose="020F0502020204030204" pitchFamily="34" charset="0"/>
                        <a:cs typeface="Calibri" panose="020F0502020204030204" pitchFamily="34" charset="0"/>
                      </a:endParaRPr>
                    </a:p>
                    <a:p>
                      <a:endParaRPr lang="en-GB" sz="1100" b="0" i="1">
                        <a:latin typeface="Calibri" panose="020F0502020204030204" pitchFamily="34" charset="0"/>
                        <a:ea typeface="Calibri" panose="020F0502020204030204" pitchFamily="34" charset="0"/>
                        <a:cs typeface="Calibri" panose="020F0502020204030204" pitchFamily="34" charset="0"/>
                      </a:endParaRPr>
                    </a:p>
                    <a:p>
                      <a:endParaRPr lang="en-GB" sz="1100" b="0" i="1">
                        <a:latin typeface="Calibri" panose="020F0502020204030204" pitchFamily="34" charset="0"/>
                        <a:ea typeface="Calibri" panose="020F0502020204030204" pitchFamily="34" charset="0"/>
                        <a:cs typeface="Calibri" panose="020F0502020204030204" pitchFamily="34" charset="0"/>
                      </a:endParaRPr>
                    </a:p>
                    <a:p>
                      <a:endParaRPr lang="en-GB" sz="1100" b="0" i="1">
                        <a:latin typeface="Calibri" panose="020F0502020204030204" pitchFamily="34" charset="0"/>
                        <a:ea typeface="Calibri" panose="020F0502020204030204" pitchFamily="34" charset="0"/>
                        <a:cs typeface="Calibri" panose="020F0502020204030204" pitchFamily="34" charset="0"/>
                      </a:endParaRPr>
                    </a:p>
                    <a:p>
                      <a:pPr marL="0" marR="0" lvl="0" indent="0" algn="l" defTabSz="755934" rtl="0" eaLnBrk="1" fontAlgn="auto" latinLnBrk="0" hangingPunct="1">
                        <a:lnSpc>
                          <a:spcPct val="100000"/>
                        </a:lnSpc>
                        <a:spcBef>
                          <a:spcPts val="0"/>
                        </a:spcBef>
                        <a:spcAft>
                          <a:spcPts val="0"/>
                        </a:spcAft>
                        <a:buClrTx/>
                        <a:buSzTx/>
                        <a:buFontTx/>
                        <a:buNone/>
                        <a:tabLst/>
                        <a:defRPr/>
                      </a:pPr>
                      <a:r>
                        <a:rPr lang="en-GB" sz="1200" b="0" i="0">
                          <a:latin typeface="Aptos" panose="020B0004020202020204" pitchFamily="34" charset="0"/>
                          <a:ea typeface="Calibri" panose="020F0502020204030204" pitchFamily="34" charset="0"/>
                          <a:cs typeface="Calibri" panose="020F0502020204030204" pitchFamily="34" charset="0"/>
                        </a:rPr>
                        <a:t>Flashcards with key terms for the whole course </a:t>
                      </a:r>
                    </a:p>
                    <a:p>
                      <a:endParaRPr lang="en-GB" sz="1100" b="0" i="1">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397697903"/>
                  </a:ext>
                </a:extLst>
              </a:tr>
            </a:tbl>
          </a:graphicData>
        </a:graphic>
      </p:graphicFrame>
      <p:pic>
        <p:nvPicPr>
          <p:cNvPr id="5" name="Picture 4">
            <a:extLst>
              <a:ext uri="{FF2B5EF4-FFF2-40B4-BE49-F238E27FC236}">
                <a16:creationId xmlns:a16="http://schemas.microsoft.com/office/drawing/2014/main" id="{15D62294-5D23-727D-5491-81C530B2A9BC}"/>
              </a:ext>
            </a:extLst>
          </p:cNvPr>
          <p:cNvPicPr>
            <a:picLocks noChangeAspect="1"/>
          </p:cNvPicPr>
          <p:nvPr/>
        </p:nvPicPr>
        <p:blipFill>
          <a:blip r:embed="rId3"/>
          <a:stretch>
            <a:fillRect/>
          </a:stretch>
        </p:blipFill>
        <p:spPr>
          <a:xfrm>
            <a:off x="1329071" y="7578794"/>
            <a:ext cx="833621" cy="830915"/>
          </a:xfrm>
          <a:prstGeom prst="rect">
            <a:avLst/>
          </a:prstGeom>
        </p:spPr>
      </p:pic>
      <p:pic>
        <p:nvPicPr>
          <p:cNvPr id="10" name="Picture 9" descr="A blue and white logo&#10;&#10;AI-generated content may be incorrect.">
            <a:extLst>
              <a:ext uri="{FF2B5EF4-FFF2-40B4-BE49-F238E27FC236}">
                <a16:creationId xmlns:a16="http://schemas.microsoft.com/office/drawing/2014/main" id="{5418648B-9A03-929B-3A91-D8253BD31949}"/>
              </a:ext>
            </a:extLst>
          </p:cNvPr>
          <p:cNvPicPr>
            <a:picLocks noChangeAspect="1"/>
          </p:cNvPicPr>
          <p:nvPr/>
        </p:nvPicPr>
        <p:blipFill>
          <a:blip r:embed="rId4"/>
          <a:stretch>
            <a:fillRect/>
          </a:stretch>
        </p:blipFill>
        <p:spPr>
          <a:xfrm>
            <a:off x="6374110" y="269449"/>
            <a:ext cx="725070" cy="719561"/>
          </a:xfrm>
          <a:prstGeom prst="rect">
            <a:avLst/>
          </a:prstGeom>
        </p:spPr>
      </p:pic>
      <p:sp>
        <p:nvSpPr>
          <p:cNvPr id="9" name="TextBox 2">
            <a:extLst>
              <a:ext uri="{FF2B5EF4-FFF2-40B4-BE49-F238E27FC236}">
                <a16:creationId xmlns:a16="http://schemas.microsoft.com/office/drawing/2014/main" id="{CCB5B27B-DC79-B3F7-318E-ED47B70CA64D}"/>
              </a:ext>
            </a:extLst>
          </p:cNvPr>
          <p:cNvSpPr>
            <a:spLocks noGrp="1"/>
          </p:cNvSpPr>
          <p:nvPr/>
        </p:nvSpPr>
        <p:spPr>
          <a:xfrm>
            <a:off x="3778270" y="274140"/>
            <a:ext cx="2276565" cy="646331"/>
          </a:xfrm>
          <a:prstGeom prst="rect">
            <a:avLst/>
          </a:prstGeom>
          <a:solidFill>
            <a:schemeClr val="tx2">
              <a:lumMod val="10000"/>
              <a:lumOff val="90000"/>
            </a:schemeClr>
          </a:solidFill>
        </p:spPr>
        <p:txBody>
          <a:bodyPr wrap="square" lIns="91440" tIns="45720" rIns="91440" bIns="45720" anchor="t">
            <a:spAutoFit/>
          </a:bodyPr>
          <a:lstStyle/>
          <a:p>
            <a:r>
              <a:rPr lang="en-US" sz="1200">
                <a:latin typeface="+mj-lt"/>
                <a:ea typeface="+mj-lt"/>
                <a:cs typeface="+mj-lt"/>
              </a:rPr>
              <a:t>Monday 16th November - </a:t>
            </a:r>
          </a:p>
          <a:p>
            <a:r>
              <a:rPr lang="en-US" sz="1200">
                <a:latin typeface="Aptos Display"/>
              </a:rPr>
              <a:t>9:00am</a:t>
            </a:r>
          </a:p>
          <a:p>
            <a:r>
              <a:rPr lang="en-US" sz="1200">
                <a:latin typeface="Aptos Display"/>
              </a:rPr>
              <a:t>1hr 30 mins</a:t>
            </a:r>
          </a:p>
        </p:txBody>
      </p:sp>
    </p:spTree>
    <p:extLst>
      <p:ext uri="{BB962C8B-B14F-4D97-AF65-F5344CB8AC3E}">
        <p14:creationId xmlns:p14="http://schemas.microsoft.com/office/powerpoint/2010/main" val="39784241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65DEBA-F622-E1C3-9CED-9094772B7F97}"/>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5F5EF0FF-0B3F-B141-5D7E-C51C8B899AA8}"/>
              </a:ext>
            </a:extLst>
          </p:cNvPr>
          <p:cNvSpPr/>
          <p:nvPr/>
        </p:nvSpPr>
        <p:spPr>
          <a:xfrm>
            <a:off x="-1" y="0"/>
            <a:ext cx="7559676" cy="10439400"/>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Rounded Corners 6">
            <a:extLst>
              <a:ext uri="{FF2B5EF4-FFF2-40B4-BE49-F238E27FC236}">
                <a16:creationId xmlns:a16="http://schemas.microsoft.com/office/drawing/2014/main" id="{965547FA-A2A1-93C6-E6FE-AEF211E8923E}"/>
              </a:ext>
            </a:extLst>
          </p:cNvPr>
          <p:cNvSpPr/>
          <p:nvPr/>
        </p:nvSpPr>
        <p:spPr>
          <a:xfrm>
            <a:off x="251725" y="164611"/>
            <a:ext cx="7036219" cy="9954882"/>
          </a:xfrm>
          <a:prstGeom prst="roundRect">
            <a:avLst>
              <a:gd name="adj" fmla="val 499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91049FAA-11F3-63F2-BD4A-32EFBF90F339}"/>
              </a:ext>
            </a:extLst>
          </p:cNvPr>
          <p:cNvSpPr txBox="1"/>
          <p:nvPr/>
        </p:nvSpPr>
        <p:spPr>
          <a:xfrm>
            <a:off x="444546" y="260230"/>
            <a:ext cx="3005236" cy="646331"/>
          </a:xfrm>
          <a:prstGeom prst="rect">
            <a:avLst/>
          </a:prstGeom>
          <a:noFill/>
        </p:spPr>
        <p:txBody>
          <a:bodyPr wrap="square" rtlCol="0">
            <a:spAutoFit/>
          </a:bodyPr>
          <a:lstStyle/>
          <a:p>
            <a:r>
              <a:rPr lang="en-US" sz="3600">
                <a:latin typeface="Trade Gothic Inline" panose="020B0504030203020204" pitchFamily="34" charset="0"/>
              </a:rPr>
              <a:t>history</a:t>
            </a:r>
            <a:endParaRPr lang="en-GB" sz="3600">
              <a:latin typeface="Trade Gothic Inline" panose="020B0504030203020204" pitchFamily="34" charset="0"/>
            </a:endParaRPr>
          </a:p>
        </p:txBody>
      </p:sp>
      <p:graphicFrame>
        <p:nvGraphicFramePr>
          <p:cNvPr id="4" name="Table 3">
            <a:extLst>
              <a:ext uri="{FF2B5EF4-FFF2-40B4-BE49-F238E27FC236}">
                <a16:creationId xmlns:a16="http://schemas.microsoft.com/office/drawing/2014/main" id="{B1067B53-6BF1-A53F-9E28-2C26EE50F5E1}"/>
              </a:ext>
            </a:extLst>
          </p:cNvPr>
          <p:cNvGraphicFramePr>
            <a:graphicFrameLocks noGrp="1"/>
          </p:cNvGraphicFramePr>
          <p:nvPr/>
        </p:nvGraphicFramePr>
        <p:xfrm>
          <a:off x="336419" y="909943"/>
          <a:ext cx="6846770" cy="4502839"/>
        </p:xfrm>
        <a:graphic>
          <a:graphicData uri="http://schemas.openxmlformats.org/drawingml/2006/table">
            <a:tbl>
              <a:tblPr firstRow="1" bandRow="1">
                <a:tableStyleId>{5940675A-B579-460E-94D1-54222C63F5DA}</a:tableStyleId>
              </a:tblPr>
              <a:tblGrid>
                <a:gridCol w="854298">
                  <a:extLst>
                    <a:ext uri="{9D8B030D-6E8A-4147-A177-3AD203B41FA5}">
                      <a16:colId xmlns:a16="http://schemas.microsoft.com/office/drawing/2014/main" val="2782223313"/>
                    </a:ext>
                  </a:extLst>
                </a:gridCol>
                <a:gridCol w="5992472">
                  <a:extLst>
                    <a:ext uri="{9D8B030D-6E8A-4147-A177-3AD203B41FA5}">
                      <a16:colId xmlns:a16="http://schemas.microsoft.com/office/drawing/2014/main" val="911417166"/>
                    </a:ext>
                  </a:extLst>
                </a:gridCol>
              </a:tblGrid>
              <a:tr h="296599">
                <a:tc>
                  <a:txBody>
                    <a:bodyPr/>
                    <a:lstStyle/>
                    <a:p>
                      <a:r>
                        <a:rPr lang="en-US" sz="1100" b="1">
                          <a:latin typeface="Calibri"/>
                          <a:ea typeface="Calibri"/>
                          <a:cs typeface="Calibri"/>
                        </a:rPr>
                        <a:t>Paper </a:t>
                      </a:r>
                      <a:endParaRPr lang="en-GB" sz="1100" b="1">
                        <a:latin typeface="Calibri"/>
                        <a:ea typeface="Calibri"/>
                        <a:cs typeface="Calibri"/>
                      </a:endParaRPr>
                    </a:p>
                  </a:txBody>
                  <a:tcPr/>
                </a:tc>
                <a:tc>
                  <a:txBody>
                    <a:bodyPr/>
                    <a:lstStyle/>
                    <a:p>
                      <a:r>
                        <a:rPr lang="en-GB" sz="1100" i="1">
                          <a:latin typeface="Calibri"/>
                          <a:ea typeface="Calibri"/>
                          <a:cs typeface="Calibri"/>
                        </a:rPr>
                        <a:t>1 = Medicine = 1 hour 20 minutes = 52 marks</a:t>
                      </a:r>
                    </a:p>
                    <a:p>
                      <a:r>
                        <a:rPr lang="en-GB" sz="1100" i="1">
                          <a:latin typeface="Calibri"/>
                          <a:ea typeface="Calibri"/>
                          <a:cs typeface="Calibri"/>
                        </a:rPr>
                        <a:t>3 = Germany = 1 hour 30 minutes = 52 marks</a:t>
                      </a:r>
                    </a:p>
                  </a:txBody>
                  <a:tcPr>
                    <a:solidFill>
                      <a:schemeClr val="bg1"/>
                    </a:solidFill>
                  </a:tcPr>
                </a:tc>
                <a:extLst>
                  <a:ext uri="{0D108BD9-81ED-4DB2-BD59-A6C34878D82A}">
                    <a16:rowId xmlns:a16="http://schemas.microsoft.com/office/drawing/2014/main" val="3706422787"/>
                  </a:ext>
                </a:extLst>
              </a:tr>
              <a:tr h="296599">
                <a:tc gridSpan="2">
                  <a:txBody>
                    <a:bodyPr/>
                    <a:lstStyle/>
                    <a:p>
                      <a:pPr algn="ctr"/>
                      <a:r>
                        <a:rPr lang="en-GB" sz="1200" b="0" i="0">
                          <a:solidFill>
                            <a:schemeClr val="tx1"/>
                          </a:solidFill>
                          <a:latin typeface="Calibri"/>
                          <a:ea typeface="Calibri"/>
                          <a:cs typeface="Calibri"/>
                        </a:rPr>
                        <a:t>Topics / Subjects – what will be on the exam?</a:t>
                      </a:r>
                    </a:p>
                  </a:txBody>
                  <a:tcPr>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1430028649"/>
                  </a:ext>
                </a:extLst>
              </a:tr>
              <a:tr h="2407687">
                <a:tc gridSpan="2">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en-GB" sz="1100" b="1" i="1">
                          <a:latin typeface="+mj-lt"/>
                          <a:ea typeface="Calibri" panose="020F0502020204030204" pitchFamily="34" charset="0"/>
                          <a:cs typeface="Calibri" panose="020F0502020204030204" pitchFamily="34" charset="0"/>
                        </a:rPr>
                        <a:t>Medicine in Britain, c.1250-present AND The British Sector of the Western Front, 1914-18: injuries, treatment and the trenches</a:t>
                      </a:r>
                    </a:p>
                    <a:p>
                      <a:r>
                        <a:rPr lang="en-GB" sz="1100" b="0" i="1">
                          <a:latin typeface="+mj-lt"/>
                          <a:ea typeface="Calibri" panose="020F0502020204030204" pitchFamily="34" charset="0"/>
                          <a:cs typeface="Calibri" panose="020F0502020204030204" pitchFamily="34" charset="0"/>
                        </a:rPr>
                        <a:t>Section A: Special Study: </a:t>
                      </a:r>
                      <a:r>
                        <a:rPr lang="en-GB" sz="1100" b="1" i="1">
                          <a:solidFill>
                            <a:srgbClr val="7030A0"/>
                          </a:solidFill>
                          <a:latin typeface="+mj-lt"/>
                          <a:ea typeface="Calibri" panose="020F0502020204030204" pitchFamily="34" charset="0"/>
                          <a:cs typeface="Calibri" panose="020F0502020204030204" pitchFamily="34" charset="0"/>
                        </a:rPr>
                        <a:t>The British Sector of the Western Front, 1914-18: injuries, treatment and the trenches. </a:t>
                      </a:r>
                    </a:p>
                    <a:p>
                      <a:pPr marL="0" indent="0">
                        <a:buFontTx/>
                        <a:buNone/>
                      </a:pPr>
                      <a:r>
                        <a:rPr lang="en-GB" sz="1100" b="1" i="1">
                          <a:solidFill>
                            <a:schemeClr val="tx1"/>
                          </a:solidFill>
                          <a:latin typeface="+mj-lt"/>
                          <a:ea typeface="Calibri" panose="020F0502020204030204" pitchFamily="34" charset="0"/>
                          <a:cs typeface="Calibri" panose="020F0502020204030204" pitchFamily="34" charset="0"/>
                        </a:rPr>
                        <a:t>Exam Questions:  </a:t>
                      </a:r>
                      <a:r>
                        <a:rPr lang="en-GB" sz="1100" i="1">
                          <a:latin typeface="+mj-lt"/>
                          <a:ea typeface="Calibri" panose="020F0502020204030204" pitchFamily="34" charset="0"/>
                          <a:cs typeface="Calibri" panose="020F0502020204030204" pitchFamily="34" charset="0"/>
                        </a:rPr>
                        <a:t>Section A [16 marks]</a:t>
                      </a:r>
                    </a:p>
                    <a:p>
                      <a:pPr marL="0" indent="0">
                        <a:buFontTx/>
                        <a:buNone/>
                      </a:pPr>
                      <a:r>
                        <a:rPr lang="en-GB" sz="1100" i="1">
                          <a:latin typeface="+mj-lt"/>
                          <a:ea typeface="Calibri" panose="020F0502020204030204" pitchFamily="34" charset="0"/>
                          <a:cs typeface="Calibri" panose="020F0502020204030204" pitchFamily="34" charset="0"/>
                        </a:rPr>
                        <a:t>Q1a&amp;b = Describe one feature of…[4]</a:t>
                      </a:r>
                    </a:p>
                    <a:p>
                      <a:pPr marL="0" indent="0">
                        <a:buFontTx/>
                        <a:buNone/>
                      </a:pPr>
                      <a:r>
                        <a:rPr lang="en-GB" sz="1100" i="1">
                          <a:latin typeface="+mj-lt"/>
                          <a:ea typeface="Calibri" panose="020F0502020204030204" pitchFamily="34" charset="0"/>
                          <a:cs typeface="Calibri" panose="020F0502020204030204" pitchFamily="34" charset="0"/>
                        </a:rPr>
                        <a:t>Q2a) = Enquiry questions – how useful…[8]</a:t>
                      </a:r>
                    </a:p>
                    <a:p>
                      <a:pPr marL="0" indent="0">
                        <a:buFontTx/>
                        <a:buNone/>
                      </a:pPr>
                      <a:r>
                        <a:rPr lang="en-GB" sz="1100" i="1">
                          <a:latin typeface="+mj-lt"/>
                          <a:ea typeface="Calibri" panose="020F0502020204030204" pitchFamily="34" charset="0"/>
                          <a:cs typeface="Calibri" panose="020F0502020204030204" pitchFamily="34" charset="0"/>
                        </a:rPr>
                        <a:t>Q2b] Following up sources [4]</a:t>
                      </a:r>
                    </a:p>
                    <a:p>
                      <a:r>
                        <a:rPr lang="en-GB" sz="1100" b="0" i="1">
                          <a:latin typeface="+mj-lt"/>
                          <a:ea typeface="Calibri" panose="020F0502020204030204" pitchFamily="34" charset="0"/>
                          <a:cs typeface="Calibri" panose="020F0502020204030204" pitchFamily="34" charset="0"/>
                        </a:rPr>
                        <a:t>Section B:</a:t>
                      </a:r>
                      <a:r>
                        <a:rPr lang="en-GB" sz="1100" b="1" i="1">
                          <a:solidFill>
                            <a:srgbClr val="7030A0"/>
                          </a:solidFill>
                          <a:latin typeface="+mj-lt"/>
                          <a:ea typeface="Calibri" panose="020F0502020204030204" pitchFamily="34" charset="0"/>
                          <a:cs typeface="Calibri" panose="020F0502020204030204" pitchFamily="34" charset="0"/>
                        </a:rPr>
                        <a:t>Medicine in Medieval, Renaissance, 18</a:t>
                      </a:r>
                      <a:r>
                        <a:rPr lang="en-GB" sz="1100" b="1" i="1" baseline="30000">
                          <a:solidFill>
                            <a:srgbClr val="7030A0"/>
                          </a:solidFill>
                          <a:latin typeface="+mj-lt"/>
                          <a:ea typeface="Calibri" panose="020F0502020204030204" pitchFamily="34" charset="0"/>
                          <a:cs typeface="Calibri" panose="020F0502020204030204" pitchFamily="34" charset="0"/>
                        </a:rPr>
                        <a:t>th</a:t>
                      </a:r>
                      <a:r>
                        <a:rPr lang="en-GB" sz="1100" b="1" i="1">
                          <a:solidFill>
                            <a:srgbClr val="7030A0"/>
                          </a:solidFill>
                          <a:latin typeface="+mj-lt"/>
                          <a:ea typeface="Calibri" panose="020F0502020204030204" pitchFamily="34" charset="0"/>
                          <a:cs typeface="Calibri" panose="020F0502020204030204" pitchFamily="34" charset="0"/>
                        </a:rPr>
                        <a:t> &amp; 19</a:t>
                      </a:r>
                      <a:r>
                        <a:rPr lang="en-GB" sz="1100" b="1" i="1" baseline="30000">
                          <a:solidFill>
                            <a:srgbClr val="7030A0"/>
                          </a:solidFill>
                          <a:latin typeface="+mj-lt"/>
                          <a:ea typeface="Calibri" panose="020F0502020204030204" pitchFamily="34" charset="0"/>
                          <a:cs typeface="Calibri" panose="020F0502020204030204" pitchFamily="34" charset="0"/>
                        </a:rPr>
                        <a:t>th</a:t>
                      </a:r>
                      <a:r>
                        <a:rPr lang="en-GB" sz="1100" b="1" i="1">
                          <a:solidFill>
                            <a:srgbClr val="7030A0"/>
                          </a:solidFill>
                          <a:latin typeface="+mj-lt"/>
                          <a:ea typeface="Calibri" panose="020F0502020204030204" pitchFamily="34" charset="0"/>
                          <a:cs typeface="Calibri" panose="020F0502020204030204" pitchFamily="34" charset="0"/>
                        </a:rPr>
                        <a:t> century and Modern Britain.</a:t>
                      </a:r>
                    </a:p>
                    <a:p>
                      <a:pPr marL="0" indent="0">
                        <a:buFontTx/>
                        <a:buNone/>
                      </a:pPr>
                      <a:r>
                        <a:rPr lang="en-GB" sz="1100" b="1" i="1">
                          <a:latin typeface="+mj-lt"/>
                          <a:ea typeface="Calibri" panose="020F0502020204030204" pitchFamily="34" charset="0"/>
                          <a:cs typeface="Calibri" panose="020F0502020204030204" pitchFamily="34" charset="0"/>
                        </a:rPr>
                        <a:t>Exam Questions:   </a:t>
                      </a:r>
                      <a:r>
                        <a:rPr lang="en-GB" sz="1100" i="1">
                          <a:latin typeface="+mj-lt"/>
                          <a:ea typeface="Calibri" panose="020F0502020204030204" pitchFamily="34" charset="0"/>
                          <a:cs typeface="Calibri" panose="020F0502020204030204" pitchFamily="34" charset="0"/>
                        </a:rPr>
                        <a:t>Section B [36 marks]</a:t>
                      </a:r>
                    </a:p>
                    <a:p>
                      <a:pPr marL="0" indent="0">
                        <a:buFontTx/>
                        <a:buNone/>
                      </a:pPr>
                      <a:r>
                        <a:rPr lang="en-GB" sz="1100" i="1">
                          <a:latin typeface="+mj-lt"/>
                          <a:ea typeface="Calibri" panose="020F0502020204030204" pitchFamily="34" charset="0"/>
                          <a:cs typeface="Calibri" panose="020F0502020204030204" pitchFamily="34" charset="0"/>
                        </a:rPr>
                        <a:t>Q3 = similarity or difference  [4]</a:t>
                      </a:r>
                    </a:p>
                    <a:p>
                      <a:pPr marL="0" indent="0">
                        <a:buFontTx/>
                        <a:buNone/>
                      </a:pPr>
                      <a:r>
                        <a:rPr lang="en-GB" sz="1100" i="1">
                          <a:latin typeface="+mj-lt"/>
                          <a:ea typeface="Calibri" panose="020F0502020204030204" pitchFamily="34" charset="0"/>
                          <a:cs typeface="Calibri" panose="020F0502020204030204" pitchFamily="34" charset="0"/>
                        </a:rPr>
                        <a:t>Q4 = Explain why…[12] </a:t>
                      </a:r>
                    </a:p>
                    <a:p>
                      <a:pPr marL="0" indent="0">
                        <a:buFontTx/>
                        <a:buNone/>
                      </a:pPr>
                      <a:r>
                        <a:rPr lang="en-GB" sz="1100" i="1">
                          <a:latin typeface="+mj-lt"/>
                          <a:ea typeface="Calibri"/>
                          <a:cs typeface="Calibri"/>
                        </a:rPr>
                        <a:t>Q5 OR 6 = How far do you agree? [16+4 spg]</a:t>
                      </a:r>
                    </a:p>
                    <a:p>
                      <a:pPr marL="0" marR="0" lvl="0" indent="0" algn="l" defTabSz="755934" rtl="0" eaLnBrk="1" fontAlgn="auto" latinLnBrk="0" hangingPunct="1">
                        <a:lnSpc>
                          <a:spcPct val="100000"/>
                        </a:lnSpc>
                        <a:spcBef>
                          <a:spcPts val="0"/>
                        </a:spcBef>
                        <a:spcAft>
                          <a:spcPts val="0"/>
                        </a:spcAft>
                        <a:buClrTx/>
                        <a:buSzTx/>
                        <a:buFontTx/>
                        <a:buNone/>
                        <a:tabLst/>
                        <a:defRPr/>
                      </a:pPr>
                      <a:endParaRPr lang="en-GB" sz="1100" i="1">
                        <a:latin typeface="+mj-lt"/>
                        <a:ea typeface="Calibri" panose="020F0502020204030204" pitchFamily="34" charset="0"/>
                        <a:cs typeface="Calibri" panose="020F0502020204030204" pitchFamily="34" charset="0"/>
                      </a:endParaRPr>
                    </a:p>
                    <a:p>
                      <a:pPr marL="0" marR="0" lvl="0" indent="0" algn="l" defTabSz="755934" rtl="0" eaLnBrk="1" fontAlgn="auto" latinLnBrk="0" hangingPunct="1">
                        <a:lnSpc>
                          <a:spcPct val="100000"/>
                        </a:lnSpc>
                        <a:spcBef>
                          <a:spcPts val="0"/>
                        </a:spcBef>
                        <a:spcAft>
                          <a:spcPts val="0"/>
                        </a:spcAft>
                        <a:buClrTx/>
                        <a:buSzTx/>
                        <a:buFontTx/>
                        <a:buNone/>
                        <a:tabLst/>
                        <a:defRPr/>
                      </a:pPr>
                      <a:r>
                        <a:rPr lang="en-GB" sz="1100" b="1" i="1">
                          <a:latin typeface="+mj-lt"/>
                          <a:ea typeface="Calibri" panose="020F0502020204030204" pitchFamily="34" charset="0"/>
                          <a:cs typeface="Calibri" panose="020F0502020204030204" pitchFamily="34" charset="0"/>
                        </a:rPr>
                        <a:t>Weimar and Nazi Germany, 1918-39</a:t>
                      </a:r>
                    </a:p>
                    <a:p>
                      <a:pPr marL="0" marR="0" lvl="0" indent="0" algn="l" defTabSz="755934" rtl="0" eaLnBrk="1" fontAlgn="auto" latinLnBrk="0" hangingPunct="1">
                        <a:lnSpc>
                          <a:spcPct val="100000"/>
                        </a:lnSpc>
                        <a:spcBef>
                          <a:spcPts val="0"/>
                        </a:spcBef>
                        <a:spcAft>
                          <a:spcPts val="0"/>
                        </a:spcAft>
                        <a:buClrTx/>
                        <a:buSzTx/>
                        <a:buFontTx/>
                        <a:buNone/>
                        <a:tabLst/>
                        <a:defRPr/>
                      </a:pPr>
                      <a:r>
                        <a:rPr lang="en-GB" sz="1100" b="1" i="1">
                          <a:solidFill>
                            <a:schemeClr val="tx1"/>
                          </a:solidFill>
                          <a:latin typeface="+mj-lt"/>
                          <a:ea typeface="Calibri" panose="020F0502020204030204" pitchFamily="34" charset="0"/>
                          <a:cs typeface="Calibri" panose="020F0502020204030204" pitchFamily="34" charset="0"/>
                        </a:rPr>
                        <a:t>Exam Questions: </a:t>
                      </a:r>
                      <a:r>
                        <a:rPr lang="en-GB" sz="1100" b="0" i="1">
                          <a:latin typeface="+mj-lt"/>
                          <a:ea typeface="Calibri" panose="020F0502020204030204" pitchFamily="34" charset="0"/>
                          <a:cs typeface="Calibri" panose="020F0502020204030204" pitchFamily="34" charset="0"/>
                        </a:rPr>
                        <a:t>Section A [16 marks]</a:t>
                      </a:r>
                    </a:p>
                    <a:p>
                      <a:pPr marL="0" marR="0" lvl="0" indent="0" algn="l" defTabSz="755934" rtl="0" eaLnBrk="1" fontAlgn="auto" latinLnBrk="0" hangingPunct="1">
                        <a:lnSpc>
                          <a:spcPct val="100000"/>
                        </a:lnSpc>
                        <a:spcBef>
                          <a:spcPts val="0"/>
                        </a:spcBef>
                        <a:spcAft>
                          <a:spcPts val="0"/>
                        </a:spcAft>
                        <a:buClrTx/>
                        <a:buSzTx/>
                        <a:buFontTx/>
                        <a:buNone/>
                        <a:tabLst/>
                        <a:defRPr/>
                      </a:pPr>
                      <a:r>
                        <a:rPr lang="en-GB" sz="1100" b="0" i="1">
                          <a:latin typeface="+mj-lt"/>
                          <a:ea typeface="Calibri" panose="020F0502020204030204" pitchFamily="34" charset="0"/>
                          <a:cs typeface="Calibri" panose="020F0502020204030204" pitchFamily="34" charset="0"/>
                        </a:rPr>
                        <a:t>Q1 = Give two things you can infer from Source A about….[4]</a:t>
                      </a:r>
                    </a:p>
                    <a:p>
                      <a:pPr marL="0" marR="0" lvl="0" indent="0" algn="l" defTabSz="755934" rtl="0" eaLnBrk="1" fontAlgn="auto" latinLnBrk="0" hangingPunct="1">
                        <a:lnSpc>
                          <a:spcPct val="100000"/>
                        </a:lnSpc>
                        <a:spcBef>
                          <a:spcPts val="0"/>
                        </a:spcBef>
                        <a:spcAft>
                          <a:spcPts val="0"/>
                        </a:spcAft>
                        <a:buClrTx/>
                        <a:buSzTx/>
                        <a:buFontTx/>
                        <a:buNone/>
                        <a:tabLst/>
                        <a:defRPr/>
                      </a:pPr>
                      <a:r>
                        <a:rPr lang="en-GB" sz="1100" b="0" i="1">
                          <a:latin typeface="+mj-lt"/>
                          <a:ea typeface="Calibri" panose="020F0502020204030204" pitchFamily="34" charset="0"/>
                          <a:cs typeface="Calibri" panose="020F0502020204030204" pitchFamily="34" charset="0"/>
                        </a:rPr>
                        <a:t>Q2a or 2b = Explain why…[12 marks]</a:t>
                      </a:r>
                      <a:endParaRPr lang="en-US" sz="1100" b="0">
                        <a:latin typeface="+mj-lt"/>
                        <a:ea typeface="Calibri" panose="020F0502020204030204" pitchFamily="34" charset="0"/>
                        <a:cs typeface="Calibri" panose="020F0502020204030204" pitchFamily="34" charset="0"/>
                      </a:endParaRPr>
                    </a:p>
                    <a:p>
                      <a:pPr marL="0" marR="0" lvl="0" indent="0" algn="l" defTabSz="755934" rtl="0" eaLnBrk="1" fontAlgn="auto" latinLnBrk="0" hangingPunct="1">
                        <a:lnSpc>
                          <a:spcPct val="100000"/>
                        </a:lnSpc>
                        <a:spcBef>
                          <a:spcPts val="0"/>
                        </a:spcBef>
                        <a:spcAft>
                          <a:spcPts val="0"/>
                        </a:spcAft>
                        <a:buClrTx/>
                        <a:buSzTx/>
                        <a:buFontTx/>
                        <a:buNone/>
                        <a:tabLst/>
                        <a:defRPr/>
                      </a:pPr>
                      <a:r>
                        <a:rPr lang="en-GB" sz="1100" b="1" i="1">
                          <a:solidFill>
                            <a:schemeClr val="tx1"/>
                          </a:solidFill>
                          <a:latin typeface="+mj-lt"/>
                          <a:ea typeface="Calibri" panose="020F0502020204030204" pitchFamily="34" charset="0"/>
                          <a:cs typeface="Calibri" panose="020F0502020204030204" pitchFamily="34" charset="0"/>
                        </a:rPr>
                        <a:t>Exam Questions: </a:t>
                      </a:r>
                      <a:r>
                        <a:rPr lang="en-GB" sz="1100" b="0" i="1">
                          <a:latin typeface="+mj-lt"/>
                          <a:ea typeface="Calibri" panose="020F0502020204030204" pitchFamily="34" charset="0"/>
                          <a:cs typeface="Calibri" panose="020F0502020204030204" pitchFamily="34" charset="0"/>
                        </a:rPr>
                        <a:t>Section B [36 marks] – this is the ENQUIRY QUESTION</a:t>
                      </a:r>
                    </a:p>
                    <a:p>
                      <a:r>
                        <a:rPr lang="en-GB" sz="1100" b="0" i="1">
                          <a:latin typeface="+mj-lt"/>
                          <a:ea typeface="Calibri" panose="020F0502020204030204" pitchFamily="34" charset="0"/>
                          <a:cs typeface="Calibri" panose="020F0502020204030204" pitchFamily="34" charset="0"/>
                        </a:rPr>
                        <a:t>Q3a  = How useful are Sources B &amp; C for an enquiry into..? [8]</a:t>
                      </a:r>
                    </a:p>
                    <a:p>
                      <a:r>
                        <a:rPr lang="en-GB" sz="1100" b="0" i="1">
                          <a:latin typeface="+mj-lt"/>
                          <a:ea typeface="Calibri" panose="020F0502020204030204" pitchFamily="34" charset="0"/>
                          <a:cs typeface="Calibri" panose="020F0502020204030204" pitchFamily="34" charset="0"/>
                        </a:rPr>
                        <a:t>Q3b = What is the amin difference between the views? [4]</a:t>
                      </a:r>
                    </a:p>
                    <a:p>
                      <a:r>
                        <a:rPr lang="en-GB" sz="1100" b="0" i="1">
                          <a:latin typeface="+mj-lt"/>
                          <a:ea typeface="Calibri" panose="020F0502020204030204" pitchFamily="34" charset="0"/>
                          <a:cs typeface="Calibri" panose="020F0502020204030204" pitchFamily="34" charset="0"/>
                        </a:rPr>
                        <a:t>Q3c = Suggest one reason why interpretations 1 &amp; 2 give different views about…[4]</a:t>
                      </a:r>
                    </a:p>
                    <a:p>
                      <a:r>
                        <a:rPr lang="en-GB" sz="1100" b="0" i="1">
                          <a:latin typeface="+mj-lt"/>
                          <a:ea typeface="Calibri" panose="020F0502020204030204" pitchFamily="34" charset="0"/>
                          <a:cs typeface="Calibri" panose="020F0502020204030204" pitchFamily="34" charset="0"/>
                        </a:rPr>
                        <a:t>Q3d = How far do you agree with interpretation 2 about…?[16+4spg]</a:t>
                      </a:r>
                    </a:p>
                  </a:txBody>
                  <a:tcPr/>
                </a:tc>
                <a:tc hMerge="1">
                  <a:txBody>
                    <a:bodyPr/>
                    <a:lstStyle/>
                    <a:p>
                      <a:endParaRPr/>
                    </a:p>
                  </a:txBody>
                  <a:tcPr/>
                </a:tc>
                <a:extLst>
                  <a:ext uri="{0D108BD9-81ED-4DB2-BD59-A6C34878D82A}">
                    <a16:rowId xmlns:a16="http://schemas.microsoft.com/office/drawing/2014/main" val="3397697903"/>
                  </a:ext>
                </a:extLst>
              </a:tr>
            </a:tbl>
          </a:graphicData>
        </a:graphic>
      </p:graphicFrame>
      <p:graphicFrame>
        <p:nvGraphicFramePr>
          <p:cNvPr id="13" name="Table 12">
            <a:extLst>
              <a:ext uri="{FF2B5EF4-FFF2-40B4-BE49-F238E27FC236}">
                <a16:creationId xmlns:a16="http://schemas.microsoft.com/office/drawing/2014/main" id="{B634D252-C215-DADB-0EF9-1B567AB4DD20}"/>
              </a:ext>
            </a:extLst>
          </p:cNvPr>
          <p:cNvGraphicFramePr>
            <a:graphicFrameLocks noGrp="1"/>
          </p:cNvGraphicFramePr>
          <p:nvPr/>
        </p:nvGraphicFramePr>
        <p:xfrm>
          <a:off x="391935" y="9139954"/>
          <a:ext cx="6320655" cy="916777"/>
        </p:xfrm>
        <a:graphic>
          <a:graphicData uri="http://schemas.openxmlformats.org/drawingml/2006/table">
            <a:tbl>
              <a:tblPr firstRow="1" bandRow="1">
                <a:tableStyleId>{5940675A-B579-460E-94D1-54222C63F5DA}</a:tableStyleId>
              </a:tblPr>
              <a:tblGrid>
                <a:gridCol w="978086">
                  <a:extLst>
                    <a:ext uri="{9D8B030D-6E8A-4147-A177-3AD203B41FA5}">
                      <a16:colId xmlns:a16="http://schemas.microsoft.com/office/drawing/2014/main" val="3968794025"/>
                    </a:ext>
                  </a:extLst>
                </a:gridCol>
                <a:gridCol w="2027282">
                  <a:extLst>
                    <a:ext uri="{9D8B030D-6E8A-4147-A177-3AD203B41FA5}">
                      <a16:colId xmlns:a16="http://schemas.microsoft.com/office/drawing/2014/main" val="1334494196"/>
                    </a:ext>
                  </a:extLst>
                </a:gridCol>
                <a:gridCol w="1014411">
                  <a:extLst>
                    <a:ext uri="{9D8B030D-6E8A-4147-A177-3AD203B41FA5}">
                      <a16:colId xmlns:a16="http://schemas.microsoft.com/office/drawing/2014/main" val="2194568897"/>
                    </a:ext>
                  </a:extLst>
                </a:gridCol>
                <a:gridCol w="2300876">
                  <a:extLst>
                    <a:ext uri="{9D8B030D-6E8A-4147-A177-3AD203B41FA5}">
                      <a16:colId xmlns:a16="http://schemas.microsoft.com/office/drawing/2014/main" val="4068535511"/>
                    </a:ext>
                  </a:extLst>
                </a:gridCol>
              </a:tblGrid>
              <a:tr h="219232">
                <a:tc>
                  <a:txBody>
                    <a:bodyPr/>
                    <a:lstStyle/>
                    <a:p>
                      <a:r>
                        <a:rPr lang="en-US" sz="1100" b="1">
                          <a:latin typeface="Calibri" panose="020F0502020204030204" pitchFamily="34" charset="0"/>
                          <a:ea typeface="Calibri" panose="020F0502020204030204" pitchFamily="34" charset="0"/>
                          <a:cs typeface="Calibri" panose="020F0502020204030204" pitchFamily="34" charset="0"/>
                        </a:rPr>
                        <a:t>Lead Teacher</a:t>
                      </a:r>
                      <a:endParaRPr lang="en-GB" sz="1100" b="1">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r>
                        <a:rPr lang="en-GB" sz="1100" i="1">
                          <a:latin typeface="Calibri" panose="020F0502020204030204" pitchFamily="34" charset="0"/>
                          <a:ea typeface="Calibri" panose="020F0502020204030204" pitchFamily="34" charset="0"/>
                          <a:cs typeface="Calibri" panose="020F0502020204030204" pitchFamily="34" charset="0"/>
                        </a:rPr>
                        <a:t>Ms Smith</a:t>
                      </a:r>
                    </a:p>
                  </a:txBody>
                  <a:tcPr/>
                </a:tc>
                <a:tc>
                  <a:txBody>
                    <a:bodyPr/>
                    <a:lstStyle/>
                    <a:p>
                      <a:r>
                        <a:rPr lang="en-US" sz="1100" b="1">
                          <a:latin typeface="Calibri"/>
                          <a:ea typeface="Calibri"/>
                          <a:cs typeface="Calibri"/>
                        </a:rPr>
                        <a:t>Email</a:t>
                      </a:r>
                      <a:endParaRPr lang="en-GB" sz="1100" b="1">
                        <a:latin typeface="Calibri"/>
                        <a:ea typeface="Calibri"/>
                        <a:cs typeface="Calibri"/>
                      </a:endParaRPr>
                    </a:p>
                  </a:txBody>
                  <a:tcPr/>
                </a:tc>
                <a:tc>
                  <a:txBody>
                    <a:bodyPr/>
                    <a:lstStyle/>
                    <a:p>
                      <a:r>
                        <a:rPr lang="en-GB" sz="1100" i="1">
                          <a:latin typeface="Calibri" panose="020F0502020204030204" pitchFamily="34" charset="0"/>
                          <a:ea typeface="Calibri" panose="020F0502020204030204" pitchFamily="34" charset="0"/>
                          <a:cs typeface="Calibri" panose="020F0502020204030204" pitchFamily="34" charset="0"/>
                        </a:rPr>
                        <a:t>ksmith@firvale.com</a:t>
                      </a:r>
                    </a:p>
                  </a:txBody>
                  <a:tcPr/>
                </a:tc>
                <a:extLst>
                  <a:ext uri="{0D108BD9-81ED-4DB2-BD59-A6C34878D82A}">
                    <a16:rowId xmlns:a16="http://schemas.microsoft.com/office/drawing/2014/main" val="3372156804"/>
                  </a:ext>
                </a:extLst>
              </a:tr>
              <a:tr h="657697">
                <a:tc>
                  <a:txBody>
                    <a:bodyPr/>
                    <a:lstStyle/>
                    <a:p>
                      <a:r>
                        <a:rPr lang="en-US" sz="1100" b="1">
                          <a:latin typeface="Calibri" panose="020F0502020204030204" pitchFamily="34" charset="0"/>
                          <a:ea typeface="Calibri" panose="020F0502020204030204" pitchFamily="34" charset="0"/>
                          <a:cs typeface="Calibri" panose="020F0502020204030204" pitchFamily="34" charset="0"/>
                        </a:rPr>
                        <a:t>Specification</a:t>
                      </a:r>
                    </a:p>
                    <a:p>
                      <a:endParaRPr lang="en-US" sz="1100" b="1">
                        <a:latin typeface="Calibri" panose="020F0502020204030204" pitchFamily="34" charset="0"/>
                        <a:ea typeface="Calibri" panose="020F0502020204030204" pitchFamily="34" charset="0"/>
                        <a:cs typeface="Calibri" panose="020F0502020204030204" pitchFamily="34" charset="0"/>
                      </a:endParaRPr>
                    </a:p>
                    <a:p>
                      <a:endParaRPr lang="en-US" sz="1100" b="1">
                        <a:latin typeface="Calibri" panose="020F0502020204030204" pitchFamily="34" charset="0"/>
                        <a:ea typeface="Calibri" panose="020F0502020204030204" pitchFamily="34" charset="0"/>
                        <a:cs typeface="Calibri" panose="020F0502020204030204" pitchFamily="34" charset="0"/>
                      </a:endParaRPr>
                    </a:p>
                  </a:txBody>
                  <a:tcPr/>
                </a:tc>
                <a:tc gridSpan="3">
                  <a:txBody>
                    <a:bodyPr/>
                    <a:lstStyle/>
                    <a:p>
                      <a:r>
                        <a:rPr lang="en-GB" sz="900" i="1">
                          <a:latin typeface="Calibri" panose="020F0502020204030204" pitchFamily="34" charset="0"/>
                          <a:ea typeface="Calibri" panose="020F0502020204030204" pitchFamily="34" charset="0"/>
                          <a:cs typeface="Calibri" panose="020F0502020204030204" pitchFamily="34" charset="0"/>
                          <a:hlinkClick r:id="rId2"/>
                        </a:rPr>
                        <a:t>https://qualifications.pearson.com/content/dam/pdf/GCSE/History/2016/specification-and-sample-assessments/gcse-9-1-history-specification.pdf</a:t>
                      </a:r>
                      <a:endParaRPr lang="en-GB" sz="900" i="1">
                        <a:latin typeface="Calibri" panose="020F0502020204030204" pitchFamily="34" charset="0"/>
                        <a:ea typeface="Calibri" panose="020F0502020204030204" pitchFamily="34" charset="0"/>
                        <a:cs typeface="Calibri" panose="020F0502020204030204" pitchFamily="34" charset="0"/>
                      </a:endParaRPr>
                    </a:p>
                    <a:p>
                      <a:r>
                        <a:rPr lang="en-GB" sz="900" i="1">
                          <a:latin typeface="Calibri" panose="020F0502020204030204" pitchFamily="34" charset="0"/>
                          <a:ea typeface="Calibri" panose="020F0502020204030204" pitchFamily="34" charset="0"/>
                          <a:cs typeface="Calibri" panose="020F0502020204030204" pitchFamily="34" charset="0"/>
                        </a:rPr>
                        <a:t>Option 11- Medicine in Britain &amp; Option 31 – Weimar and Nazi Germany, 1918-39</a:t>
                      </a:r>
                    </a:p>
                  </a:txBody>
                  <a:tcPr/>
                </a:tc>
                <a:tc hMerge="1">
                  <a:txBody>
                    <a:bodyPr/>
                    <a:lstStyle/>
                    <a:p>
                      <a:endParaRPr lang="en-GB" sz="1100" b="1">
                        <a:latin typeface="Calibri" panose="020F0502020204030204" pitchFamily="34" charset="0"/>
                        <a:ea typeface="Calibri" panose="020F0502020204030204" pitchFamily="34" charset="0"/>
                        <a:cs typeface="Calibri" panose="020F0502020204030204" pitchFamily="34" charset="0"/>
                      </a:endParaRPr>
                    </a:p>
                  </a:txBody>
                  <a:tcPr/>
                </a:tc>
                <a:tc hMerge="1">
                  <a:txBody>
                    <a:bodyPr/>
                    <a:lstStyle/>
                    <a:p>
                      <a:endParaRPr lang="en-GB" sz="1100" i="1">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939925761"/>
                  </a:ext>
                </a:extLst>
              </a:tr>
            </a:tbl>
          </a:graphicData>
        </a:graphic>
      </p:graphicFrame>
      <p:graphicFrame>
        <p:nvGraphicFramePr>
          <p:cNvPr id="11" name="Table 10">
            <a:extLst>
              <a:ext uri="{FF2B5EF4-FFF2-40B4-BE49-F238E27FC236}">
                <a16:creationId xmlns:a16="http://schemas.microsoft.com/office/drawing/2014/main" id="{B099EF94-1D81-7560-5E6E-0BC76C051703}"/>
              </a:ext>
            </a:extLst>
          </p:cNvPr>
          <p:cNvGraphicFramePr>
            <a:graphicFrameLocks noGrp="1"/>
          </p:cNvGraphicFramePr>
          <p:nvPr/>
        </p:nvGraphicFramePr>
        <p:xfrm>
          <a:off x="329399" y="5633219"/>
          <a:ext cx="6846770" cy="1988654"/>
        </p:xfrm>
        <a:graphic>
          <a:graphicData uri="http://schemas.openxmlformats.org/drawingml/2006/table">
            <a:tbl>
              <a:tblPr firstRow="1" bandRow="1">
                <a:tableStyleId>{5940675A-B579-460E-94D1-54222C63F5DA}</a:tableStyleId>
              </a:tblPr>
              <a:tblGrid>
                <a:gridCol w="6846770">
                  <a:extLst>
                    <a:ext uri="{9D8B030D-6E8A-4147-A177-3AD203B41FA5}">
                      <a16:colId xmlns:a16="http://schemas.microsoft.com/office/drawing/2014/main" val="2782223313"/>
                    </a:ext>
                  </a:extLst>
                </a:gridCol>
              </a:tblGrid>
              <a:tr h="212023">
                <a:tc>
                  <a:txBody>
                    <a:bodyPr/>
                    <a:lstStyle/>
                    <a:p>
                      <a:pPr algn="ctr"/>
                      <a:r>
                        <a:rPr lang="en-US" sz="1200" b="0">
                          <a:solidFill>
                            <a:schemeClr val="tx1"/>
                          </a:solidFill>
                          <a:latin typeface="Calibri"/>
                          <a:ea typeface="Calibri"/>
                          <a:cs typeface="Calibri"/>
                        </a:rPr>
                        <a:t>Useful tips</a:t>
                      </a:r>
                      <a:endParaRPr lang="en-GB" sz="1200" b="0">
                        <a:solidFill>
                          <a:schemeClr val="tx1"/>
                        </a:solidFill>
                        <a:latin typeface="Calibri"/>
                        <a:ea typeface="Calibri"/>
                        <a:cs typeface="Calibri"/>
                      </a:endParaRPr>
                    </a:p>
                  </a:txBody>
                  <a:tcPr>
                    <a:solidFill>
                      <a:schemeClr val="accent1">
                        <a:lumMod val="20000"/>
                        <a:lumOff val="80000"/>
                      </a:schemeClr>
                    </a:solidFill>
                  </a:tcPr>
                </a:tc>
                <a:extLst>
                  <a:ext uri="{0D108BD9-81ED-4DB2-BD59-A6C34878D82A}">
                    <a16:rowId xmlns:a16="http://schemas.microsoft.com/office/drawing/2014/main" val="3706422787"/>
                  </a:ext>
                </a:extLst>
              </a:tr>
              <a:tr h="1714334">
                <a:tc>
                  <a:txBody>
                    <a:bodyPr/>
                    <a:lstStyle/>
                    <a:p>
                      <a:endParaRPr lang="en-GB" sz="1100" b="0" i="1">
                        <a:latin typeface="Calibri" panose="020F0502020204030204" pitchFamily="34" charset="0"/>
                        <a:ea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en-GB" sz="1100" b="0" i="0">
                          <a:latin typeface="Aptos Narrow" panose="020B0004020202020204" pitchFamily="34" charset="0"/>
                          <a:ea typeface="Calibri" panose="020F0502020204030204" pitchFamily="34" charset="0"/>
                          <a:cs typeface="Calibri" panose="020F0502020204030204" pitchFamily="34" charset="0"/>
                        </a:rPr>
                        <a:t>Highlight the skill, focus of the question and time period eg </a:t>
                      </a:r>
                      <a:r>
                        <a:rPr lang="en-GB" sz="1100" b="0" i="0">
                          <a:highlight>
                            <a:srgbClr val="FFFF00"/>
                          </a:highlight>
                          <a:latin typeface="Aptos Narrow" panose="020B0004020202020204" pitchFamily="34" charset="0"/>
                          <a:ea typeface="Calibri" panose="020F0502020204030204" pitchFamily="34" charset="0"/>
                          <a:cs typeface="Calibri" panose="020F0502020204030204" pitchFamily="34" charset="0"/>
                        </a:rPr>
                        <a:t>Explain</a:t>
                      </a:r>
                      <a:r>
                        <a:rPr lang="en-GB" sz="1100" b="0" i="0">
                          <a:latin typeface="Aptos Narrow" panose="020B0004020202020204" pitchFamily="34" charset="0"/>
                          <a:ea typeface="Calibri" panose="020F0502020204030204" pitchFamily="34" charset="0"/>
                          <a:cs typeface="Calibri" panose="020F0502020204030204" pitchFamily="34" charset="0"/>
                        </a:rPr>
                        <a:t> why there was </a:t>
                      </a:r>
                      <a:r>
                        <a:rPr lang="en-GB" sz="1100" b="0" i="0">
                          <a:highlight>
                            <a:srgbClr val="FFFF00"/>
                          </a:highlight>
                          <a:latin typeface="Aptos Narrow" panose="020B0004020202020204" pitchFamily="34" charset="0"/>
                          <a:ea typeface="Calibri" panose="020F0502020204030204" pitchFamily="34" charset="0"/>
                          <a:cs typeface="Calibri" panose="020F0502020204030204" pitchFamily="34" charset="0"/>
                        </a:rPr>
                        <a:t>little change </a:t>
                      </a:r>
                      <a:r>
                        <a:rPr lang="en-GB" sz="1100" b="0" i="0">
                          <a:latin typeface="Aptos Narrow" panose="020B0004020202020204" pitchFamily="34" charset="0"/>
                          <a:ea typeface="Calibri" panose="020F0502020204030204" pitchFamily="34" charset="0"/>
                          <a:cs typeface="Calibri" panose="020F0502020204030204" pitchFamily="34" charset="0"/>
                        </a:rPr>
                        <a:t>in </a:t>
                      </a:r>
                      <a:r>
                        <a:rPr lang="en-GB" sz="1100" b="0" i="0">
                          <a:highlight>
                            <a:srgbClr val="FFFF00"/>
                          </a:highlight>
                          <a:latin typeface="Aptos Narrow" panose="020B0004020202020204" pitchFamily="34" charset="0"/>
                          <a:ea typeface="Calibri" panose="020F0502020204030204" pitchFamily="34" charset="0"/>
                          <a:cs typeface="Calibri" panose="020F0502020204030204" pitchFamily="34" charset="0"/>
                        </a:rPr>
                        <a:t>Medieval medicine 1250-1500.</a:t>
                      </a:r>
                    </a:p>
                    <a:p>
                      <a:pPr marL="171450" indent="-171450">
                        <a:buFont typeface="Arial" panose="020B0604020202020204" pitchFamily="34" charset="0"/>
                        <a:buChar char="•"/>
                      </a:pPr>
                      <a:r>
                        <a:rPr lang="en-GB" sz="1100" b="0" i="0">
                          <a:latin typeface="Aptos Narrow" panose="020B0004020202020204" pitchFamily="34" charset="0"/>
                          <a:ea typeface="Calibri" panose="020F0502020204030204" pitchFamily="34" charset="0"/>
                          <a:cs typeface="Calibri" panose="020F0502020204030204" pitchFamily="34" charset="0"/>
                        </a:rPr>
                        <a:t>Look at the marks – this will help you know how much time to spend on the question. It’s about a minute and half per mark.</a:t>
                      </a:r>
                    </a:p>
                    <a:p>
                      <a:pPr marL="171450" indent="-171450">
                        <a:buFont typeface="Arial" panose="020B0604020202020204" pitchFamily="34" charset="0"/>
                        <a:buChar char="•"/>
                      </a:pPr>
                      <a:r>
                        <a:rPr lang="en-GB" sz="1100" b="0" i="0">
                          <a:latin typeface="Aptos Narrow" panose="020B0004020202020204" pitchFamily="34" charset="0"/>
                          <a:ea typeface="Calibri" panose="020F0502020204030204" pitchFamily="34" charset="0"/>
                          <a:cs typeface="Calibri" panose="020F0502020204030204" pitchFamily="34" charset="0"/>
                        </a:rPr>
                        <a:t>Use the bullet points in the question to help you get your minimum marks – tell as much of the story as you can if you are stuck with the technique.</a:t>
                      </a:r>
                    </a:p>
                    <a:p>
                      <a:pPr marL="171450" indent="-171450">
                        <a:buFont typeface="Arial" panose="020B0604020202020204" pitchFamily="34" charset="0"/>
                        <a:buChar char="•"/>
                      </a:pPr>
                      <a:r>
                        <a:rPr lang="en-GB" sz="1100" b="0" i="0">
                          <a:latin typeface="Aptos Narrow" panose="020B0004020202020204" pitchFamily="34" charset="0"/>
                          <a:ea typeface="Calibri" panose="020F0502020204030204" pitchFamily="34" charset="0"/>
                          <a:cs typeface="Calibri" panose="020F0502020204030204" pitchFamily="34" charset="0"/>
                        </a:rPr>
                        <a:t>Look at past papers in the library - be an expert at what the whole paper looks like</a:t>
                      </a:r>
                    </a:p>
                    <a:p>
                      <a:pPr marL="171450" indent="-171450">
                        <a:buFont typeface="Arial" panose="020B0604020202020204" pitchFamily="34" charset="0"/>
                        <a:buChar char="•"/>
                      </a:pPr>
                      <a:r>
                        <a:rPr lang="en-GB" sz="1100" b="0" i="0">
                          <a:latin typeface="Aptos Narrow" panose="020B0004020202020204" pitchFamily="34" charset="0"/>
                          <a:ea typeface="Calibri" panose="020F0502020204030204" pitchFamily="34" charset="0"/>
                          <a:cs typeface="Calibri" panose="020F0502020204030204" pitchFamily="34" charset="0"/>
                        </a:rPr>
                        <a:t>What is a source? What is an interpretation? Learn the advantages and disadvantages of both</a:t>
                      </a:r>
                    </a:p>
                  </a:txBody>
                  <a:tcPr/>
                </a:tc>
                <a:extLst>
                  <a:ext uri="{0D108BD9-81ED-4DB2-BD59-A6C34878D82A}">
                    <a16:rowId xmlns:a16="http://schemas.microsoft.com/office/drawing/2014/main" val="3397697903"/>
                  </a:ext>
                </a:extLst>
              </a:tr>
            </a:tbl>
          </a:graphicData>
        </a:graphic>
      </p:graphicFrame>
      <p:graphicFrame>
        <p:nvGraphicFramePr>
          <p:cNvPr id="12" name="Table 11">
            <a:extLst>
              <a:ext uri="{FF2B5EF4-FFF2-40B4-BE49-F238E27FC236}">
                <a16:creationId xmlns:a16="http://schemas.microsoft.com/office/drawing/2014/main" id="{9BB8186E-A7B1-8B3D-E2FE-ACF0A20EA85A}"/>
              </a:ext>
            </a:extLst>
          </p:cNvPr>
          <p:cNvGraphicFramePr>
            <a:graphicFrameLocks noGrp="1"/>
          </p:cNvGraphicFramePr>
          <p:nvPr/>
        </p:nvGraphicFramePr>
        <p:xfrm>
          <a:off x="295437" y="7685985"/>
          <a:ext cx="6860464" cy="1477554"/>
        </p:xfrm>
        <a:graphic>
          <a:graphicData uri="http://schemas.openxmlformats.org/drawingml/2006/table">
            <a:tbl>
              <a:tblPr firstRow="1" bandRow="1">
                <a:tableStyleId>{5940675A-B579-460E-94D1-54222C63F5DA}</a:tableStyleId>
              </a:tblPr>
              <a:tblGrid>
                <a:gridCol w="6860464">
                  <a:extLst>
                    <a:ext uri="{9D8B030D-6E8A-4147-A177-3AD203B41FA5}">
                      <a16:colId xmlns:a16="http://schemas.microsoft.com/office/drawing/2014/main" val="2782223313"/>
                    </a:ext>
                  </a:extLst>
                </a:gridCol>
              </a:tblGrid>
              <a:tr h="234346">
                <a:tc>
                  <a:txBody>
                    <a:bodyPr/>
                    <a:lstStyle/>
                    <a:p>
                      <a:pPr algn="ctr"/>
                      <a:r>
                        <a:rPr lang="en-US" sz="1200" b="0">
                          <a:solidFill>
                            <a:schemeClr val="tx1"/>
                          </a:solidFill>
                          <a:latin typeface="Calibri"/>
                          <a:ea typeface="Calibri"/>
                          <a:cs typeface="Calibri"/>
                        </a:rPr>
                        <a:t>Useful Revision Resources</a:t>
                      </a:r>
                      <a:endParaRPr lang="en-GB" sz="1200" b="0">
                        <a:solidFill>
                          <a:schemeClr val="tx1"/>
                        </a:solidFill>
                        <a:latin typeface="Calibri"/>
                        <a:ea typeface="Calibri"/>
                        <a:cs typeface="Calibri"/>
                      </a:endParaRPr>
                    </a:p>
                  </a:txBody>
                  <a:tcPr>
                    <a:solidFill>
                      <a:schemeClr val="tx2">
                        <a:lumMod val="10000"/>
                        <a:lumOff val="90000"/>
                      </a:schemeClr>
                    </a:solidFill>
                  </a:tcPr>
                </a:tc>
                <a:extLst>
                  <a:ext uri="{0D108BD9-81ED-4DB2-BD59-A6C34878D82A}">
                    <a16:rowId xmlns:a16="http://schemas.microsoft.com/office/drawing/2014/main" val="3706422787"/>
                  </a:ext>
                </a:extLst>
              </a:tr>
              <a:tr h="1203234">
                <a:tc>
                  <a:txBody>
                    <a:bodyPr/>
                    <a:lstStyle/>
                    <a:p>
                      <a:pPr marL="171450" marR="0" lvl="0" indent="-171450" algn="l" defTabSz="75593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0" i="1">
                          <a:latin typeface="Calibri" panose="020F0502020204030204" pitchFamily="34" charset="0"/>
                          <a:ea typeface="Calibri" panose="020F0502020204030204" pitchFamily="34" charset="0"/>
                          <a:cs typeface="Calibri" panose="020F0502020204030204" pitchFamily="34" charset="0"/>
                          <a:hlinkClick r:id="rId3"/>
                        </a:rPr>
                        <a:t>BBC bitesize – EDEXCEL EXAM BOARD - Medicine Through Time &amp; Weimar and Nazi Germany topics </a:t>
                      </a:r>
                    </a:p>
                    <a:p>
                      <a:pPr marL="171450" indent="-171450">
                        <a:buFont typeface="Arial" panose="020B0604020202020204" pitchFamily="34" charset="0"/>
                        <a:buChar char="•"/>
                      </a:pPr>
                      <a:r>
                        <a:rPr lang="en-US" sz="1100" b="0" i="1" kern="1200">
                          <a:solidFill>
                            <a:schemeClr val="tx1"/>
                          </a:solidFill>
                          <a:effectLst/>
                          <a:latin typeface="Calibri" panose="020F0502020204030204" pitchFamily="34" charset="0"/>
                          <a:ea typeface="Calibri" panose="020F0502020204030204" pitchFamily="34" charset="0"/>
                          <a:cs typeface="Calibri" panose="020F0502020204030204" pitchFamily="34" charset="0"/>
                          <a:hlinkClick r:id="" action="ppaction://noaction"/>
                        </a:rPr>
                        <a:t>Seneca –  Edexcel topics</a:t>
                      </a:r>
                    </a:p>
                    <a:p>
                      <a:endParaRPr lang="en-GB" sz="1100" b="0" i="1">
                        <a:latin typeface="Calibri" panose="020F0502020204030204" pitchFamily="34" charset="0"/>
                        <a:ea typeface="Calibri" panose="020F0502020204030204" pitchFamily="34" charset="0"/>
                        <a:cs typeface="Calibri" panose="020F0502020204030204" pitchFamily="34" charset="0"/>
                      </a:endParaRPr>
                    </a:p>
                    <a:p>
                      <a:r>
                        <a:rPr lang="en-GB" sz="1100" b="0" i="1">
                          <a:latin typeface="Calibri" panose="020F0502020204030204" pitchFamily="34" charset="0"/>
                          <a:ea typeface="Calibri" panose="020F0502020204030204" pitchFamily="34" charset="0"/>
                          <a:cs typeface="Calibri" panose="020F0502020204030204" pitchFamily="34" charset="0"/>
                        </a:rPr>
                        <a:t>Germany                                       Medicine  </a:t>
                      </a:r>
                    </a:p>
                    <a:p>
                      <a:endParaRPr lang="en-GB" sz="1100" b="0" i="1">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397697903"/>
                  </a:ext>
                </a:extLst>
              </a:tr>
            </a:tbl>
          </a:graphicData>
        </a:graphic>
      </p:graphicFrame>
      <p:pic>
        <p:nvPicPr>
          <p:cNvPr id="9" name="Picture 8">
            <a:extLst>
              <a:ext uri="{FF2B5EF4-FFF2-40B4-BE49-F238E27FC236}">
                <a16:creationId xmlns:a16="http://schemas.microsoft.com/office/drawing/2014/main" id="{84B62A17-DD90-6ED9-B3CE-33F0500B15B5}"/>
              </a:ext>
            </a:extLst>
          </p:cNvPr>
          <p:cNvPicPr>
            <a:picLocks noChangeAspect="1"/>
          </p:cNvPicPr>
          <p:nvPr/>
        </p:nvPicPr>
        <p:blipFill>
          <a:blip r:embed="rId4"/>
          <a:stretch>
            <a:fillRect/>
          </a:stretch>
        </p:blipFill>
        <p:spPr>
          <a:xfrm>
            <a:off x="1258747" y="8323496"/>
            <a:ext cx="672509" cy="683241"/>
          </a:xfrm>
          <a:prstGeom prst="rect">
            <a:avLst/>
          </a:prstGeom>
        </p:spPr>
      </p:pic>
      <p:pic>
        <p:nvPicPr>
          <p:cNvPr id="14" name="Picture 13">
            <a:extLst>
              <a:ext uri="{FF2B5EF4-FFF2-40B4-BE49-F238E27FC236}">
                <a16:creationId xmlns:a16="http://schemas.microsoft.com/office/drawing/2014/main" id="{5E7F5194-4D5C-ADE1-1DC0-DF5C7FBFD5B5}"/>
              </a:ext>
            </a:extLst>
          </p:cNvPr>
          <p:cNvPicPr>
            <a:picLocks noChangeAspect="1"/>
          </p:cNvPicPr>
          <p:nvPr/>
        </p:nvPicPr>
        <p:blipFill>
          <a:blip r:embed="rId5"/>
          <a:stretch>
            <a:fillRect/>
          </a:stretch>
        </p:blipFill>
        <p:spPr>
          <a:xfrm>
            <a:off x="3027934" y="8301027"/>
            <a:ext cx="672509" cy="642948"/>
          </a:xfrm>
          <a:prstGeom prst="rect">
            <a:avLst/>
          </a:prstGeom>
        </p:spPr>
      </p:pic>
      <p:sp>
        <p:nvSpPr>
          <p:cNvPr id="10" name="Rectangle: Rounded Corners 9">
            <a:extLst>
              <a:ext uri="{FF2B5EF4-FFF2-40B4-BE49-F238E27FC236}">
                <a16:creationId xmlns:a16="http://schemas.microsoft.com/office/drawing/2014/main" id="{1B0A6E2C-C64B-6C7B-79D3-1664DC0BDFC5}"/>
              </a:ext>
            </a:extLst>
          </p:cNvPr>
          <p:cNvSpPr/>
          <p:nvPr/>
        </p:nvSpPr>
        <p:spPr>
          <a:xfrm>
            <a:off x="3905250" y="3486037"/>
            <a:ext cx="2971591" cy="686618"/>
          </a:xfrm>
          <a:prstGeom prst="roundRect">
            <a:avLst/>
          </a:prstGeom>
          <a:solidFill>
            <a:schemeClr val="accent1">
              <a:lumMod val="20000"/>
              <a:lumOff val="80000"/>
            </a:schemeClr>
          </a:solid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100" b="1">
                <a:solidFill>
                  <a:srgbClr val="002060"/>
                </a:solidFill>
              </a:rPr>
              <a:t>Total time – 1 hour 30 minutes</a:t>
            </a:r>
            <a:br>
              <a:rPr lang="en-GB" sz="1100" b="1">
                <a:solidFill>
                  <a:srgbClr val="002060"/>
                </a:solidFill>
              </a:rPr>
            </a:br>
            <a:r>
              <a:rPr lang="en-GB" sz="1100">
                <a:solidFill>
                  <a:srgbClr val="002060"/>
                </a:solidFill>
              </a:rPr>
              <a:t>10 minutes – Read and analyse sources</a:t>
            </a:r>
          </a:p>
          <a:p>
            <a:pPr algn="ctr"/>
            <a:r>
              <a:rPr lang="en-GB" sz="1100">
                <a:solidFill>
                  <a:srgbClr val="002060"/>
                </a:solidFill>
              </a:rPr>
              <a:t>Section A = 26 minutes</a:t>
            </a:r>
          </a:p>
          <a:p>
            <a:pPr algn="ctr"/>
            <a:r>
              <a:rPr lang="en-GB" sz="1100">
                <a:solidFill>
                  <a:srgbClr val="002060"/>
                </a:solidFill>
              </a:rPr>
              <a:t>Section B = 54 minutes</a:t>
            </a:r>
          </a:p>
        </p:txBody>
      </p:sp>
      <p:sp>
        <p:nvSpPr>
          <p:cNvPr id="15" name="Rectangle: Rounded Corners 14">
            <a:extLst>
              <a:ext uri="{FF2B5EF4-FFF2-40B4-BE49-F238E27FC236}">
                <a16:creationId xmlns:a16="http://schemas.microsoft.com/office/drawing/2014/main" id="{B852B718-8C39-7668-E61F-051B60EA1B6A}"/>
              </a:ext>
            </a:extLst>
          </p:cNvPr>
          <p:cNvSpPr/>
          <p:nvPr/>
        </p:nvSpPr>
        <p:spPr>
          <a:xfrm>
            <a:off x="3449526" y="2187869"/>
            <a:ext cx="3277171" cy="646331"/>
          </a:xfrm>
          <a:prstGeom prst="roundRect">
            <a:avLst/>
          </a:prstGeom>
          <a:solidFill>
            <a:schemeClr val="accent1">
              <a:lumMod val="20000"/>
              <a:lumOff val="80000"/>
            </a:schemeClr>
          </a:solid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100" b="1">
                <a:solidFill>
                  <a:srgbClr val="002060"/>
                </a:solidFill>
              </a:rPr>
              <a:t>Total time – 1 hour 20 minutes</a:t>
            </a:r>
          </a:p>
          <a:p>
            <a:pPr algn="ctr"/>
            <a:r>
              <a:rPr lang="en-GB" sz="1100">
                <a:solidFill>
                  <a:srgbClr val="002060"/>
                </a:solidFill>
              </a:rPr>
              <a:t>5 minutes – Read and analyse sources</a:t>
            </a:r>
            <a:br>
              <a:rPr lang="en-GB" sz="1100" b="1">
                <a:solidFill>
                  <a:srgbClr val="002060"/>
                </a:solidFill>
              </a:rPr>
            </a:br>
            <a:r>
              <a:rPr lang="en-GB" sz="1100">
                <a:solidFill>
                  <a:srgbClr val="002060"/>
                </a:solidFill>
              </a:rPr>
              <a:t>Section A = 25 minutes</a:t>
            </a:r>
          </a:p>
          <a:p>
            <a:pPr algn="ctr"/>
            <a:r>
              <a:rPr lang="en-GB" sz="1100">
                <a:solidFill>
                  <a:srgbClr val="002060"/>
                </a:solidFill>
              </a:rPr>
              <a:t>Section B = 50 minutes</a:t>
            </a:r>
          </a:p>
        </p:txBody>
      </p:sp>
      <p:pic>
        <p:nvPicPr>
          <p:cNvPr id="5" name="Picture 4">
            <a:extLst>
              <a:ext uri="{FF2B5EF4-FFF2-40B4-BE49-F238E27FC236}">
                <a16:creationId xmlns:a16="http://schemas.microsoft.com/office/drawing/2014/main" id="{E9D9E875-80C0-172D-59AD-93F6469C6CDE}"/>
              </a:ext>
            </a:extLst>
          </p:cNvPr>
          <p:cNvPicPr>
            <a:picLocks noChangeAspect="1"/>
          </p:cNvPicPr>
          <p:nvPr/>
        </p:nvPicPr>
        <p:blipFill>
          <a:blip r:embed="rId6"/>
          <a:stretch>
            <a:fillRect/>
          </a:stretch>
        </p:blipFill>
        <p:spPr>
          <a:xfrm flipH="1">
            <a:off x="6242235" y="201852"/>
            <a:ext cx="724025" cy="650595"/>
          </a:xfrm>
          <a:prstGeom prst="rect">
            <a:avLst/>
          </a:prstGeom>
        </p:spPr>
      </p:pic>
      <p:sp>
        <p:nvSpPr>
          <p:cNvPr id="16" name="TextBox 2">
            <a:extLst>
              <a:ext uri="{FF2B5EF4-FFF2-40B4-BE49-F238E27FC236}">
                <a16:creationId xmlns:a16="http://schemas.microsoft.com/office/drawing/2014/main" id="{1F769502-C187-2979-786C-2B08FB7D7D38}"/>
              </a:ext>
            </a:extLst>
          </p:cNvPr>
          <p:cNvSpPr>
            <a:spLocks noGrp="1"/>
          </p:cNvSpPr>
          <p:nvPr/>
        </p:nvSpPr>
        <p:spPr>
          <a:xfrm>
            <a:off x="2485970" y="202407"/>
            <a:ext cx="1759173" cy="646331"/>
          </a:xfrm>
          <a:prstGeom prst="rect">
            <a:avLst/>
          </a:prstGeom>
          <a:solidFill>
            <a:schemeClr val="tx2">
              <a:lumMod val="10000"/>
              <a:lumOff val="90000"/>
            </a:schemeClr>
          </a:solidFill>
        </p:spPr>
        <p:txBody>
          <a:bodyPr wrap="square" lIns="91440" tIns="45720" rIns="91440" bIns="45720" anchor="t">
            <a:spAutoFit/>
          </a:bodyPr>
          <a:lstStyle/>
          <a:p>
            <a:r>
              <a:rPr lang="en-US" sz="1200">
                <a:latin typeface="+mj-lt"/>
                <a:ea typeface="+mj-lt"/>
                <a:cs typeface="+mj-lt"/>
              </a:rPr>
              <a:t>Medicine - </a:t>
            </a:r>
          </a:p>
          <a:p>
            <a:r>
              <a:rPr lang="en-US" sz="1200">
                <a:latin typeface="Aptos Display"/>
              </a:rPr>
              <a:t>Thursday 5th November</a:t>
            </a:r>
          </a:p>
          <a:p>
            <a:r>
              <a:rPr lang="en-US" sz="1200">
                <a:latin typeface="Aptos Display"/>
              </a:rPr>
              <a:t>1:20pm – 1hr 20 mins</a:t>
            </a:r>
          </a:p>
        </p:txBody>
      </p:sp>
      <p:sp>
        <p:nvSpPr>
          <p:cNvPr id="19" name="TextBox 2">
            <a:extLst>
              <a:ext uri="{FF2B5EF4-FFF2-40B4-BE49-F238E27FC236}">
                <a16:creationId xmlns:a16="http://schemas.microsoft.com/office/drawing/2014/main" id="{C99FE658-88A7-1675-D157-2FA02FAF56C9}"/>
              </a:ext>
            </a:extLst>
          </p:cNvPr>
          <p:cNvSpPr>
            <a:spLocks noGrp="1"/>
          </p:cNvSpPr>
          <p:nvPr/>
        </p:nvSpPr>
        <p:spPr>
          <a:xfrm>
            <a:off x="4335989" y="202406"/>
            <a:ext cx="1759173" cy="646331"/>
          </a:xfrm>
          <a:prstGeom prst="rect">
            <a:avLst/>
          </a:prstGeom>
          <a:solidFill>
            <a:schemeClr val="tx2">
              <a:lumMod val="10000"/>
              <a:lumOff val="90000"/>
            </a:schemeClr>
          </a:solidFill>
        </p:spPr>
        <p:txBody>
          <a:bodyPr wrap="square" lIns="91440" tIns="45720" rIns="91440" bIns="45720" anchor="t">
            <a:spAutoFit/>
          </a:bodyPr>
          <a:lstStyle/>
          <a:p>
            <a:r>
              <a:rPr lang="en-US" sz="1200">
                <a:latin typeface="+mj-lt"/>
                <a:ea typeface="+mj-lt"/>
                <a:cs typeface="+mj-lt"/>
              </a:rPr>
              <a:t>Germany - </a:t>
            </a:r>
          </a:p>
          <a:p>
            <a:r>
              <a:rPr lang="en-US" sz="1200">
                <a:latin typeface="Aptos Display"/>
              </a:rPr>
              <a:t>Thursday 12th November</a:t>
            </a:r>
          </a:p>
          <a:p>
            <a:r>
              <a:rPr lang="en-US" sz="1200">
                <a:latin typeface="Aptos Display"/>
              </a:rPr>
              <a:t>9:00am – 1hr 30 mins</a:t>
            </a:r>
          </a:p>
        </p:txBody>
      </p:sp>
    </p:spTree>
    <p:extLst>
      <p:ext uri="{BB962C8B-B14F-4D97-AF65-F5344CB8AC3E}">
        <p14:creationId xmlns:p14="http://schemas.microsoft.com/office/powerpoint/2010/main" val="8081228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65DEBA-F622-E1C3-9CED-9094772B7F97}"/>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5F5EF0FF-0B3F-B141-5D7E-C51C8B899AA8}"/>
              </a:ext>
            </a:extLst>
          </p:cNvPr>
          <p:cNvSpPr/>
          <p:nvPr/>
        </p:nvSpPr>
        <p:spPr>
          <a:xfrm>
            <a:off x="-1" y="0"/>
            <a:ext cx="7559676" cy="10439400"/>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Rounded Corners 6">
            <a:extLst>
              <a:ext uri="{FF2B5EF4-FFF2-40B4-BE49-F238E27FC236}">
                <a16:creationId xmlns:a16="http://schemas.microsoft.com/office/drawing/2014/main" id="{965547FA-A2A1-93C6-E6FE-AEF211E8923E}"/>
              </a:ext>
            </a:extLst>
          </p:cNvPr>
          <p:cNvSpPr/>
          <p:nvPr/>
        </p:nvSpPr>
        <p:spPr>
          <a:xfrm>
            <a:off x="261728" y="224288"/>
            <a:ext cx="7036219" cy="9954882"/>
          </a:xfrm>
          <a:prstGeom prst="roundRect">
            <a:avLst>
              <a:gd name="adj" fmla="val 499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4" name="Table 3">
            <a:extLst>
              <a:ext uri="{FF2B5EF4-FFF2-40B4-BE49-F238E27FC236}">
                <a16:creationId xmlns:a16="http://schemas.microsoft.com/office/drawing/2014/main" id="{B1067B53-6BF1-A53F-9E28-2C26EE50F5E1}"/>
              </a:ext>
            </a:extLst>
          </p:cNvPr>
          <p:cNvGraphicFramePr>
            <a:graphicFrameLocks noGrp="1"/>
          </p:cNvGraphicFramePr>
          <p:nvPr/>
        </p:nvGraphicFramePr>
        <p:xfrm>
          <a:off x="444546" y="999120"/>
          <a:ext cx="6662940" cy="3347139"/>
        </p:xfrm>
        <a:graphic>
          <a:graphicData uri="http://schemas.openxmlformats.org/drawingml/2006/table">
            <a:tbl>
              <a:tblPr firstRow="1" bandRow="1">
                <a:tableStyleId>{5940675A-B579-460E-94D1-54222C63F5DA}</a:tableStyleId>
              </a:tblPr>
              <a:tblGrid>
                <a:gridCol w="831361">
                  <a:extLst>
                    <a:ext uri="{9D8B030D-6E8A-4147-A177-3AD203B41FA5}">
                      <a16:colId xmlns:a16="http://schemas.microsoft.com/office/drawing/2014/main" val="2782223313"/>
                    </a:ext>
                  </a:extLst>
                </a:gridCol>
                <a:gridCol w="1389619">
                  <a:extLst>
                    <a:ext uri="{9D8B030D-6E8A-4147-A177-3AD203B41FA5}">
                      <a16:colId xmlns:a16="http://schemas.microsoft.com/office/drawing/2014/main" val="911417166"/>
                    </a:ext>
                  </a:extLst>
                </a:gridCol>
                <a:gridCol w="1110490">
                  <a:extLst>
                    <a:ext uri="{9D8B030D-6E8A-4147-A177-3AD203B41FA5}">
                      <a16:colId xmlns:a16="http://schemas.microsoft.com/office/drawing/2014/main" val="3218362732"/>
                    </a:ext>
                  </a:extLst>
                </a:gridCol>
                <a:gridCol w="1110490">
                  <a:extLst>
                    <a:ext uri="{9D8B030D-6E8A-4147-A177-3AD203B41FA5}">
                      <a16:colId xmlns:a16="http://schemas.microsoft.com/office/drawing/2014/main" val="506664628"/>
                    </a:ext>
                  </a:extLst>
                </a:gridCol>
                <a:gridCol w="1110490">
                  <a:extLst>
                    <a:ext uri="{9D8B030D-6E8A-4147-A177-3AD203B41FA5}">
                      <a16:colId xmlns:a16="http://schemas.microsoft.com/office/drawing/2014/main" val="3705982452"/>
                    </a:ext>
                  </a:extLst>
                </a:gridCol>
                <a:gridCol w="1110490">
                  <a:extLst>
                    <a:ext uri="{9D8B030D-6E8A-4147-A177-3AD203B41FA5}">
                      <a16:colId xmlns:a16="http://schemas.microsoft.com/office/drawing/2014/main" val="2438489882"/>
                    </a:ext>
                  </a:extLst>
                </a:gridCol>
              </a:tblGrid>
              <a:tr h="296599">
                <a:tc>
                  <a:txBody>
                    <a:bodyPr/>
                    <a:lstStyle/>
                    <a:p>
                      <a:pPr algn="ctr"/>
                      <a:r>
                        <a:rPr sz="1200" b="1">
                          <a:latin typeface="+mn-lt"/>
                        </a:rPr>
                        <a:t>Paper</a:t>
                      </a:r>
                      <a:endParaRPr lang="en-GB" sz="1200" b="1">
                        <a:latin typeface="+mn-lt"/>
                        <a:ea typeface="Calibri"/>
                        <a:cs typeface="Calibri"/>
                      </a:endParaRPr>
                    </a:p>
                  </a:txBody>
                  <a:tcPr/>
                </a:tc>
                <a:tc>
                  <a:txBody>
                    <a:bodyPr/>
                    <a:lstStyle/>
                    <a:p>
                      <a:pPr algn="ctr"/>
                      <a:r>
                        <a:rPr sz="1200" b="0">
                          <a:latin typeface="+mn-lt"/>
                        </a:rPr>
                        <a:t>Component 3: Appraising</a:t>
                      </a:r>
                      <a:endParaRPr lang="en-GB" sz="1200" i="1">
                        <a:latin typeface="+mn-lt"/>
                        <a:ea typeface="Calibri"/>
                        <a:cs typeface="Calibri"/>
                      </a:endParaRPr>
                    </a:p>
                  </a:txBody>
                  <a:tcPr/>
                </a:tc>
                <a:tc>
                  <a:txBody>
                    <a:bodyPr/>
                    <a:lstStyle/>
                    <a:p>
                      <a:pPr algn="ctr"/>
                      <a:r>
                        <a:rPr sz="1200" b="1">
                          <a:latin typeface="+mn-lt"/>
                        </a:rPr>
                        <a:t>Length</a:t>
                      </a:r>
                      <a:endParaRPr lang="en-GB" sz="1200" b="1">
                        <a:latin typeface="+mn-lt"/>
                        <a:ea typeface="Calibri"/>
                        <a:cs typeface="Calibri"/>
                      </a:endParaRPr>
                    </a:p>
                  </a:txBody>
                  <a:tcPr/>
                </a:tc>
                <a:tc>
                  <a:txBody>
                    <a:bodyPr/>
                    <a:lstStyle/>
                    <a:p>
                      <a:pPr algn="ctr"/>
                      <a:r>
                        <a:rPr sz="1200" b="0">
                          <a:latin typeface="+mn-lt"/>
                        </a:rPr>
                        <a:t>1 hour 15 minutes</a:t>
                      </a:r>
                      <a:endParaRPr lang="en-GB" sz="1200" i="1">
                        <a:latin typeface="+mn-lt"/>
                        <a:ea typeface="Calibri"/>
                        <a:cs typeface="Calibri"/>
                      </a:endParaRPr>
                    </a:p>
                  </a:txBody>
                  <a:tcPr/>
                </a:tc>
                <a:tc>
                  <a:txBody>
                    <a:bodyPr/>
                    <a:lstStyle/>
                    <a:p>
                      <a:pPr algn="ctr"/>
                      <a:r>
                        <a:rPr sz="1200" b="1">
                          <a:latin typeface="+mn-lt"/>
                        </a:rPr>
                        <a:t>Marks</a:t>
                      </a:r>
                      <a:endParaRPr lang="en-GB" sz="1200" b="1">
                        <a:latin typeface="+mn-lt"/>
                        <a:ea typeface="Calibri"/>
                        <a:cs typeface="Calibri"/>
                      </a:endParaRPr>
                    </a:p>
                  </a:txBody>
                  <a:tcPr/>
                </a:tc>
                <a:tc>
                  <a:txBody>
                    <a:bodyPr/>
                    <a:lstStyle/>
                    <a:p>
                      <a:pPr algn="ctr"/>
                      <a:r>
                        <a:rPr sz="1200" b="0">
                          <a:latin typeface="+mn-lt"/>
                        </a:rPr>
                        <a:t>80</a:t>
                      </a:r>
                      <a:endParaRPr lang="en-GB" sz="1200" i="1">
                        <a:latin typeface="+mn-lt"/>
                        <a:ea typeface="Calibri"/>
                        <a:cs typeface="Calibri"/>
                      </a:endParaRPr>
                    </a:p>
                  </a:txBody>
                  <a:tcPr/>
                </a:tc>
                <a:extLst>
                  <a:ext uri="{0D108BD9-81ED-4DB2-BD59-A6C34878D82A}">
                    <a16:rowId xmlns:a16="http://schemas.microsoft.com/office/drawing/2014/main" val="3706422787"/>
                  </a:ext>
                </a:extLst>
              </a:tr>
              <a:tr h="296599">
                <a:tc gridSpan="6">
                  <a:txBody>
                    <a:bodyPr/>
                    <a:lstStyle/>
                    <a:p>
                      <a:pPr algn="ctr"/>
                      <a:r>
                        <a:rPr sz="1200" b="0">
                          <a:latin typeface="Aptos"/>
                        </a:rPr>
                        <a:t>Topics / Subjects – what should I revise?</a:t>
                      </a:r>
                    </a:p>
                  </a:txBody>
                  <a:tcPr>
                    <a:solidFill>
                      <a:schemeClr val="accent4">
                        <a:lumMod val="20000"/>
                        <a:lumOff val="80000"/>
                      </a:schemeClr>
                    </a:solidFill>
                  </a:tcPr>
                </a:tc>
                <a:tc hMerge="1">
                  <a:txBody>
                    <a:bodyPr/>
                    <a:lstStyle/>
                    <a:p>
                      <a:pPr algn="l"/>
                      <a:endParaRPr lang="en-GB"/>
                    </a:p>
                  </a:txBody>
                  <a:tcPr/>
                </a:tc>
                <a:tc hMerge="1">
                  <a:txBody>
                    <a:bodyPr/>
                    <a:lstStyle/>
                    <a:p>
                      <a:pPr algn="l"/>
                      <a:endParaRPr lang="en-GB"/>
                    </a:p>
                  </a:txBody>
                  <a:tcPr/>
                </a:tc>
                <a:tc hMerge="1">
                  <a:txBody>
                    <a:bodyPr/>
                    <a:lstStyle/>
                    <a:p>
                      <a:pPr algn="l"/>
                      <a:endParaRPr lang="en-GB"/>
                    </a:p>
                  </a:txBody>
                  <a:tcPr/>
                </a:tc>
                <a:tc hMerge="1">
                  <a:txBody>
                    <a:bodyPr/>
                    <a:lstStyle/>
                    <a:p>
                      <a:pPr algn="l"/>
                      <a:endParaRPr lang="en-GB"/>
                    </a:p>
                  </a:txBody>
                  <a:tcPr/>
                </a:tc>
                <a:tc hMerge="1">
                  <a:txBody>
                    <a:bodyPr/>
                    <a:lstStyle/>
                    <a:p>
                      <a:pPr algn="l"/>
                      <a:endParaRPr lang="en-GB"/>
                    </a:p>
                  </a:txBody>
                  <a:tcPr/>
                </a:tc>
                <a:extLst>
                  <a:ext uri="{0D108BD9-81ED-4DB2-BD59-A6C34878D82A}">
                    <a16:rowId xmlns:a16="http://schemas.microsoft.com/office/drawing/2014/main" val="1430028649"/>
                  </a:ext>
                </a:extLst>
              </a:tr>
              <a:tr h="2407687">
                <a:tc gridSpan="6">
                  <a:txBody>
                    <a:bodyPr/>
                    <a:lstStyle/>
                    <a:p>
                      <a:pPr marL="0" indent="0">
                        <a:spcAft>
                          <a:spcPts val="100"/>
                        </a:spcAft>
                        <a:buFont typeface="Arial" panose="020B0604020202020204" pitchFamily="34" charset="0"/>
                        <a:buNone/>
                        <a:defRPr sz="860">
                          <a:latin typeface="Aptos"/>
                        </a:defRPr>
                      </a:pPr>
                      <a:r>
                        <a:rPr sz="1050">
                          <a:latin typeface="+mn-lt"/>
                        </a:rPr>
                        <a:t>The mock will be a Eduqas GCSE Music Appraising</a:t>
                      </a:r>
                      <a:r>
                        <a:rPr lang="en-GB" sz="1050">
                          <a:latin typeface="+mn-lt"/>
                        </a:rPr>
                        <a:t> examination</a:t>
                      </a:r>
                      <a:r>
                        <a:rPr sz="1050">
                          <a:latin typeface="+mn-lt"/>
                        </a:rPr>
                        <a:t>. </a:t>
                      </a:r>
                      <a:r>
                        <a:rPr lang="en-GB" sz="1050">
                          <a:latin typeface="+mn-lt"/>
                        </a:rPr>
                        <a:t>You should </a:t>
                      </a:r>
                      <a:r>
                        <a:rPr sz="1050">
                          <a:latin typeface="+mn-lt"/>
                        </a:rPr>
                        <a:t>revise</a:t>
                      </a:r>
                      <a:r>
                        <a:rPr lang="en-GB" sz="1050">
                          <a:latin typeface="+mn-lt"/>
                        </a:rPr>
                        <a:t>;</a:t>
                      </a:r>
                    </a:p>
                    <a:p>
                      <a:pPr marL="171450" indent="-171450">
                        <a:spcAft>
                          <a:spcPts val="100"/>
                        </a:spcAft>
                        <a:buFont typeface="Arial" panose="020B0604020202020204" pitchFamily="34" charset="0"/>
                        <a:buChar char="•"/>
                        <a:defRPr sz="860">
                          <a:latin typeface="Aptos"/>
                        </a:defRPr>
                      </a:pPr>
                      <a:r>
                        <a:rPr lang="en-GB" sz="1050">
                          <a:latin typeface="+mn-lt"/>
                        </a:rPr>
                        <a:t>A</a:t>
                      </a:r>
                      <a:r>
                        <a:rPr sz="1050">
                          <a:latin typeface="+mn-lt"/>
                        </a:rPr>
                        <a:t>ll four </a:t>
                      </a:r>
                      <a:r>
                        <a:rPr sz="1050" b="1">
                          <a:latin typeface="+mn-lt"/>
                        </a:rPr>
                        <a:t>Areas of Study</a:t>
                      </a:r>
                      <a:r>
                        <a:rPr sz="1050">
                          <a:latin typeface="+mn-lt"/>
                        </a:rPr>
                        <a:t>: Musical Forms and Devices; Music for Ensemble; Film Music; Popular Music.</a:t>
                      </a:r>
                    </a:p>
                    <a:p>
                      <a:pPr marL="171450" indent="-171450">
                        <a:spcAft>
                          <a:spcPts val="100"/>
                        </a:spcAft>
                        <a:buFont typeface="Arial" panose="020B0604020202020204" pitchFamily="34" charset="0"/>
                        <a:buChar char="•"/>
                        <a:defRPr sz="860">
                          <a:latin typeface="Aptos"/>
                        </a:defRPr>
                      </a:pPr>
                      <a:r>
                        <a:rPr sz="1050" b="1">
                          <a:latin typeface="+mn-lt"/>
                        </a:rPr>
                        <a:t>Set works</a:t>
                      </a:r>
                      <a:r>
                        <a:rPr sz="1050">
                          <a:latin typeface="+mn-lt"/>
                        </a:rPr>
                        <a:t>: Bach, Badinerie and Toto, Africa — know key facts and be able to describe the musical elements.</a:t>
                      </a:r>
                    </a:p>
                    <a:p>
                      <a:pPr marL="171450" indent="-171450">
                        <a:spcAft>
                          <a:spcPts val="100"/>
                        </a:spcAft>
                        <a:buFont typeface="Arial" panose="020B0604020202020204" pitchFamily="34" charset="0"/>
                        <a:buChar char="•"/>
                        <a:defRPr sz="860">
                          <a:latin typeface="Aptos"/>
                        </a:defRPr>
                      </a:pPr>
                      <a:r>
                        <a:rPr sz="1050" b="1">
                          <a:latin typeface="+mn-lt"/>
                        </a:rPr>
                        <a:t>Musical Forms and Devices: </a:t>
                      </a:r>
                      <a:r>
                        <a:rPr sz="1050">
                          <a:latin typeface="+mn-lt"/>
                        </a:rPr>
                        <a:t>binary, ternary, rondo, variation, repetition/contrast, sequences, cadences, ornaments, Baroque/Classical/Romantic features.</a:t>
                      </a:r>
                    </a:p>
                    <a:p>
                      <a:pPr marL="171450" indent="-171450">
                        <a:spcAft>
                          <a:spcPts val="100"/>
                        </a:spcAft>
                        <a:buFont typeface="Arial" panose="020B0604020202020204" pitchFamily="34" charset="0"/>
                        <a:buChar char="•"/>
                        <a:defRPr sz="860">
                          <a:latin typeface="Aptos"/>
                        </a:defRPr>
                      </a:pPr>
                      <a:r>
                        <a:rPr sz="1050" b="1">
                          <a:latin typeface="+mn-lt"/>
                        </a:rPr>
                        <a:t>Music for Ensemble</a:t>
                      </a:r>
                      <a:r>
                        <a:rPr sz="1050">
                          <a:latin typeface="+mn-lt"/>
                        </a:rPr>
                        <a:t>: chamber music, jazz/blues, musical theatre, texture, sonority, roles of instruments/voices.</a:t>
                      </a:r>
                    </a:p>
                    <a:p>
                      <a:pPr marL="171450" indent="-171450">
                        <a:spcAft>
                          <a:spcPts val="100"/>
                        </a:spcAft>
                        <a:buFont typeface="Arial" panose="020B0604020202020204" pitchFamily="34" charset="0"/>
                        <a:buChar char="•"/>
                        <a:defRPr sz="860">
                          <a:latin typeface="Aptos"/>
                        </a:defRPr>
                      </a:pPr>
                      <a:r>
                        <a:rPr sz="1050" b="1">
                          <a:latin typeface="+mn-lt"/>
                        </a:rPr>
                        <a:t>Film Music: </a:t>
                      </a:r>
                      <a:r>
                        <a:rPr sz="1050">
                          <a:latin typeface="+mn-lt"/>
                        </a:rPr>
                        <a:t>mood/atmosphere, leitmotif, ostinato, drone, pedal, sequence, dynamics, texture, instrumentation, technology/sound effects.</a:t>
                      </a:r>
                    </a:p>
                    <a:p>
                      <a:pPr marL="171450" indent="-171450">
                        <a:spcAft>
                          <a:spcPts val="100"/>
                        </a:spcAft>
                        <a:buFont typeface="Arial" panose="020B0604020202020204" pitchFamily="34" charset="0"/>
                        <a:buChar char="•"/>
                        <a:defRPr sz="860">
                          <a:latin typeface="Aptos"/>
                        </a:defRPr>
                      </a:pPr>
                      <a:r>
                        <a:rPr sz="1050" b="1">
                          <a:latin typeface="+mn-lt"/>
                        </a:rPr>
                        <a:t>Popular Music: </a:t>
                      </a:r>
                      <a:r>
                        <a:rPr sz="1050">
                          <a:latin typeface="+mn-lt"/>
                        </a:rPr>
                        <a:t>riffs, hooks, verse/chorus structure, 12-bar blues, walking bass, syncopation, blue notes, technology/production features.</a:t>
                      </a:r>
                    </a:p>
                    <a:p>
                      <a:pPr marL="171450" indent="-171450">
                        <a:spcAft>
                          <a:spcPts val="100"/>
                        </a:spcAft>
                        <a:buFont typeface="Arial" panose="020B0604020202020204" pitchFamily="34" charset="0"/>
                        <a:buChar char="•"/>
                        <a:defRPr sz="860">
                          <a:latin typeface="Aptos"/>
                        </a:defRPr>
                      </a:pPr>
                      <a:r>
                        <a:rPr sz="1050" b="1">
                          <a:latin typeface="+mn-lt"/>
                        </a:rPr>
                        <a:t>Core listening skills: </a:t>
                      </a:r>
                      <a:r>
                        <a:rPr sz="1050">
                          <a:latin typeface="+mn-lt"/>
                        </a:rPr>
                        <a:t>melody, rhythm, metre, tempo, harmony, tonality, texture, dynamics, articulation, instrumentation and structure.</a:t>
                      </a:r>
                    </a:p>
                    <a:p>
                      <a:pPr marL="171450" indent="-171450">
                        <a:spcAft>
                          <a:spcPts val="100"/>
                        </a:spcAft>
                        <a:buFont typeface="Arial" panose="020B0604020202020204" pitchFamily="34" charset="0"/>
                        <a:buChar char="•"/>
                        <a:defRPr sz="860">
                          <a:latin typeface="Aptos"/>
                        </a:defRPr>
                      </a:pPr>
                      <a:r>
                        <a:rPr sz="1050" b="1">
                          <a:latin typeface="+mn-lt"/>
                        </a:rPr>
                        <a:t>Practice notation/listening questions: </a:t>
                      </a:r>
                      <a:r>
                        <a:rPr sz="1050">
                          <a:latin typeface="+mn-lt"/>
                        </a:rPr>
                        <a:t>reading treble and bass clef, rhythms, intervals, chords, cadences and short dictation tasks.</a:t>
                      </a:r>
                    </a:p>
                  </a:txBody>
                  <a:tcPr/>
                </a:tc>
                <a:tc hMerge="1">
                  <a:txBody>
                    <a:bodyPr/>
                    <a:lstStyle/>
                    <a:p>
                      <a:pPr algn="l"/>
                      <a:endParaRPr/>
                    </a:p>
                  </a:txBody>
                  <a:tcPr/>
                </a:tc>
                <a:tc hMerge="1">
                  <a:txBody>
                    <a:bodyPr/>
                    <a:lstStyle/>
                    <a:p>
                      <a:pPr algn="l"/>
                      <a:endParaRPr lang="en-GB" b="1"/>
                    </a:p>
                  </a:txBody>
                  <a:tcPr/>
                </a:tc>
                <a:tc hMerge="1">
                  <a:txBody>
                    <a:bodyPr/>
                    <a:lstStyle/>
                    <a:p>
                      <a:pPr algn="l"/>
                      <a:endParaRPr lang="en-GB"/>
                    </a:p>
                  </a:txBody>
                  <a:tcPr/>
                </a:tc>
                <a:tc hMerge="1">
                  <a:txBody>
                    <a:bodyPr/>
                    <a:lstStyle/>
                    <a:p>
                      <a:pPr algn="l"/>
                      <a:endParaRPr lang="en-GB" b="1"/>
                    </a:p>
                  </a:txBody>
                  <a:tcPr/>
                </a:tc>
                <a:tc hMerge="1">
                  <a:txBody>
                    <a:bodyPr/>
                    <a:lstStyle/>
                    <a:p>
                      <a:pPr algn="l"/>
                      <a:endParaRPr lang="en-GB"/>
                    </a:p>
                  </a:txBody>
                  <a:tcPr/>
                </a:tc>
                <a:extLst>
                  <a:ext uri="{0D108BD9-81ED-4DB2-BD59-A6C34878D82A}">
                    <a16:rowId xmlns:a16="http://schemas.microsoft.com/office/drawing/2014/main" val="3397697903"/>
                  </a:ext>
                </a:extLst>
              </a:tr>
            </a:tbl>
          </a:graphicData>
        </a:graphic>
      </p:graphicFrame>
      <p:graphicFrame>
        <p:nvGraphicFramePr>
          <p:cNvPr id="13" name="Table 12">
            <a:extLst>
              <a:ext uri="{FF2B5EF4-FFF2-40B4-BE49-F238E27FC236}">
                <a16:creationId xmlns:a16="http://schemas.microsoft.com/office/drawing/2014/main" id="{B634D252-C215-DADB-0EF9-1B567AB4DD20}"/>
              </a:ext>
            </a:extLst>
          </p:cNvPr>
          <p:cNvGraphicFramePr>
            <a:graphicFrameLocks noGrp="1"/>
          </p:cNvGraphicFramePr>
          <p:nvPr/>
        </p:nvGraphicFramePr>
        <p:xfrm>
          <a:off x="444545" y="9123936"/>
          <a:ext cx="6662940" cy="795226"/>
        </p:xfrm>
        <a:graphic>
          <a:graphicData uri="http://schemas.openxmlformats.org/drawingml/2006/table">
            <a:tbl>
              <a:tblPr firstRow="1" bandRow="1">
                <a:tableStyleId>{5940675A-B579-460E-94D1-54222C63F5DA}</a:tableStyleId>
              </a:tblPr>
              <a:tblGrid>
                <a:gridCol w="1650337">
                  <a:extLst>
                    <a:ext uri="{9D8B030D-6E8A-4147-A177-3AD203B41FA5}">
                      <a16:colId xmlns:a16="http://schemas.microsoft.com/office/drawing/2014/main" val="3968794025"/>
                    </a:ext>
                  </a:extLst>
                </a:gridCol>
                <a:gridCol w="1517782">
                  <a:extLst>
                    <a:ext uri="{9D8B030D-6E8A-4147-A177-3AD203B41FA5}">
                      <a16:colId xmlns:a16="http://schemas.microsoft.com/office/drawing/2014/main" val="1334494196"/>
                    </a:ext>
                  </a:extLst>
                </a:gridCol>
                <a:gridCol w="1069345">
                  <a:extLst>
                    <a:ext uri="{9D8B030D-6E8A-4147-A177-3AD203B41FA5}">
                      <a16:colId xmlns:a16="http://schemas.microsoft.com/office/drawing/2014/main" val="2194568897"/>
                    </a:ext>
                  </a:extLst>
                </a:gridCol>
                <a:gridCol w="2425476">
                  <a:extLst>
                    <a:ext uri="{9D8B030D-6E8A-4147-A177-3AD203B41FA5}">
                      <a16:colId xmlns:a16="http://schemas.microsoft.com/office/drawing/2014/main" val="4068535511"/>
                    </a:ext>
                  </a:extLst>
                </a:gridCol>
              </a:tblGrid>
              <a:tr h="269446">
                <a:tc>
                  <a:txBody>
                    <a:bodyPr/>
                    <a:lstStyle/>
                    <a:p>
                      <a:pPr algn="l"/>
                      <a:r>
                        <a:rPr sz="950" b="1">
                          <a:latin typeface="Aptos"/>
                        </a:rPr>
                        <a:t>Lead Teacher</a:t>
                      </a:r>
                      <a:endParaRPr lang="en-GB" sz="1100" b="1">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l"/>
                      <a:r>
                        <a:rPr sz="950" b="0">
                          <a:latin typeface="Aptos"/>
                        </a:rPr>
                        <a:t>Music Department</a:t>
                      </a:r>
                      <a:endParaRPr lang="en-GB" sz="1100" i="1">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l"/>
                      <a:r>
                        <a:rPr sz="950" b="1">
                          <a:latin typeface="Aptos"/>
                        </a:rPr>
                        <a:t>Email</a:t>
                      </a:r>
                      <a:endParaRPr lang="en-GB" sz="1100" b="1">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l"/>
                      <a:r>
                        <a:rPr lang="en-GB" sz="1100" i="1">
                          <a:latin typeface="Calibri" panose="020F0502020204030204" pitchFamily="34" charset="0"/>
                          <a:ea typeface="Calibri" panose="020F0502020204030204" pitchFamily="34" charset="0"/>
                          <a:cs typeface="Calibri" panose="020F0502020204030204" pitchFamily="34" charset="0"/>
                          <a:hlinkClick r:id="rId2"/>
                        </a:rPr>
                        <a:t>eswift@firvale.com</a:t>
                      </a:r>
                      <a:r>
                        <a:rPr lang="en-GB" sz="1100" i="1">
                          <a:latin typeface="Calibri" panose="020F0502020204030204" pitchFamily="34" charset="0"/>
                          <a:ea typeface="Calibri" panose="020F0502020204030204" pitchFamily="34" charset="0"/>
                          <a:cs typeface="Calibri" panose="020F0502020204030204" pitchFamily="34" charset="0"/>
                        </a:rPr>
                        <a:t> </a:t>
                      </a:r>
                    </a:p>
                  </a:txBody>
                  <a:tcPr/>
                </a:tc>
                <a:extLst>
                  <a:ext uri="{0D108BD9-81ED-4DB2-BD59-A6C34878D82A}">
                    <a16:rowId xmlns:a16="http://schemas.microsoft.com/office/drawing/2014/main" val="3372156804"/>
                  </a:ext>
                </a:extLst>
              </a:tr>
              <a:tr h="476263">
                <a:tc>
                  <a:txBody>
                    <a:bodyPr/>
                    <a:lstStyle/>
                    <a:p>
                      <a:pPr algn="l"/>
                      <a:r>
                        <a:rPr sz="950" b="1">
                          <a:latin typeface="Aptos"/>
                        </a:rPr>
                        <a:t>Specification</a:t>
                      </a:r>
                      <a:endParaRPr lang="en-GB" sz="1100" b="1">
                        <a:latin typeface="Calibri" panose="020F0502020204030204" pitchFamily="34" charset="0"/>
                        <a:ea typeface="Calibri" panose="020F0502020204030204" pitchFamily="34" charset="0"/>
                        <a:cs typeface="Calibri" panose="020F0502020204030204" pitchFamily="34" charset="0"/>
                      </a:endParaRPr>
                    </a:p>
                  </a:txBody>
                  <a:tcPr/>
                </a:tc>
                <a:tc gridSpan="3">
                  <a:txBody>
                    <a:bodyPr/>
                    <a:lstStyle/>
                    <a:p>
                      <a:pPr algn="l"/>
                      <a:r>
                        <a:rPr lang="en-GB" sz="950" b="0">
                          <a:latin typeface="+mn-lt"/>
                          <a:hlinkClick r:id="rId3"/>
                        </a:rPr>
                        <a:t>https://www.eduqas.co.uk/qualifications/music-gcse/#tab_keydocuments</a:t>
                      </a:r>
                      <a:r>
                        <a:rPr lang="en-GB" sz="950" b="0">
                          <a:latin typeface="+mn-lt"/>
                        </a:rPr>
                        <a:t> </a:t>
                      </a:r>
                    </a:p>
                    <a:p>
                      <a:pPr algn="l"/>
                      <a:endParaRPr lang="en-GB" sz="950" b="0">
                        <a:latin typeface="Aptos"/>
                      </a:endParaRPr>
                    </a:p>
                    <a:p>
                      <a:pPr algn="l"/>
                      <a:endParaRPr lang="en-GB" sz="950" b="0">
                        <a:latin typeface="Aptos"/>
                      </a:endParaRPr>
                    </a:p>
                  </a:txBody>
                  <a:tcPr/>
                </a:tc>
                <a:tc hMerge="1">
                  <a:txBody>
                    <a:bodyPr/>
                    <a:lstStyle/>
                    <a:p>
                      <a:pPr algn="l"/>
                      <a:endParaRPr lang="en-GB" sz="1100" b="1">
                        <a:latin typeface="Calibri" panose="020F0502020204030204" pitchFamily="34" charset="0"/>
                        <a:ea typeface="Calibri" panose="020F0502020204030204" pitchFamily="34" charset="0"/>
                        <a:cs typeface="Calibri" panose="020F0502020204030204" pitchFamily="34" charset="0"/>
                      </a:endParaRPr>
                    </a:p>
                  </a:txBody>
                  <a:tcPr/>
                </a:tc>
                <a:tc hMerge="1">
                  <a:txBody>
                    <a:bodyPr/>
                    <a:lstStyle/>
                    <a:p>
                      <a:pPr algn="l"/>
                      <a:endParaRPr lang="en-GB" sz="1100" i="1">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939925761"/>
                  </a:ext>
                </a:extLst>
              </a:tr>
            </a:tbl>
          </a:graphicData>
        </a:graphic>
      </p:graphicFrame>
      <p:graphicFrame>
        <p:nvGraphicFramePr>
          <p:cNvPr id="11" name="Table 10">
            <a:extLst>
              <a:ext uri="{FF2B5EF4-FFF2-40B4-BE49-F238E27FC236}">
                <a16:creationId xmlns:a16="http://schemas.microsoft.com/office/drawing/2014/main" id="{B099EF94-1D81-7560-5E6E-0BC76C051703}"/>
              </a:ext>
            </a:extLst>
          </p:cNvPr>
          <p:cNvGraphicFramePr>
            <a:graphicFrameLocks noGrp="1"/>
          </p:cNvGraphicFramePr>
          <p:nvPr/>
        </p:nvGraphicFramePr>
        <p:xfrm>
          <a:off x="444546" y="4425762"/>
          <a:ext cx="6662940" cy="2479040"/>
        </p:xfrm>
        <a:graphic>
          <a:graphicData uri="http://schemas.openxmlformats.org/drawingml/2006/table">
            <a:tbl>
              <a:tblPr firstRow="1" bandRow="1">
                <a:tableStyleId>{5940675A-B579-460E-94D1-54222C63F5DA}</a:tableStyleId>
              </a:tblPr>
              <a:tblGrid>
                <a:gridCol w="6662940">
                  <a:extLst>
                    <a:ext uri="{9D8B030D-6E8A-4147-A177-3AD203B41FA5}">
                      <a16:colId xmlns:a16="http://schemas.microsoft.com/office/drawing/2014/main" val="2782223313"/>
                    </a:ext>
                  </a:extLst>
                </a:gridCol>
              </a:tblGrid>
              <a:tr h="268008">
                <a:tc>
                  <a:txBody>
                    <a:bodyPr/>
                    <a:lstStyle/>
                    <a:p>
                      <a:pPr algn="ctr"/>
                      <a:r>
                        <a:rPr sz="1200" b="0">
                          <a:latin typeface="Aptos"/>
                        </a:rPr>
                        <a:t>Useful tips</a:t>
                      </a:r>
                      <a:endParaRPr lang="en-GB" sz="1200" b="0">
                        <a:latin typeface="Calibri"/>
                        <a:ea typeface="Calibri"/>
                        <a:cs typeface="Calibri"/>
                      </a:endParaRPr>
                    </a:p>
                  </a:txBody>
                  <a:tcPr>
                    <a:solidFill>
                      <a:schemeClr val="accent4">
                        <a:lumMod val="20000"/>
                        <a:lumOff val="80000"/>
                      </a:schemeClr>
                    </a:solidFill>
                  </a:tcPr>
                </a:tc>
                <a:extLst>
                  <a:ext uri="{0D108BD9-81ED-4DB2-BD59-A6C34878D82A}">
                    <a16:rowId xmlns:a16="http://schemas.microsoft.com/office/drawing/2014/main" val="3706422787"/>
                  </a:ext>
                </a:extLst>
              </a:tr>
              <a:tr h="2064658">
                <a:tc>
                  <a:txBody>
                    <a:bodyPr/>
                    <a:lstStyle/>
                    <a:p>
                      <a:pPr marL="171450" indent="-171450">
                        <a:spcAft>
                          <a:spcPts val="100"/>
                        </a:spcAft>
                        <a:buFont typeface="Arial" panose="020B0604020202020204" pitchFamily="34" charset="0"/>
                        <a:buChar char="•"/>
                        <a:defRPr sz="1030">
                          <a:latin typeface="Aptos"/>
                        </a:defRPr>
                      </a:pPr>
                      <a:r>
                        <a:rPr sz="1100">
                          <a:latin typeface="+mn-lt"/>
                        </a:rPr>
                        <a:t>Use the musical elements in every answer: melody, rhythm, harmony/tonality, texture, tempo, dynamics, sonority/instrumentation and structure.</a:t>
                      </a:r>
                      <a:endParaRPr lang="en-GB" sz="1100">
                        <a:latin typeface="+mn-lt"/>
                      </a:endParaRPr>
                    </a:p>
                    <a:p>
                      <a:pPr marL="171450" indent="-171450">
                        <a:spcAft>
                          <a:spcPts val="100"/>
                        </a:spcAft>
                        <a:buFont typeface="Arial" panose="020B0604020202020204" pitchFamily="34" charset="0"/>
                        <a:buChar char="•"/>
                        <a:defRPr sz="1030">
                          <a:latin typeface="Aptos"/>
                        </a:defRPr>
                      </a:pPr>
                      <a:endParaRPr lang="en-GB" sz="1100" b="0" i="1">
                        <a:latin typeface="+mn-lt"/>
                        <a:ea typeface="Calibri" panose="020F0502020204030204" pitchFamily="34" charset="0"/>
                        <a:cs typeface="Calibri" panose="020F0502020204030204" pitchFamily="34" charset="0"/>
                      </a:endParaRPr>
                    </a:p>
                    <a:p>
                      <a:pPr marL="171450" indent="-171450">
                        <a:spcAft>
                          <a:spcPts val="100"/>
                        </a:spcAft>
                        <a:buFont typeface="Arial" panose="020B0604020202020204" pitchFamily="34" charset="0"/>
                        <a:buChar char="•"/>
                        <a:defRPr sz="1030">
                          <a:latin typeface="Aptos"/>
                        </a:defRPr>
                      </a:pPr>
                      <a:r>
                        <a:rPr sz="1100">
                          <a:latin typeface="+mn-lt"/>
                        </a:rPr>
                        <a:t>For compare questions, write one clear similarity and one clear difference, using musical vocabulary.</a:t>
                      </a:r>
                      <a:endParaRPr lang="en-GB" sz="1100">
                        <a:latin typeface="+mn-lt"/>
                      </a:endParaRPr>
                    </a:p>
                    <a:p>
                      <a:pPr marL="171450" indent="-171450">
                        <a:spcAft>
                          <a:spcPts val="100"/>
                        </a:spcAft>
                        <a:buFont typeface="Arial" panose="020B0604020202020204" pitchFamily="34" charset="0"/>
                        <a:buChar char="•"/>
                        <a:defRPr sz="1030">
                          <a:latin typeface="Aptos"/>
                        </a:defRPr>
                      </a:pPr>
                      <a:endParaRPr sz="1100">
                        <a:latin typeface="+mn-lt"/>
                      </a:endParaRPr>
                    </a:p>
                    <a:p>
                      <a:pPr marL="171450" indent="-171450">
                        <a:spcAft>
                          <a:spcPts val="100"/>
                        </a:spcAft>
                        <a:buFont typeface="Arial" panose="020B0604020202020204" pitchFamily="34" charset="0"/>
                        <a:buChar char="•"/>
                        <a:defRPr sz="1030">
                          <a:latin typeface="Aptos"/>
                        </a:defRPr>
                      </a:pPr>
                      <a:r>
                        <a:rPr sz="1100">
                          <a:latin typeface="+mn-lt"/>
                        </a:rPr>
                        <a:t>When you hear an extract, note the obvious first: instruments, tempo, mood, metre, texture and any repeated ideas.</a:t>
                      </a:r>
                      <a:endParaRPr lang="en-GB" sz="1100">
                        <a:latin typeface="+mn-lt"/>
                      </a:endParaRPr>
                    </a:p>
                    <a:p>
                      <a:pPr marL="171450" indent="-171450">
                        <a:spcAft>
                          <a:spcPts val="100"/>
                        </a:spcAft>
                        <a:buFont typeface="Arial" panose="020B0604020202020204" pitchFamily="34" charset="0"/>
                        <a:buChar char="•"/>
                        <a:defRPr sz="1030">
                          <a:latin typeface="Aptos"/>
                        </a:defRPr>
                      </a:pPr>
                      <a:endParaRPr sz="1100">
                        <a:latin typeface="+mn-lt"/>
                      </a:endParaRPr>
                    </a:p>
                    <a:p>
                      <a:pPr marL="171450" indent="-171450">
                        <a:spcAft>
                          <a:spcPts val="100"/>
                        </a:spcAft>
                        <a:buFont typeface="Arial" panose="020B0604020202020204" pitchFamily="34" charset="0"/>
                        <a:buChar char="•"/>
                        <a:defRPr sz="1030">
                          <a:latin typeface="Aptos"/>
                        </a:defRPr>
                      </a:pPr>
                      <a:r>
                        <a:rPr sz="1100">
                          <a:latin typeface="+mn-lt"/>
                        </a:rPr>
                        <a:t>For set works, revise the key features rather than trying to memorise paragraphs.</a:t>
                      </a:r>
                      <a:endParaRPr lang="en-GB" sz="1100">
                        <a:latin typeface="+mn-lt"/>
                      </a:endParaRPr>
                    </a:p>
                    <a:p>
                      <a:pPr marL="171450" indent="-171450">
                        <a:spcAft>
                          <a:spcPts val="100"/>
                        </a:spcAft>
                        <a:buFont typeface="Arial" panose="020B0604020202020204" pitchFamily="34" charset="0"/>
                        <a:buChar char="•"/>
                        <a:defRPr sz="1030">
                          <a:latin typeface="Aptos"/>
                        </a:defRPr>
                      </a:pPr>
                      <a:endParaRPr lang="en-GB" sz="1100">
                        <a:latin typeface="+mn-lt"/>
                      </a:endParaRPr>
                    </a:p>
                    <a:p>
                      <a:pPr marL="171450" indent="-171450">
                        <a:spcAft>
                          <a:spcPts val="100"/>
                        </a:spcAft>
                        <a:buFont typeface="Arial" panose="020B0604020202020204" pitchFamily="34" charset="0"/>
                        <a:buChar char="•"/>
                        <a:defRPr sz="1030">
                          <a:latin typeface="Aptos"/>
                        </a:defRPr>
                      </a:pPr>
                      <a:r>
                        <a:rPr lang="en-GB" sz="1100">
                          <a:latin typeface="+mn-lt"/>
                        </a:rPr>
                        <a:t>Make flashcards for key terms, listen actively to extracts, and practise identifying instruments, textures, cadences and structures.</a:t>
                      </a:r>
                      <a:endParaRPr sz="1100">
                        <a:latin typeface="+mn-lt"/>
                      </a:endParaRPr>
                    </a:p>
                  </a:txBody>
                  <a:tcPr/>
                </a:tc>
                <a:extLst>
                  <a:ext uri="{0D108BD9-81ED-4DB2-BD59-A6C34878D82A}">
                    <a16:rowId xmlns:a16="http://schemas.microsoft.com/office/drawing/2014/main" val="3397697903"/>
                  </a:ext>
                </a:extLst>
              </a:tr>
            </a:tbl>
          </a:graphicData>
        </a:graphic>
      </p:graphicFrame>
      <p:graphicFrame>
        <p:nvGraphicFramePr>
          <p:cNvPr id="12" name="Table 11">
            <a:extLst>
              <a:ext uri="{FF2B5EF4-FFF2-40B4-BE49-F238E27FC236}">
                <a16:creationId xmlns:a16="http://schemas.microsoft.com/office/drawing/2014/main" id="{9BB8186E-A7B1-8B3D-E2FE-ACF0A20EA85A}"/>
              </a:ext>
            </a:extLst>
          </p:cNvPr>
          <p:cNvGraphicFramePr>
            <a:graphicFrameLocks noGrp="1"/>
          </p:cNvGraphicFramePr>
          <p:nvPr/>
        </p:nvGraphicFramePr>
        <p:xfrm>
          <a:off x="444546" y="6990884"/>
          <a:ext cx="6662940" cy="2046971"/>
        </p:xfrm>
        <a:graphic>
          <a:graphicData uri="http://schemas.openxmlformats.org/drawingml/2006/table">
            <a:tbl>
              <a:tblPr firstRow="1" bandRow="1">
                <a:tableStyleId>{5940675A-B579-460E-94D1-54222C63F5DA}</a:tableStyleId>
              </a:tblPr>
              <a:tblGrid>
                <a:gridCol w="6662940">
                  <a:extLst>
                    <a:ext uri="{9D8B030D-6E8A-4147-A177-3AD203B41FA5}">
                      <a16:colId xmlns:a16="http://schemas.microsoft.com/office/drawing/2014/main" val="2782223313"/>
                    </a:ext>
                  </a:extLst>
                </a:gridCol>
              </a:tblGrid>
              <a:tr h="251295">
                <a:tc>
                  <a:txBody>
                    <a:bodyPr/>
                    <a:lstStyle/>
                    <a:p>
                      <a:pPr algn="ctr"/>
                      <a:r>
                        <a:rPr sz="1200" b="0">
                          <a:latin typeface="Aptos"/>
                        </a:rPr>
                        <a:t>Useful Revision Resources</a:t>
                      </a:r>
                      <a:endParaRPr lang="en-GB" sz="1200" b="0">
                        <a:latin typeface="Calibri"/>
                        <a:ea typeface="Calibri"/>
                        <a:cs typeface="Calibri"/>
                      </a:endParaRPr>
                    </a:p>
                  </a:txBody>
                  <a:tcPr>
                    <a:solidFill>
                      <a:schemeClr val="accent4">
                        <a:lumMod val="20000"/>
                        <a:lumOff val="80000"/>
                      </a:schemeClr>
                    </a:solidFill>
                  </a:tcPr>
                </a:tc>
                <a:extLst>
                  <a:ext uri="{0D108BD9-81ED-4DB2-BD59-A6C34878D82A}">
                    <a16:rowId xmlns:a16="http://schemas.microsoft.com/office/drawing/2014/main" val="3706422787"/>
                  </a:ext>
                </a:extLst>
              </a:tr>
              <a:tr h="1772651">
                <a:tc>
                  <a:txBody>
                    <a:bodyPr/>
                    <a:lstStyle/>
                    <a:p>
                      <a:pPr marL="171450" indent="-171450">
                        <a:buFont typeface="Arial" panose="020B0604020202020204" pitchFamily="34" charset="0"/>
                        <a:buChar char="•"/>
                      </a:pPr>
                      <a:r>
                        <a:rPr sz="1100"/>
                        <a:t>Elemental – use the revision resources and activities set by your Music teacher.</a:t>
                      </a:r>
                      <a:r>
                        <a:rPr lang="en-GB" sz="1100"/>
                        <a:t> This is designed to assist with your revision for the exam specifically and should be used regularly to help you consolidate and check your knowledge. </a:t>
                      </a:r>
                    </a:p>
                    <a:p>
                      <a:pPr marL="171450" indent="-171450">
                        <a:buFont typeface="Arial" panose="020B0604020202020204" pitchFamily="34" charset="0"/>
                        <a:buChar char="•"/>
                      </a:pPr>
                      <a:endParaRPr sz="1100"/>
                    </a:p>
                    <a:p>
                      <a:pPr marL="171450" indent="-171450">
                        <a:buFont typeface="Arial" panose="020B0604020202020204" pitchFamily="34" charset="0"/>
                        <a:buChar char="•"/>
                      </a:pPr>
                      <a:r>
                        <a:rPr sz="1100"/>
                        <a:t>If you are unsure what to revise on Elemental, or need help finding the right materials, speak to your Music teacher.</a:t>
                      </a:r>
                      <a:endParaRPr lang="en-GB" sz="1100"/>
                    </a:p>
                    <a:p>
                      <a:pPr marL="171450" indent="-171450">
                        <a:buFont typeface="Arial" panose="020B0604020202020204" pitchFamily="34" charset="0"/>
                        <a:buChar char="•"/>
                      </a:pPr>
                      <a:endParaRPr lang="en-GB" sz="1100"/>
                    </a:p>
                    <a:p>
                      <a:pPr marL="171450" indent="-171450">
                        <a:buFont typeface="Arial" panose="020B0604020202020204" pitchFamily="34" charset="0"/>
                        <a:buChar char="•"/>
                      </a:pPr>
                      <a:r>
                        <a:rPr lang="en-GB" sz="1100"/>
                        <a:t>K</a:t>
                      </a:r>
                      <a:r>
                        <a:rPr sz="1100"/>
                        <a:t>nowledge organisers</a:t>
                      </a:r>
                      <a:r>
                        <a:rPr lang="en-GB" sz="1100"/>
                        <a:t> can also be provided by your music teacher. </a:t>
                      </a:r>
                    </a:p>
                    <a:p>
                      <a:pPr marL="171450" indent="-171450">
                        <a:buFont typeface="Arial" panose="020B0604020202020204" pitchFamily="34" charset="0"/>
                        <a:buChar char="•"/>
                      </a:pPr>
                      <a:endParaRPr sz="1100"/>
                    </a:p>
                    <a:p>
                      <a:pPr marL="171450" indent="-171450">
                        <a:buFont typeface="Arial" panose="020B0604020202020204" pitchFamily="34" charset="0"/>
                        <a:buChar char="•"/>
                      </a:pPr>
                      <a:r>
                        <a:rPr lang="en-GB" sz="1100"/>
                        <a:t>You will need to be able to listen to the s</a:t>
                      </a:r>
                      <a:r>
                        <a:rPr sz="1100"/>
                        <a:t>et work </a:t>
                      </a:r>
                      <a:r>
                        <a:rPr lang="en-GB" sz="1100"/>
                        <a:t>- </a:t>
                      </a:r>
                      <a:r>
                        <a:rPr sz="1100"/>
                        <a:t>Bach </a:t>
                      </a:r>
                      <a:r>
                        <a:rPr lang="en-GB" sz="1100"/>
                        <a:t>'</a:t>
                      </a:r>
                      <a:r>
                        <a:rPr sz="1100"/>
                        <a:t>Badinerie</a:t>
                      </a:r>
                      <a:r>
                        <a:rPr lang="en-GB" sz="1100"/>
                        <a:t>'</a:t>
                      </a:r>
                      <a:r>
                        <a:rPr sz="1100"/>
                        <a:t> and Toto </a:t>
                      </a:r>
                      <a:r>
                        <a:rPr lang="en-GB" sz="1100"/>
                        <a:t>'</a:t>
                      </a:r>
                      <a:r>
                        <a:rPr sz="1100"/>
                        <a:t>Africa</a:t>
                      </a:r>
                      <a:r>
                        <a:rPr lang="en-GB" sz="1100"/>
                        <a:t>'</a:t>
                      </a:r>
                      <a:r>
                        <a:rPr sz="1100"/>
                        <a:t>.</a:t>
                      </a:r>
                      <a:endParaRPr lang="en-GB" sz="1100"/>
                    </a:p>
                  </a:txBody>
                  <a:tcPr/>
                </a:tc>
                <a:extLst>
                  <a:ext uri="{0D108BD9-81ED-4DB2-BD59-A6C34878D82A}">
                    <a16:rowId xmlns:a16="http://schemas.microsoft.com/office/drawing/2014/main" val="3397697903"/>
                  </a:ext>
                </a:extLst>
              </a:tr>
            </a:tbl>
          </a:graphicData>
        </a:graphic>
      </p:graphicFrame>
      <p:sp>
        <p:nvSpPr>
          <p:cNvPr id="5" name="TextBox 7">
            <a:extLst>
              <a:ext uri="{FF2B5EF4-FFF2-40B4-BE49-F238E27FC236}">
                <a16:creationId xmlns:a16="http://schemas.microsoft.com/office/drawing/2014/main" id="{91049FAA-11F3-63F2-BD4A-32EFBF90F339}"/>
              </a:ext>
            </a:extLst>
          </p:cNvPr>
          <p:cNvSpPr txBox="1"/>
          <p:nvPr/>
        </p:nvSpPr>
        <p:spPr>
          <a:xfrm>
            <a:off x="627364" y="273882"/>
            <a:ext cx="3005236" cy="58477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200">
                <a:latin typeface="Trade Gothic Inline" panose="020B0504030203020204" pitchFamily="34" charset="0"/>
              </a:rPr>
              <a:t>music</a:t>
            </a:r>
            <a:endParaRPr lang="en-GB" sz="3200">
              <a:latin typeface="Trade Gothic Inline" panose="020B0504030203020204" pitchFamily="34" charset="0"/>
            </a:endParaRPr>
          </a:p>
        </p:txBody>
      </p:sp>
      <p:pic>
        <p:nvPicPr>
          <p:cNvPr id="8" name="Picture 7">
            <a:extLst>
              <a:ext uri="{FF2B5EF4-FFF2-40B4-BE49-F238E27FC236}">
                <a16:creationId xmlns:a16="http://schemas.microsoft.com/office/drawing/2014/main" id="{15C7D07C-A991-055A-A1B4-6F314266B570}"/>
              </a:ext>
            </a:extLst>
          </p:cNvPr>
          <p:cNvPicPr>
            <a:picLocks noChangeAspect="1"/>
          </p:cNvPicPr>
          <p:nvPr/>
        </p:nvPicPr>
        <p:blipFill>
          <a:blip r:embed="rId4"/>
          <a:stretch>
            <a:fillRect/>
          </a:stretch>
        </p:blipFill>
        <p:spPr>
          <a:xfrm>
            <a:off x="6271586" y="260935"/>
            <a:ext cx="718902" cy="729086"/>
          </a:xfrm>
          <a:prstGeom prst="rect">
            <a:avLst/>
          </a:prstGeom>
        </p:spPr>
      </p:pic>
      <p:sp>
        <p:nvSpPr>
          <p:cNvPr id="9" name="TextBox 2">
            <a:extLst>
              <a:ext uri="{FF2B5EF4-FFF2-40B4-BE49-F238E27FC236}">
                <a16:creationId xmlns:a16="http://schemas.microsoft.com/office/drawing/2014/main" id="{C6F6C253-14F9-E6D2-E139-24B148BE7D83}"/>
              </a:ext>
            </a:extLst>
          </p:cNvPr>
          <p:cNvSpPr>
            <a:spLocks noGrp="1"/>
          </p:cNvSpPr>
          <p:nvPr/>
        </p:nvSpPr>
        <p:spPr>
          <a:xfrm>
            <a:off x="3778270" y="302832"/>
            <a:ext cx="1759173" cy="646331"/>
          </a:xfrm>
          <a:prstGeom prst="rect">
            <a:avLst/>
          </a:prstGeom>
          <a:solidFill>
            <a:schemeClr val="tx2">
              <a:lumMod val="10000"/>
              <a:lumOff val="90000"/>
            </a:schemeClr>
          </a:solidFill>
        </p:spPr>
        <p:txBody>
          <a:bodyPr wrap="square" lIns="91440" tIns="45720" rIns="91440" bIns="45720" anchor="t">
            <a:spAutoFit/>
          </a:bodyPr>
          <a:lstStyle/>
          <a:p>
            <a:r>
              <a:rPr lang="en-US" sz="1200">
                <a:latin typeface="Aptos Display"/>
              </a:rPr>
              <a:t>Monday 9th November</a:t>
            </a:r>
          </a:p>
          <a:p>
            <a:r>
              <a:rPr lang="en-US" sz="1200">
                <a:latin typeface="Aptos Display"/>
              </a:rPr>
              <a:t>1:20pm</a:t>
            </a:r>
          </a:p>
          <a:p>
            <a:r>
              <a:rPr lang="en-US" sz="1200">
                <a:latin typeface="Aptos Display"/>
              </a:rPr>
              <a:t>1hr 15mins</a:t>
            </a:r>
          </a:p>
        </p:txBody>
      </p:sp>
    </p:spTree>
    <p:extLst>
      <p:ext uri="{BB962C8B-B14F-4D97-AF65-F5344CB8AC3E}">
        <p14:creationId xmlns:p14="http://schemas.microsoft.com/office/powerpoint/2010/main" val="12125849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65DEBA-F622-E1C3-9CED-9094772B7F97}"/>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5F5EF0FF-0B3F-B141-5D7E-C51C8B899AA8}"/>
              </a:ext>
            </a:extLst>
          </p:cNvPr>
          <p:cNvSpPr/>
          <p:nvPr/>
        </p:nvSpPr>
        <p:spPr>
          <a:xfrm>
            <a:off x="-1" y="0"/>
            <a:ext cx="7559676" cy="10439400"/>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Rounded Corners 6">
            <a:extLst>
              <a:ext uri="{FF2B5EF4-FFF2-40B4-BE49-F238E27FC236}">
                <a16:creationId xmlns:a16="http://schemas.microsoft.com/office/drawing/2014/main" id="{965547FA-A2A1-93C6-E6FE-AEF211E8923E}"/>
              </a:ext>
            </a:extLst>
          </p:cNvPr>
          <p:cNvSpPr/>
          <p:nvPr/>
        </p:nvSpPr>
        <p:spPr>
          <a:xfrm>
            <a:off x="261728" y="224288"/>
            <a:ext cx="7036219" cy="9954882"/>
          </a:xfrm>
          <a:prstGeom prst="roundRect">
            <a:avLst>
              <a:gd name="adj" fmla="val 499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91049FAA-11F3-63F2-BD4A-32EFBF90F339}"/>
              </a:ext>
            </a:extLst>
          </p:cNvPr>
          <p:cNvSpPr txBox="1"/>
          <p:nvPr/>
        </p:nvSpPr>
        <p:spPr>
          <a:xfrm>
            <a:off x="444546" y="260230"/>
            <a:ext cx="2423345" cy="461665"/>
          </a:xfrm>
          <a:prstGeom prst="rect">
            <a:avLst/>
          </a:prstGeom>
          <a:noFill/>
        </p:spPr>
        <p:txBody>
          <a:bodyPr wrap="square" rtlCol="0">
            <a:spAutoFit/>
          </a:bodyPr>
          <a:lstStyle/>
          <a:p>
            <a:r>
              <a:rPr lang="en-US" sz="2400" err="1">
                <a:latin typeface="Trade Gothic Inline" panose="020B0504030203020204" pitchFamily="34" charset="0"/>
              </a:rPr>
              <a:t>PHOTOGRApHY</a:t>
            </a:r>
            <a:endParaRPr lang="en-GB" sz="2400">
              <a:latin typeface="Trade Gothic Inline" panose="020B0504030203020204" pitchFamily="34" charset="0"/>
            </a:endParaRPr>
          </a:p>
        </p:txBody>
      </p:sp>
      <p:graphicFrame>
        <p:nvGraphicFramePr>
          <p:cNvPr id="4" name="Table 3">
            <a:extLst>
              <a:ext uri="{FF2B5EF4-FFF2-40B4-BE49-F238E27FC236}">
                <a16:creationId xmlns:a16="http://schemas.microsoft.com/office/drawing/2014/main" id="{B1067B53-6BF1-A53F-9E28-2C26EE50F5E1}"/>
              </a:ext>
            </a:extLst>
          </p:cNvPr>
          <p:cNvGraphicFramePr>
            <a:graphicFrameLocks noGrp="1"/>
          </p:cNvGraphicFramePr>
          <p:nvPr/>
        </p:nvGraphicFramePr>
        <p:xfrm>
          <a:off x="444546" y="999121"/>
          <a:ext cx="6662940" cy="4192446"/>
        </p:xfrm>
        <a:graphic>
          <a:graphicData uri="http://schemas.openxmlformats.org/drawingml/2006/table">
            <a:tbl>
              <a:tblPr firstRow="1" bandRow="1">
                <a:tableStyleId>{5940675A-B579-460E-94D1-54222C63F5DA}</a:tableStyleId>
              </a:tblPr>
              <a:tblGrid>
                <a:gridCol w="831361">
                  <a:extLst>
                    <a:ext uri="{9D8B030D-6E8A-4147-A177-3AD203B41FA5}">
                      <a16:colId xmlns:a16="http://schemas.microsoft.com/office/drawing/2014/main" val="2782223313"/>
                    </a:ext>
                  </a:extLst>
                </a:gridCol>
                <a:gridCol w="1389619">
                  <a:extLst>
                    <a:ext uri="{9D8B030D-6E8A-4147-A177-3AD203B41FA5}">
                      <a16:colId xmlns:a16="http://schemas.microsoft.com/office/drawing/2014/main" val="911417166"/>
                    </a:ext>
                  </a:extLst>
                </a:gridCol>
                <a:gridCol w="1110490">
                  <a:extLst>
                    <a:ext uri="{9D8B030D-6E8A-4147-A177-3AD203B41FA5}">
                      <a16:colId xmlns:a16="http://schemas.microsoft.com/office/drawing/2014/main" val="3218362732"/>
                    </a:ext>
                  </a:extLst>
                </a:gridCol>
                <a:gridCol w="1110490">
                  <a:extLst>
                    <a:ext uri="{9D8B030D-6E8A-4147-A177-3AD203B41FA5}">
                      <a16:colId xmlns:a16="http://schemas.microsoft.com/office/drawing/2014/main" val="506664628"/>
                    </a:ext>
                  </a:extLst>
                </a:gridCol>
                <a:gridCol w="1110490">
                  <a:extLst>
                    <a:ext uri="{9D8B030D-6E8A-4147-A177-3AD203B41FA5}">
                      <a16:colId xmlns:a16="http://schemas.microsoft.com/office/drawing/2014/main" val="3705982452"/>
                    </a:ext>
                  </a:extLst>
                </a:gridCol>
                <a:gridCol w="1110490">
                  <a:extLst>
                    <a:ext uri="{9D8B030D-6E8A-4147-A177-3AD203B41FA5}">
                      <a16:colId xmlns:a16="http://schemas.microsoft.com/office/drawing/2014/main" val="2438489882"/>
                    </a:ext>
                  </a:extLst>
                </a:gridCol>
              </a:tblGrid>
              <a:tr h="321486">
                <a:tc>
                  <a:txBody>
                    <a:bodyPr/>
                    <a:lstStyle/>
                    <a:p>
                      <a:r>
                        <a:rPr lang="en-US" sz="1200" b="1" i="0">
                          <a:latin typeface="Aptos Display" panose="020B0004020202020204" pitchFamily="34" charset="0"/>
                          <a:ea typeface="Calibri"/>
                          <a:cs typeface="Calibri"/>
                        </a:rPr>
                        <a:t>Paper </a:t>
                      </a:r>
                      <a:endParaRPr lang="en-GB" sz="1200" b="1" i="0">
                        <a:latin typeface="Aptos Display" panose="020B0004020202020204" pitchFamily="34" charset="0"/>
                        <a:ea typeface="Calibri"/>
                        <a:cs typeface="Calibri"/>
                      </a:endParaRPr>
                    </a:p>
                  </a:txBody>
                  <a:tcPr/>
                </a:tc>
                <a:tc>
                  <a:txBody>
                    <a:bodyPr/>
                    <a:lstStyle/>
                    <a:p>
                      <a:r>
                        <a:rPr lang="en-GB" sz="1200" i="0">
                          <a:latin typeface="Aptos Display" panose="020B0004020202020204" pitchFamily="34" charset="0"/>
                          <a:ea typeface="Calibri"/>
                          <a:cs typeface="Calibri"/>
                        </a:rPr>
                        <a:t>PHOTOGRAPHY</a:t>
                      </a:r>
                    </a:p>
                  </a:txBody>
                  <a:tcPr/>
                </a:tc>
                <a:tc>
                  <a:txBody>
                    <a:bodyPr/>
                    <a:lstStyle/>
                    <a:p>
                      <a:r>
                        <a:rPr lang="en-US" sz="1200" b="1" i="0">
                          <a:latin typeface="Aptos Display" panose="020B0004020202020204" pitchFamily="34" charset="0"/>
                          <a:ea typeface="Calibri"/>
                          <a:cs typeface="Calibri"/>
                        </a:rPr>
                        <a:t>Length</a:t>
                      </a:r>
                      <a:endParaRPr lang="en-GB" sz="1200" b="1" i="0">
                        <a:latin typeface="Aptos Display" panose="020B0004020202020204" pitchFamily="34" charset="0"/>
                        <a:ea typeface="Calibri"/>
                        <a:cs typeface="Calibri"/>
                      </a:endParaRPr>
                    </a:p>
                  </a:txBody>
                  <a:tcPr/>
                </a:tc>
                <a:tc>
                  <a:txBody>
                    <a:bodyPr/>
                    <a:lstStyle/>
                    <a:p>
                      <a:r>
                        <a:rPr lang="en-GB" sz="1200" i="0">
                          <a:latin typeface="Aptos Display" panose="020B0004020202020204" pitchFamily="34" charset="0"/>
                          <a:ea typeface="Calibri"/>
                          <a:cs typeface="Calibri"/>
                        </a:rPr>
                        <a:t>10 hours</a:t>
                      </a:r>
                    </a:p>
                  </a:txBody>
                  <a:tcPr/>
                </a:tc>
                <a:tc>
                  <a:txBody>
                    <a:bodyPr/>
                    <a:lstStyle/>
                    <a:p>
                      <a:r>
                        <a:rPr lang="en-US" sz="1200" b="1" i="0">
                          <a:latin typeface="Aptos Display" panose="020B0004020202020204" pitchFamily="34" charset="0"/>
                          <a:ea typeface="Calibri"/>
                          <a:cs typeface="Calibri"/>
                        </a:rPr>
                        <a:t>Marks </a:t>
                      </a:r>
                      <a:endParaRPr lang="en-GB" sz="1200" b="1" i="0">
                        <a:latin typeface="Aptos Display" panose="020B0004020202020204" pitchFamily="34" charset="0"/>
                        <a:ea typeface="Calibri"/>
                        <a:cs typeface="Calibri"/>
                      </a:endParaRPr>
                    </a:p>
                  </a:txBody>
                  <a:tcPr/>
                </a:tc>
                <a:tc>
                  <a:txBody>
                    <a:bodyPr/>
                    <a:lstStyle/>
                    <a:p>
                      <a:r>
                        <a:rPr lang="en-GB" sz="1200" i="0">
                          <a:latin typeface="Aptos Display" panose="020B0004020202020204" pitchFamily="34" charset="0"/>
                          <a:ea typeface="Calibri"/>
                          <a:cs typeface="Calibri"/>
                        </a:rPr>
                        <a:t>59</a:t>
                      </a:r>
                    </a:p>
                  </a:txBody>
                  <a:tcPr/>
                </a:tc>
                <a:extLst>
                  <a:ext uri="{0D108BD9-81ED-4DB2-BD59-A6C34878D82A}">
                    <a16:rowId xmlns:a16="http://schemas.microsoft.com/office/drawing/2014/main" val="3706422787"/>
                  </a:ext>
                </a:extLst>
              </a:tr>
              <a:tr h="223454">
                <a:tc gridSpan="6">
                  <a:txBody>
                    <a:bodyPr/>
                    <a:lstStyle/>
                    <a:p>
                      <a:pPr algn="ctr"/>
                      <a:r>
                        <a:rPr lang="en-GB" sz="1100" b="1" i="0">
                          <a:latin typeface="Calibri" panose="020F0502020204030204" pitchFamily="34" charset="0"/>
                          <a:ea typeface="Calibri" panose="020F0502020204030204" pitchFamily="34" charset="0"/>
                          <a:cs typeface="Calibri" panose="020F0502020204030204" pitchFamily="34" charset="0"/>
                        </a:rPr>
                        <a:t>Topics / Subjects – what will be on the exam?</a:t>
                      </a:r>
                    </a:p>
                  </a:txBody>
                  <a:tcPr>
                    <a:solidFill>
                      <a:schemeClr val="accent4">
                        <a:lumMod val="20000"/>
                        <a:lumOff val="80000"/>
                      </a:schemeClr>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430028649"/>
                  </a:ext>
                </a:extLst>
              </a:tr>
              <a:tr h="2778558">
                <a:tc gridSpan="6">
                  <a:txBody>
                    <a:bodyPr/>
                    <a:lstStyle/>
                    <a:p>
                      <a:endParaRPr lang="en-GB" sz="1100" b="0" i="1">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sz="1800" b="0" i="0">
                          <a:latin typeface="Calibri" panose="020F0502020204030204" pitchFamily="34" charset="0"/>
                          <a:ea typeface="Calibri" panose="020F0502020204030204" pitchFamily="34" charset="0"/>
                          <a:cs typeface="Calibri" panose="020F0502020204030204" pitchFamily="34" charset="0"/>
                        </a:rPr>
                        <a:t>The Photography exam is a test to see if you can use the creative editing that you have practiced in class without help.</a:t>
                      </a:r>
                    </a:p>
                    <a:p>
                      <a:pPr marL="285750" indent="-285750">
                        <a:buFont typeface="Arial" panose="020B0604020202020204" pitchFamily="34" charset="0"/>
                        <a:buChar char="•"/>
                      </a:pPr>
                      <a:endParaRPr lang="en-GB" sz="1800" b="0" i="0">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sz="1800" b="0" i="0">
                          <a:latin typeface="Calibri" panose="020F0502020204030204" pitchFamily="34" charset="0"/>
                          <a:ea typeface="Calibri" panose="020F0502020204030204" pitchFamily="34" charset="0"/>
                          <a:cs typeface="Calibri" panose="020F0502020204030204" pitchFamily="34" charset="0"/>
                        </a:rPr>
                        <a:t>Your teacher can help with equipment and printing but they cannot give you any advice once the exam has started. </a:t>
                      </a:r>
                    </a:p>
                    <a:p>
                      <a:pPr marL="285750" indent="-285750">
                        <a:buFont typeface="Arial" panose="020B0604020202020204" pitchFamily="34" charset="0"/>
                        <a:buChar char="•"/>
                      </a:pPr>
                      <a:endParaRPr lang="en-GB" sz="1800" b="0" i="0">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sz="1800" b="0" i="0">
                          <a:latin typeface="Calibri" panose="020F0502020204030204" pitchFamily="34" charset="0"/>
                          <a:ea typeface="Calibri" panose="020F0502020204030204" pitchFamily="34" charset="0"/>
                          <a:cs typeface="Calibri" panose="020F0502020204030204" pitchFamily="34" charset="0"/>
                        </a:rPr>
                        <a:t>You can have access to the same equipment and computer tools as in class but you can not use the internet for anything else. </a:t>
                      </a:r>
                    </a:p>
                    <a:p>
                      <a:pPr marL="285750" indent="-285750">
                        <a:buFont typeface="Arial" panose="020B0604020202020204" pitchFamily="34" charset="0"/>
                        <a:buChar char="•"/>
                      </a:pPr>
                      <a:endParaRPr lang="en-GB" sz="1800" b="0" i="0">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sz="1800" b="0" i="0">
                          <a:latin typeface="Calibri" panose="020F0502020204030204" pitchFamily="34" charset="0"/>
                          <a:ea typeface="Calibri" panose="020F0502020204030204" pitchFamily="34" charset="0"/>
                          <a:cs typeface="Calibri" panose="020F0502020204030204" pitchFamily="34" charset="0"/>
                        </a:rPr>
                        <a:t>By the time you get to the exam you should already have practiced your outcomes in class.</a:t>
                      </a:r>
                      <a:endParaRPr lang="en-GB" sz="1100" b="0" i="0">
                        <a:latin typeface="Calibri" panose="020F0502020204030204" pitchFamily="34" charset="0"/>
                        <a:ea typeface="Calibri" panose="020F0502020204030204" pitchFamily="34" charset="0"/>
                        <a:cs typeface="Calibri" panose="020F0502020204030204" pitchFamily="34" charset="0"/>
                      </a:endParaRPr>
                    </a:p>
                    <a:p>
                      <a:endParaRPr lang="en-GB" sz="1100" b="0" i="1">
                        <a:latin typeface="Calibri" panose="020F0502020204030204" pitchFamily="34" charset="0"/>
                        <a:ea typeface="Calibri" panose="020F0502020204030204" pitchFamily="34" charset="0"/>
                        <a:cs typeface="Calibri" panose="020F0502020204030204" pitchFamily="34" charset="0"/>
                      </a:endParaRPr>
                    </a:p>
                    <a:p>
                      <a:endParaRPr lang="en-GB" sz="1100" b="0" i="1">
                        <a:latin typeface="Calibri" panose="020F0502020204030204" pitchFamily="34" charset="0"/>
                        <a:ea typeface="Calibri" panose="020F0502020204030204" pitchFamily="34" charset="0"/>
                        <a:cs typeface="Calibri" panose="020F0502020204030204" pitchFamily="34" charset="0"/>
                      </a:endParaRPr>
                    </a:p>
                  </a:txBody>
                  <a:tcPr/>
                </a:tc>
                <a:tc hMerge="1">
                  <a:txBody>
                    <a:bodyPr/>
                    <a:lstStyle/>
                    <a:p>
                      <a:endParaRPr/>
                    </a:p>
                  </a:txBody>
                  <a:tcPr/>
                </a:tc>
                <a:tc hMerge="1">
                  <a:txBody>
                    <a:bodyPr/>
                    <a:lstStyle/>
                    <a:p>
                      <a:endParaRPr lang="en-GB" b="1"/>
                    </a:p>
                  </a:txBody>
                  <a:tcPr/>
                </a:tc>
                <a:tc hMerge="1">
                  <a:txBody>
                    <a:bodyPr/>
                    <a:lstStyle/>
                    <a:p>
                      <a:endParaRPr lang="en-GB"/>
                    </a:p>
                  </a:txBody>
                  <a:tcPr/>
                </a:tc>
                <a:tc hMerge="1">
                  <a:txBody>
                    <a:bodyPr/>
                    <a:lstStyle/>
                    <a:p>
                      <a:endParaRPr lang="en-GB" b="1"/>
                    </a:p>
                  </a:txBody>
                  <a:tcPr/>
                </a:tc>
                <a:tc hMerge="1">
                  <a:txBody>
                    <a:bodyPr/>
                    <a:lstStyle/>
                    <a:p>
                      <a:endParaRPr lang="en-GB"/>
                    </a:p>
                  </a:txBody>
                  <a:tcPr/>
                </a:tc>
                <a:extLst>
                  <a:ext uri="{0D108BD9-81ED-4DB2-BD59-A6C34878D82A}">
                    <a16:rowId xmlns:a16="http://schemas.microsoft.com/office/drawing/2014/main" val="3397697903"/>
                  </a:ext>
                </a:extLst>
              </a:tr>
            </a:tbl>
          </a:graphicData>
        </a:graphic>
      </p:graphicFrame>
      <p:graphicFrame>
        <p:nvGraphicFramePr>
          <p:cNvPr id="13" name="Table 12">
            <a:extLst>
              <a:ext uri="{FF2B5EF4-FFF2-40B4-BE49-F238E27FC236}">
                <a16:creationId xmlns:a16="http://schemas.microsoft.com/office/drawing/2014/main" id="{B634D252-C215-DADB-0EF9-1B567AB4DD20}"/>
              </a:ext>
            </a:extLst>
          </p:cNvPr>
          <p:cNvGraphicFramePr>
            <a:graphicFrameLocks noGrp="1"/>
          </p:cNvGraphicFramePr>
          <p:nvPr/>
        </p:nvGraphicFramePr>
        <p:xfrm>
          <a:off x="608635" y="9178552"/>
          <a:ext cx="6334762" cy="518160"/>
        </p:xfrm>
        <a:graphic>
          <a:graphicData uri="http://schemas.openxmlformats.org/drawingml/2006/table">
            <a:tbl>
              <a:tblPr firstRow="1" bandRow="1">
                <a:tableStyleId>{5940675A-B579-460E-94D1-54222C63F5DA}</a:tableStyleId>
              </a:tblPr>
              <a:tblGrid>
                <a:gridCol w="1569051">
                  <a:extLst>
                    <a:ext uri="{9D8B030D-6E8A-4147-A177-3AD203B41FA5}">
                      <a16:colId xmlns:a16="http://schemas.microsoft.com/office/drawing/2014/main" val="3968794025"/>
                    </a:ext>
                  </a:extLst>
                </a:gridCol>
                <a:gridCol w="1443025">
                  <a:extLst>
                    <a:ext uri="{9D8B030D-6E8A-4147-A177-3AD203B41FA5}">
                      <a16:colId xmlns:a16="http://schemas.microsoft.com/office/drawing/2014/main" val="1334494196"/>
                    </a:ext>
                  </a:extLst>
                </a:gridCol>
                <a:gridCol w="1016675">
                  <a:extLst>
                    <a:ext uri="{9D8B030D-6E8A-4147-A177-3AD203B41FA5}">
                      <a16:colId xmlns:a16="http://schemas.microsoft.com/office/drawing/2014/main" val="2194568897"/>
                    </a:ext>
                  </a:extLst>
                </a:gridCol>
                <a:gridCol w="2306011">
                  <a:extLst>
                    <a:ext uri="{9D8B030D-6E8A-4147-A177-3AD203B41FA5}">
                      <a16:colId xmlns:a16="http://schemas.microsoft.com/office/drawing/2014/main" val="4068535511"/>
                    </a:ext>
                  </a:extLst>
                </a:gridCol>
              </a:tblGrid>
              <a:tr h="219428">
                <a:tc>
                  <a:txBody>
                    <a:bodyPr/>
                    <a:lstStyle/>
                    <a:p>
                      <a:r>
                        <a:rPr lang="en-US" sz="1100" b="1">
                          <a:latin typeface="Calibri" panose="020F0502020204030204" pitchFamily="34" charset="0"/>
                          <a:ea typeface="Calibri" panose="020F0502020204030204" pitchFamily="34" charset="0"/>
                          <a:cs typeface="Calibri" panose="020F0502020204030204" pitchFamily="34" charset="0"/>
                        </a:rPr>
                        <a:t>Lead Teacher</a:t>
                      </a:r>
                      <a:endParaRPr lang="en-GB" sz="1100" b="1">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r>
                        <a:rPr lang="en-GB" sz="1100" i="1">
                          <a:latin typeface="Calibri" panose="020F0502020204030204" pitchFamily="34" charset="0"/>
                          <a:ea typeface="Calibri" panose="020F0502020204030204" pitchFamily="34" charset="0"/>
                          <a:cs typeface="Calibri" panose="020F0502020204030204" pitchFamily="34" charset="0"/>
                        </a:rPr>
                        <a:t>Mr Grifflow</a:t>
                      </a:r>
                    </a:p>
                  </a:txBody>
                  <a:tcPr/>
                </a:tc>
                <a:tc>
                  <a:txBody>
                    <a:bodyPr/>
                    <a:lstStyle/>
                    <a:p>
                      <a:r>
                        <a:rPr lang="en-US" sz="1100" b="1">
                          <a:latin typeface="Calibri" panose="020F0502020204030204" pitchFamily="34" charset="0"/>
                          <a:ea typeface="Calibri" panose="020F0502020204030204" pitchFamily="34" charset="0"/>
                          <a:cs typeface="Calibri" panose="020F0502020204030204" pitchFamily="34" charset="0"/>
                        </a:rPr>
                        <a:t>Email</a:t>
                      </a:r>
                      <a:endParaRPr lang="en-GB" sz="1100" b="1">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r>
                        <a:rPr lang="en-GB" sz="1100" i="1">
                          <a:latin typeface="Calibri" panose="020F0502020204030204" pitchFamily="34" charset="0"/>
                          <a:ea typeface="Calibri" panose="020F0502020204030204" pitchFamily="34" charset="0"/>
                          <a:cs typeface="Calibri" panose="020F0502020204030204" pitchFamily="34" charset="0"/>
                        </a:rPr>
                        <a:t>jgrifflow@firvale.com</a:t>
                      </a:r>
                    </a:p>
                  </a:txBody>
                  <a:tcPr/>
                </a:tc>
                <a:extLst>
                  <a:ext uri="{0D108BD9-81ED-4DB2-BD59-A6C34878D82A}">
                    <a16:rowId xmlns:a16="http://schemas.microsoft.com/office/drawing/2014/main" val="3372156804"/>
                  </a:ext>
                </a:extLst>
              </a:tr>
              <a:tr h="219428">
                <a:tc>
                  <a:txBody>
                    <a:bodyPr/>
                    <a:lstStyle/>
                    <a:p>
                      <a:r>
                        <a:rPr lang="en-US" sz="1100" b="1">
                          <a:latin typeface="Calibri" panose="020F0502020204030204" pitchFamily="34" charset="0"/>
                          <a:ea typeface="Calibri" panose="020F0502020204030204" pitchFamily="34" charset="0"/>
                          <a:cs typeface="Calibri" panose="020F0502020204030204" pitchFamily="34" charset="0"/>
                        </a:rPr>
                        <a:t>Specification</a:t>
                      </a:r>
                      <a:endParaRPr lang="en-GB" sz="1100" b="1">
                        <a:latin typeface="Calibri" panose="020F0502020204030204" pitchFamily="34" charset="0"/>
                        <a:ea typeface="Calibri" panose="020F0502020204030204" pitchFamily="34" charset="0"/>
                        <a:cs typeface="Calibri" panose="020F0502020204030204" pitchFamily="34" charset="0"/>
                      </a:endParaRPr>
                    </a:p>
                  </a:txBody>
                  <a:tcPr/>
                </a:tc>
                <a:tc gridSpan="3">
                  <a:txBody>
                    <a:bodyPr/>
                    <a:lstStyle/>
                    <a:p>
                      <a:r>
                        <a:rPr lang="en-GB" sz="1100">
                          <a:hlinkClick r:id="rId2"/>
                        </a:rPr>
                        <a:t>Pearson Edexcel GCSE in Art and Design specification</a:t>
                      </a:r>
                      <a:endParaRPr lang="en-GB" sz="1100" i="1">
                        <a:latin typeface="Calibri" panose="020F0502020204030204" pitchFamily="34" charset="0"/>
                        <a:ea typeface="Calibri" panose="020F0502020204030204" pitchFamily="34" charset="0"/>
                        <a:cs typeface="Calibri" panose="020F0502020204030204" pitchFamily="34" charset="0"/>
                      </a:endParaRPr>
                    </a:p>
                  </a:txBody>
                  <a:tcPr/>
                </a:tc>
                <a:tc hMerge="1">
                  <a:txBody>
                    <a:bodyPr/>
                    <a:lstStyle/>
                    <a:p>
                      <a:endParaRPr lang="en-GB" sz="1100" b="1">
                        <a:latin typeface="Calibri" panose="020F0502020204030204" pitchFamily="34" charset="0"/>
                        <a:ea typeface="Calibri" panose="020F0502020204030204" pitchFamily="34" charset="0"/>
                        <a:cs typeface="Calibri" panose="020F0502020204030204" pitchFamily="34" charset="0"/>
                      </a:endParaRPr>
                    </a:p>
                  </a:txBody>
                  <a:tcPr/>
                </a:tc>
                <a:tc hMerge="1">
                  <a:txBody>
                    <a:bodyPr/>
                    <a:lstStyle/>
                    <a:p>
                      <a:endParaRPr lang="en-GB" sz="1100" i="1">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939925761"/>
                  </a:ext>
                </a:extLst>
              </a:tr>
            </a:tbl>
          </a:graphicData>
        </a:graphic>
      </p:graphicFrame>
      <p:graphicFrame>
        <p:nvGraphicFramePr>
          <p:cNvPr id="11" name="Table 10">
            <a:extLst>
              <a:ext uri="{FF2B5EF4-FFF2-40B4-BE49-F238E27FC236}">
                <a16:creationId xmlns:a16="http://schemas.microsoft.com/office/drawing/2014/main" id="{B099EF94-1D81-7560-5E6E-0BC76C051703}"/>
              </a:ext>
            </a:extLst>
          </p:cNvPr>
          <p:cNvGraphicFramePr>
            <a:graphicFrameLocks noGrp="1"/>
          </p:cNvGraphicFramePr>
          <p:nvPr/>
        </p:nvGraphicFramePr>
        <p:xfrm>
          <a:off x="452189" y="5733024"/>
          <a:ext cx="6662940" cy="3063240"/>
        </p:xfrm>
        <a:graphic>
          <a:graphicData uri="http://schemas.openxmlformats.org/drawingml/2006/table">
            <a:tbl>
              <a:tblPr firstRow="1" bandRow="1">
                <a:tableStyleId>{5940675A-B579-460E-94D1-54222C63F5DA}</a:tableStyleId>
              </a:tblPr>
              <a:tblGrid>
                <a:gridCol w="6662940">
                  <a:extLst>
                    <a:ext uri="{9D8B030D-6E8A-4147-A177-3AD203B41FA5}">
                      <a16:colId xmlns:a16="http://schemas.microsoft.com/office/drawing/2014/main" val="2782223313"/>
                    </a:ext>
                  </a:extLst>
                </a:gridCol>
              </a:tblGrid>
              <a:tr h="202618">
                <a:tc>
                  <a:txBody>
                    <a:bodyPr/>
                    <a:lstStyle/>
                    <a:p>
                      <a:pPr algn="ctr"/>
                      <a:r>
                        <a:rPr lang="en-US" sz="1100" b="1">
                          <a:latin typeface="Calibri"/>
                          <a:ea typeface="Calibri"/>
                          <a:cs typeface="Calibri"/>
                        </a:rPr>
                        <a:t>Useful tips</a:t>
                      </a:r>
                      <a:endParaRPr lang="en-GB" sz="1100" b="1">
                        <a:latin typeface="Calibri"/>
                        <a:ea typeface="Calibri"/>
                        <a:cs typeface="Calibri"/>
                      </a:endParaRPr>
                    </a:p>
                  </a:txBody>
                  <a:tcPr>
                    <a:solidFill>
                      <a:schemeClr val="accent4">
                        <a:lumMod val="20000"/>
                        <a:lumOff val="80000"/>
                      </a:schemeClr>
                    </a:solidFill>
                  </a:tcPr>
                </a:tc>
                <a:extLst>
                  <a:ext uri="{0D108BD9-81ED-4DB2-BD59-A6C34878D82A}">
                    <a16:rowId xmlns:a16="http://schemas.microsoft.com/office/drawing/2014/main" val="3706422787"/>
                  </a:ext>
                </a:extLst>
              </a:tr>
              <a:tr h="2403857">
                <a:tc>
                  <a:txBody>
                    <a:bodyPr/>
                    <a:lstStyle/>
                    <a:p>
                      <a:pPr marL="285750" indent="-285750">
                        <a:buFont typeface="Arial" panose="020B0604020202020204" pitchFamily="34" charset="0"/>
                        <a:buChar char="•"/>
                      </a:pPr>
                      <a:r>
                        <a:rPr lang="en-GB" sz="1600" b="0" i="0">
                          <a:latin typeface="Aptos Narrow" panose="020B0004020202020204" pitchFamily="34" charset="0"/>
                          <a:ea typeface="Calibri" panose="020F0502020204030204" pitchFamily="34" charset="0"/>
                          <a:cs typeface="Calibri" panose="020F0502020204030204" pitchFamily="34" charset="0"/>
                        </a:rPr>
                        <a:t>Have a clear plan! By the time you get to the exam day you should already know what you want your outcomes to look like.</a:t>
                      </a:r>
                    </a:p>
                    <a:p>
                      <a:pPr marL="285750" indent="-285750">
                        <a:buFont typeface="Arial" panose="020B0604020202020204" pitchFamily="34" charset="0"/>
                        <a:buChar char="•"/>
                      </a:pPr>
                      <a:endParaRPr lang="en-GB" sz="1600" b="0" i="0">
                        <a:latin typeface="Aptos Narrow" panose="020B000402020202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sz="1600" b="0" i="0">
                          <a:latin typeface="Aptos Narrow" panose="020B0004020202020204" pitchFamily="34" charset="0"/>
                          <a:ea typeface="Calibri" panose="020F0502020204030204" pitchFamily="34" charset="0"/>
                          <a:cs typeface="Calibri" panose="020F0502020204030204" pitchFamily="34" charset="0"/>
                        </a:rPr>
                        <a:t>Take your time, exams are marked for quality and care not  amount</a:t>
                      </a:r>
                    </a:p>
                    <a:p>
                      <a:pPr marL="285750" indent="-285750">
                        <a:buFont typeface="Arial" panose="020B0604020202020204" pitchFamily="34" charset="0"/>
                        <a:buChar char="•"/>
                      </a:pPr>
                      <a:endParaRPr lang="en-GB" sz="1600" b="0" i="0">
                        <a:latin typeface="Aptos Narrow" panose="020B000402020202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sz="1600" b="0" i="0">
                          <a:latin typeface="Aptos Narrow" panose="020B0004020202020204" pitchFamily="34" charset="0"/>
                          <a:ea typeface="Calibri" panose="020F0502020204030204" pitchFamily="34" charset="0"/>
                          <a:cs typeface="Calibri" panose="020F0502020204030204" pitchFamily="34" charset="0"/>
                        </a:rPr>
                        <a:t>Record all of your attempts, starting again shows care and attention and improves your grade.</a:t>
                      </a:r>
                    </a:p>
                    <a:p>
                      <a:endParaRPr lang="en-GB" sz="1100" b="0" i="1">
                        <a:latin typeface="Calibri" panose="020F0502020204030204" pitchFamily="34" charset="0"/>
                        <a:ea typeface="Calibri" panose="020F0502020204030204" pitchFamily="34" charset="0"/>
                        <a:cs typeface="Calibri" panose="020F0502020204030204" pitchFamily="34" charset="0"/>
                      </a:endParaRPr>
                    </a:p>
                    <a:p>
                      <a:endParaRPr lang="en-GB" sz="1100" b="0" i="1">
                        <a:latin typeface="Calibri" panose="020F0502020204030204" pitchFamily="34" charset="0"/>
                        <a:ea typeface="Calibri" panose="020F0502020204030204" pitchFamily="34" charset="0"/>
                        <a:cs typeface="Calibri" panose="020F0502020204030204" pitchFamily="34" charset="0"/>
                      </a:endParaRPr>
                    </a:p>
                    <a:p>
                      <a:endParaRPr lang="en-GB" sz="1100" b="0" i="1">
                        <a:latin typeface="Calibri" panose="020F0502020204030204" pitchFamily="34" charset="0"/>
                        <a:ea typeface="Calibri" panose="020F0502020204030204" pitchFamily="34" charset="0"/>
                        <a:cs typeface="Calibri" panose="020F0502020204030204" pitchFamily="34" charset="0"/>
                      </a:endParaRPr>
                    </a:p>
                    <a:p>
                      <a:endParaRPr lang="en-GB" sz="1100" b="0" i="1">
                        <a:latin typeface="Calibri" panose="020F0502020204030204" pitchFamily="34" charset="0"/>
                        <a:ea typeface="Calibri" panose="020F0502020204030204" pitchFamily="34" charset="0"/>
                        <a:cs typeface="Calibri" panose="020F0502020204030204" pitchFamily="34" charset="0"/>
                      </a:endParaRPr>
                    </a:p>
                    <a:p>
                      <a:endParaRPr lang="en-GB" sz="1100" b="0" i="1">
                        <a:latin typeface="Calibri" panose="020F0502020204030204" pitchFamily="34" charset="0"/>
                        <a:ea typeface="Calibri" panose="020F0502020204030204" pitchFamily="34" charset="0"/>
                        <a:cs typeface="Calibri" panose="020F0502020204030204" pitchFamily="34" charset="0"/>
                      </a:endParaRPr>
                    </a:p>
                    <a:p>
                      <a:endParaRPr lang="en-GB" sz="1100" b="0" i="1">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397697903"/>
                  </a:ext>
                </a:extLst>
              </a:tr>
            </a:tbl>
          </a:graphicData>
        </a:graphic>
      </p:graphicFrame>
      <p:pic>
        <p:nvPicPr>
          <p:cNvPr id="9" name="Picture 8">
            <a:extLst>
              <a:ext uri="{FF2B5EF4-FFF2-40B4-BE49-F238E27FC236}">
                <a16:creationId xmlns:a16="http://schemas.microsoft.com/office/drawing/2014/main" id="{0AD3F9BB-7242-8A94-45BD-D58E48F3C10D}"/>
              </a:ext>
            </a:extLst>
          </p:cNvPr>
          <p:cNvPicPr>
            <a:picLocks noChangeAspect="1"/>
          </p:cNvPicPr>
          <p:nvPr/>
        </p:nvPicPr>
        <p:blipFill>
          <a:blip r:embed="rId3"/>
          <a:stretch>
            <a:fillRect/>
          </a:stretch>
        </p:blipFill>
        <p:spPr>
          <a:xfrm>
            <a:off x="6283945" y="240361"/>
            <a:ext cx="736941" cy="742687"/>
          </a:xfrm>
          <a:prstGeom prst="rect">
            <a:avLst/>
          </a:prstGeom>
        </p:spPr>
      </p:pic>
      <p:sp>
        <p:nvSpPr>
          <p:cNvPr id="10" name="TextBox 2">
            <a:extLst>
              <a:ext uri="{FF2B5EF4-FFF2-40B4-BE49-F238E27FC236}">
                <a16:creationId xmlns:a16="http://schemas.microsoft.com/office/drawing/2014/main" id="{8F261FAF-139B-101B-4EA4-1AAA2747F4A3}"/>
              </a:ext>
            </a:extLst>
          </p:cNvPr>
          <p:cNvSpPr>
            <a:spLocks noGrp="1"/>
          </p:cNvSpPr>
          <p:nvPr/>
        </p:nvSpPr>
        <p:spPr>
          <a:xfrm>
            <a:off x="3050709" y="288539"/>
            <a:ext cx="1902893" cy="646331"/>
          </a:xfrm>
          <a:prstGeom prst="rect">
            <a:avLst/>
          </a:prstGeom>
          <a:solidFill>
            <a:schemeClr val="tx2">
              <a:lumMod val="10000"/>
              <a:lumOff val="90000"/>
            </a:schemeClr>
          </a:solidFill>
        </p:spPr>
        <p:txBody>
          <a:bodyPr wrap="square" lIns="91440" tIns="45720" rIns="91440" bIns="4572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200">
                <a:latin typeface="+mj-lt"/>
                <a:ea typeface="+mj-lt"/>
                <a:cs typeface="+mj-lt"/>
              </a:rPr>
              <a:t>Mon 19</a:t>
            </a:r>
            <a:r>
              <a:rPr lang="en-US" sz="1200" baseline="30000">
                <a:latin typeface="+mj-lt"/>
                <a:ea typeface="+mj-lt"/>
                <a:cs typeface="+mj-lt"/>
              </a:rPr>
              <a:t>th</a:t>
            </a:r>
            <a:r>
              <a:rPr lang="en-US" sz="1200">
                <a:latin typeface="+mj-lt"/>
                <a:ea typeface="+mj-lt"/>
                <a:cs typeface="+mj-lt"/>
              </a:rPr>
              <a:t> Oct / Tues 20</a:t>
            </a:r>
            <a:r>
              <a:rPr lang="en-US" sz="1200" baseline="30000">
                <a:latin typeface="+mj-lt"/>
                <a:ea typeface="+mj-lt"/>
                <a:cs typeface="+mj-lt"/>
              </a:rPr>
              <a:t>th</a:t>
            </a:r>
            <a:r>
              <a:rPr lang="en-US" sz="1200">
                <a:latin typeface="+mj-lt"/>
                <a:ea typeface="+mj-lt"/>
                <a:cs typeface="+mj-lt"/>
              </a:rPr>
              <a:t> Oct / Thurs 22</a:t>
            </a:r>
            <a:r>
              <a:rPr lang="en-US" sz="1200" baseline="30000">
                <a:latin typeface="+mj-lt"/>
                <a:ea typeface="+mj-lt"/>
                <a:cs typeface="+mj-lt"/>
              </a:rPr>
              <a:t>nd</a:t>
            </a:r>
            <a:r>
              <a:rPr lang="en-US" sz="1200">
                <a:latin typeface="+mj-lt"/>
                <a:ea typeface="+mj-lt"/>
                <a:cs typeface="+mj-lt"/>
              </a:rPr>
              <a:t> Oct / Fri 23</a:t>
            </a:r>
            <a:r>
              <a:rPr lang="en-US" sz="1200" baseline="30000">
                <a:latin typeface="+mj-lt"/>
                <a:ea typeface="+mj-lt"/>
                <a:cs typeface="+mj-lt"/>
              </a:rPr>
              <a:t>rd</a:t>
            </a:r>
            <a:r>
              <a:rPr lang="en-US" sz="1200">
                <a:latin typeface="+mj-lt"/>
                <a:ea typeface="+mj-lt"/>
                <a:cs typeface="+mj-lt"/>
              </a:rPr>
              <a:t> Oct – all day</a:t>
            </a:r>
          </a:p>
        </p:txBody>
      </p:sp>
      <p:sp>
        <p:nvSpPr>
          <p:cNvPr id="12" name="TextBox 2">
            <a:extLst>
              <a:ext uri="{FF2B5EF4-FFF2-40B4-BE49-F238E27FC236}">
                <a16:creationId xmlns:a16="http://schemas.microsoft.com/office/drawing/2014/main" id="{E22F8B5E-EE27-14FD-62EA-BBE1E4C3FC01}"/>
              </a:ext>
            </a:extLst>
          </p:cNvPr>
          <p:cNvSpPr>
            <a:spLocks noGrp="1"/>
          </p:cNvSpPr>
          <p:nvPr/>
        </p:nvSpPr>
        <p:spPr>
          <a:xfrm>
            <a:off x="5087444" y="276094"/>
            <a:ext cx="934773" cy="646331"/>
          </a:xfrm>
          <a:prstGeom prst="rect">
            <a:avLst/>
          </a:prstGeom>
          <a:solidFill>
            <a:schemeClr val="tx2">
              <a:lumMod val="10000"/>
              <a:lumOff val="90000"/>
            </a:schemeClr>
          </a:solidFill>
        </p:spPr>
        <p:txBody>
          <a:bodyPr wrap="square" lIns="91440" tIns="45720" rIns="91440" bIns="4572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200">
                <a:latin typeface="+mj-lt"/>
                <a:ea typeface="+mj-lt"/>
                <a:cs typeface="+mj-lt"/>
              </a:rPr>
              <a:t>Weds 21</a:t>
            </a:r>
            <a:r>
              <a:rPr lang="en-US" sz="1200" baseline="30000">
                <a:latin typeface="+mj-lt"/>
                <a:ea typeface="+mj-lt"/>
                <a:cs typeface="+mj-lt"/>
              </a:rPr>
              <a:t>st</a:t>
            </a:r>
            <a:r>
              <a:rPr lang="en-US" sz="1200">
                <a:latin typeface="+mj-lt"/>
                <a:ea typeface="+mj-lt"/>
                <a:cs typeface="+mj-lt"/>
              </a:rPr>
              <a:t> Oct – UP – all day</a:t>
            </a:r>
          </a:p>
        </p:txBody>
      </p:sp>
    </p:spTree>
    <p:extLst>
      <p:ext uri="{BB962C8B-B14F-4D97-AF65-F5344CB8AC3E}">
        <p14:creationId xmlns:p14="http://schemas.microsoft.com/office/powerpoint/2010/main" val="18586533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65DEBA-F622-E1C3-9CED-9094772B7F97}"/>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5F5EF0FF-0B3F-B141-5D7E-C51C8B899AA8}"/>
              </a:ext>
            </a:extLst>
          </p:cNvPr>
          <p:cNvSpPr/>
          <p:nvPr/>
        </p:nvSpPr>
        <p:spPr>
          <a:xfrm>
            <a:off x="-1" y="0"/>
            <a:ext cx="7559676" cy="10439400"/>
          </a:xfrm>
          <a:prstGeom prst="rect">
            <a:avLst/>
          </a:prstGeom>
          <a:solidFill>
            <a:schemeClr val="tx2">
              <a:lumMod val="50000"/>
              <a:lumOff val="50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Rounded Corners 6">
            <a:extLst>
              <a:ext uri="{FF2B5EF4-FFF2-40B4-BE49-F238E27FC236}">
                <a16:creationId xmlns:a16="http://schemas.microsoft.com/office/drawing/2014/main" id="{965547FA-A2A1-93C6-E6FE-AEF211E8923E}"/>
              </a:ext>
            </a:extLst>
          </p:cNvPr>
          <p:cNvSpPr/>
          <p:nvPr/>
        </p:nvSpPr>
        <p:spPr>
          <a:xfrm>
            <a:off x="261728" y="224288"/>
            <a:ext cx="7036219" cy="9954882"/>
          </a:xfrm>
          <a:prstGeom prst="roundRect">
            <a:avLst>
              <a:gd name="adj" fmla="val 499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91049FAA-11F3-63F2-BD4A-32EFBF90F339}"/>
              </a:ext>
            </a:extLst>
          </p:cNvPr>
          <p:cNvSpPr txBox="1"/>
          <p:nvPr/>
        </p:nvSpPr>
        <p:spPr>
          <a:xfrm>
            <a:off x="444546" y="102419"/>
            <a:ext cx="2543168" cy="954107"/>
          </a:xfrm>
          <a:prstGeom prst="rect">
            <a:avLst/>
          </a:prstGeom>
          <a:noFill/>
        </p:spPr>
        <p:txBody>
          <a:bodyPr wrap="square" lIns="91440" tIns="45720" rIns="91440" bIns="45720" rtlCol="0" anchor="t">
            <a:spAutoFit/>
          </a:bodyPr>
          <a:lstStyle/>
          <a:p>
            <a:r>
              <a:rPr lang="en-US" sz="2800">
                <a:latin typeface="Trade Gothic Inline"/>
              </a:rPr>
              <a:t>Religious </a:t>
            </a:r>
            <a:endParaRPr lang="en-GB" sz="2800">
              <a:latin typeface="Trade Gothic Inline"/>
            </a:endParaRPr>
          </a:p>
          <a:p>
            <a:r>
              <a:rPr lang="en-US" sz="2800">
                <a:latin typeface="Trade Gothic Inline"/>
              </a:rPr>
              <a:t>studies</a:t>
            </a:r>
            <a:endParaRPr lang="en-GB" sz="2800">
              <a:latin typeface="Trade Gothic Inline"/>
            </a:endParaRPr>
          </a:p>
        </p:txBody>
      </p:sp>
      <p:graphicFrame>
        <p:nvGraphicFramePr>
          <p:cNvPr id="4" name="Table 3">
            <a:extLst>
              <a:ext uri="{FF2B5EF4-FFF2-40B4-BE49-F238E27FC236}">
                <a16:creationId xmlns:a16="http://schemas.microsoft.com/office/drawing/2014/main" id="{B1067B53-6BF1-A53F-9E28-2C26EE50F5E1}"/>
              </a:ext>
            </a:extLst>
          </p:cNvPr>
          <p:cNvGraphicFramePr>
            <a:graphicFrameLocks noGrp="1"/>
          </p:cNvGraphicFramePr>
          <p:nvPr>
            <p:extLst>
              <p:ext uri="{D42A27DB-BD31-4B8C-83A1-F6EECF244321}">
                <p14:modId xmlns:p14="http://schemas.microsoft.com/office/powerpoint/2010/main" val="278802881"/>
              </p:ext>
            </p:extLst>
          </p:nvPr>
        </p:nvGraphicFramePr>
        <p:xfrm>
          <a:off x="444546" y="999121"/>
          <a:ext cx="6662936" cy="1230572"/>
        </p:xfrm>
        <a:graphic>
          <a:graphicData uri="http://schemas.openxmlformats.org/drawingml/2006/table">
            <a:tbl>
              <a:tblPr firstRow="1" bandRow="1">
                <a:tableStyleId>{5940675A-B579-460E-94D1-54222C63F5DA}</a:tableStyleId>
              </a:tblPr>
              <a:tblGrid>
                <a:gridCol w="623520">
                  <a:extLst>
                    <a:ext uri="{9D8B030D-6E8A-4147-A177-3AD203B41FA5}">
                      <a16:colId xmlns:a16="http://schemas.microsoft.com/office/drawing/2014/main" val="2782223313"/>
                    </a:ext>
                  </a:extLst>
                </a:gridCol>
                <a:gridCol w="1042214">
                  <a:extLst>
                    <a:ext uri="{9D8B030D-6E8A-4147-A177-3AD203B41FA5}">
                      <a16:colId xmlns:a16="http://schemas.microsoft.com/office/drawing/2014/main" val="911417166"/>
                    </a:ext>
                  </a:extLst>
                </a:gridCol>
                <a:gridCol w="832867">
                  <a:extLst>
                    <a:ext uri="{9D8B030D-6E8A-4147-A177-3AD203B41FA5}">
                      <a16:colId xmlns:a16="http://schemas.microsoft.com/office/drawing/2014/main" val="3218362732"/>
                    </a:ext>
                  </a:extLst>
                </a:gridCol>
                <a:gridCol w="832867">
                  <a:extLst>
                    <a:ext uri="{9D8B030D-6E8A-4147-A177-3AD203B41FA5}">
                      <a16:colId xmlns:a16="http://schemas.microsoft.com/office/drawing/2014/main" val="2524680646"/>
                    </a:ext>
                  </a:extLst>
                </a:gridCol>
                <a:gridCol w="832867">
                  <a:extLst>
                    <a:ext uri="{9D8B030D-6E8A-4147-A177-3AD203B41FA5}">
                      <a16:colId xmlns:a16="http://schemas.microsoft.com/office/drawing/2014/main" val="506664628"/>
                    </a:ext>
                  </a:extLst>
                </a:gridCol>
                <a:gridCol w="832867">
                  <a:extLst>
                    <a:ext uri="{9D8B030D-6E8A-4147-A177-3AD203B41FA5}">
                      <a16:colId xmlns:a16="http://schemas.microsoft.com/office/drawing/2014/main" val="3705982452"/>
                    </a:ext>
                  </a:extLst>
                </a:gridCol>
                <a:gridCol w="832867">
                  <a:extLst>
                    <a:ext uri="{9D8B030D-6E8A-4147-A177-3AD203B41FA5}">
                      <a16:colId xmlns:a16="http://schemas.microsoft.com/office/drawing/2014/main" val="2438489882"/>
                    </a:ext>
                  </a:extLst>
                </a:gridCol>
                <a:gridCol w="832867">
                  <a:extLst>
                    <a:ext uri="{9D8B030D-6E8A-4147-A177-3AD203B41FA5}">
                      <a16:colId xmlns:a16="http://schemas.microsoft.com/office/drawing/2014/main" val="1755774168"/>
                    </a:ext>
                  </a:extLst>
                </a:gridCol>
              </a:tblGrid>
              <a:tr h="218653">
                <a:tc>
                  <a:txBody>
                    <a:bodyPr/>
                    <a:lstStyle/>
                    <a:p>
                      <a:r>
                        <a:rPr lang="en-US" sz="1100" b="1" i="0">
                          <a:latin typeface="Aptos Display" panose="020B0004020202020204" pitchFamily="34" charset="0"/>
                          <a:ea typeface="Calibri"/>
                          <a:cs typeface="Calibri"/>
                        </a:rPr>
                        <a:t>Paper </a:t>
                      </a:r>
                      <a:endParaRPr lang="en-GB" sz="1100" b="1" i="0">
                        <a:latin typeface="Aptos Display" panose="020B0004020202020204" pitchFamily="34" charset="0"/>
                        <a:ea typeface="Calibri"/>
                        <a:cs typeface="Calibri"/>
                      </a:endParaRPr>
                    </a:p>
                  </a:txBody>
                  <a:tcPr/>
                </a:tc>
                <a:tc>
                  <a:txBody>
                    <a:bodyPr/>
                    <a:lstStyle/>
                    <a:p>
                      <a:r>
                        <a:rPr lang="en-GB" sz="1100" i="0">
                          <a:latin typeface="Aptos Display" panose="020B0004020202020204" pitchFamily="34" charset="0"/>
                          <a:ea typeface="Calibri"/>
                          <a:cs typeface="Calibri"/>
                        </a:rPr>
                        <a:t>Islam</a:t>
                      </a:r>
                    </a:p>
                  </a:txBody>
                  <a:tcPr/>
                </a:tc>
                <a:tc>
                  <a:txBody>
                    <a:bodyPr/>
                    <a:lstStyle/>
                    <a:p>
                      <a:r>
                        <a:rPr lang="en-US" sz="1100" b="1" i="0">
                          <a:latin typeface="Aptos Display"/>
                          <a:ea typeface="Calibri"/>
                          <a:cs typeface="Calibri"/>
                        </a:rPr>
                        <a:t>Length</a:t>
                      </a:r>
                      <a:endParaRPr lang="en-GB" sz="1100" b="1" i="0">
                        <a:latin typeface="Aptos Display"/>
                        <a:ea typeface="Calibri"/>
                        <a:cs typeface="Calibri"/>
                      </a:endParaRPr>
                    </a:p>
                  </a:txBody>
                  <a:tcPr/>
                </a:tc>
                <a:tc>
                  <a:txBody>
                    <a:bodyPr/>
                    <a:lstStyle/>
                    <a:p>
                      <a:pPr lvl="0">
                        <a:buNone/>
                      </a:pPr>
                      <a:endParaRPr lang="en-US" sz="1100" b="1" i="0">
                        <a:latin typeface="Aptos Display"/>
                        <a:ea typeface="Calibri"/>
                        <a:cs typeface="Calibri"/>
                      </a:endParaRPr>
                    </a:p>
                  </a:txBody>
                  <a:tcPr/>
                </a:tc>
                <a:tc>
                  <a:txBody>
                    <a:bodyPr/>
                    <a:lstStyle/>
                    <a:p>
                      <a:r>
                        <a:rPr lang="en-GB" sz="1100" i="0">
                          <a:latin typeface="Aptos Display" panose="020B0004020202020204" pitchFamily="34" charset="0"/>
                          <a:ea typeface="Calibri"/>
                          <a:cs typeface="Calibri"/>
                        </a:rPr>
                        <a:t>90 minutes</a:t>
                      </a:r>
                    </a:p>
                  </a:txBody>
                  <a:tcPr/>
                </a:tc>
                <a:tc>
                  <a:txBody>
                    <a:bodyPr/>
                    <a:lstStyle/>
                    <a:p>
                      <a:r>
                        <a:rPr lang="en-US" sz="1100" b="1" i="0">
                          <a:latin typeface="Aptos Display" panose="020B0004020202020204" pitchFamily="34" charset="0"/>
                          <a:ea typeface="Calibri"/>
                          <a:cs typeface="Calibri"/>
                        </a:rPr>
                        <a:t>Marks</a:t>
                      </a:r>
                      <a:endParaRPr lang="en-GB" sz="1100" b="1" i="0">
                        <a:latin typeface="Aptos Display" panose="020B0004020202020204" pitchFamily="34" charset="0"/>
                        <a:ea typeface="Calibri"/>
                        <a:cs typeface="Calibri"/>
                      </a:endParaRPr>
                    </a:p>
                  </a:txBody>
                  <a:tcPr/>
                </a:tc>
                <a:tc>
                  <a:txBody>
                    <a:bodyPr/>
                    <a:lstStyle/>
                    <a:p>
                      <a:r>
                        <a:rPr lang="en-GB" sz="1100" i="0">
                          <a:latin typeface="Aptos Display" panose="020B0004020202020204" pitchFamily="34" charset="0"/>
                          <a:ea typeface="Calibri"/>
                          <a:cs typeface="Calibri"/>
                        </a:rPr>
                        <a:t>78</a:t>
                      </a:r>
                    </a:p>
                  </a:txBody>
                  <a:tcPr/>
                </a:tc>
                <a:tc>
                  <a:txBody>
                    <a:bodyPr/>
                    <a:lstStyle/>
                    <a:p>
                      <a:pPr lvl="0">
                        <a:buNone/>
                      </a:pPr>
                      <a:endParaRPr lang="en-GB" sz="1100" i="0">
                        <a:latin typeface="Aptos Display"/>
                        <a:ea typeface="Calibri"/>
                        <a:cs typeface="Calibri"/>
                      </a:endParaRPr>
                    </a:p>
                  </a:txBody>
                  <a:tcPr/>
                </a:tc>
                <a:extLst>
                  <a:ext uri="{0D108BD9-81ED-4DB2-BD59-A6C34878D82A}">
                    <a16:rowId xmlns:a16="http://schemas.microsoft.com/office/drawing/2014/main" val="3706422787"/>
                  </a:ext>
                </a:extLst>
              </a:tr>
              <a:tr h="218653">
                <a:tc gridSpan="7">
                  <a:txBody>
                    <a:bodyPr/>
                    <a:lstStyle/>
                    <a:p>
                      <a:pPr algn="ctr"/>
                      <a:r>
                        <a:rPr lang="en-GB" sz="1200" b="0" i="0">
                          <a:solidFill>
                            <a:schemeClr val="tx1"/>
                          </a:solidFill>
                          <a:latin typeface="Aptos Display"/>
                          <a:ea typeface="Calibri"/>
                          <a:cs typeface="Calibri"/>
                        </a:rPr>
                        <a:t>Topics / Subjects – what will be on the exam?</a:t>
                      </a:r>
                    </a:p>
                  </a:txBody>
                  <a:tcPr>
                    <a:solidFill>
                      <a:schemeClr val="tx2">
                        <a:lumMod val="10000"/>
                        <a:lumOff val="90000"/>
                      </a:schemeClr>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lvl="0" algn="ctr">
                        <a:buNone/>
                      </a:pPr>
                      <a:endParaRPr lang="en-GB" sz="1200" b="0" i="0">
                        <a:solidFill>
                          <a:schemeClr val="tx1"/>
                        </a:solidFill>
                        <a:latin typeface="Aptos Display"/>
                        <a:ea typeface="Calibri"/>
                        <a:cs typeface="Calibri"/>
                      </a:endParaRPr>
                    </a:p>
                  </a:txBody>
                  <a:tcPr>
                    <a:solidFill>
                      <a:schemeClr val="tx2">
                        <a:lumMod val="10000"/>
                        <a:lumOff val="90000"/>
                      </a:schemeClr>
                    </a:solidFill>
                  </a:tcPr>
                </a:tc>
                <a:extLst>
                  <a:ext uri="{0D108BD9-81ED-4DB2-BD59-A6C34878D82A}">
                    <a16:rowId xmlns:a16="http://schemas.microsoft.com/office/drawing/2014/main" val="1430028649"/>
                  </a:ext>
                </a:extLst>
              </a:tr>
              <a:tr h="697172">
                <a:tc gridSpan="7">
                  <a:txBody>
                    <a:bodyPr/>
                    <a:lstStyle/>
                    <a:p>
                      <a:pPr marL="171450" indent="-171450">
                        <a:buFont typeface="Arial" panose="020B0604020202020204" pitchFamily="34" charset="0"/>
                        <a:buChar char="•"/>
                      </a:pPr>
                      <a:r>
                        <a:rPr lang="en-GB" sz="1100" b="0" i="0">
                          <a:latin typeface="Aptos Display" panose="020B0004020202020204" pitchFamily="34" charset="0"/>
                          <a:ea typeface="Calibri" panose="020F0502020204030204" pitchFamily="34" charset="0"/>
                          <a:cs typeface="Calibri" panose="020F0502020204030204" pitchFamily="34" charset="0"/>
                        </a:rPr>
                        <a:t>Muslims Beliefs</a:t>
                      </a:r>
                    </a:p>
                    <a:p>
                      <a:pPr marL="171450" indent="-171450">
                        <a:buFont typeface="Arial" panose="020B0604020202020204" pitchFamily="34" charset="0"/>
                        <a:buChar char="•"/>
                      </a:pPr>
                      <a:r>
                        <a:rPr lang="en-GB" sz="1100" b="0" i="0">
                          <a:latin typeface="Aptos Display" panose="020B0004020202020204" pitchFamily="34" charset="0"/>
                          <a:ea typeface="Calibri" panose="020F0502020204030204" pitchFamily="34" charset="0"/>
                          <a:cs typeface="Calibri" panose="020F0502020204030204" pitchFamily="34" charset="0"/>
                        </a:rPr>
                        <a:t>Living the Muslim Life</a:t>
                      </a:r>
                    </a:p>
                    <a:p>
                      <a:pPr marL="171450" indent="-171450">
                        <a:buFont typeface="Arial" panose="020B0604020202020204" pitchFamily="34" charset="0"/>
                        <a:buChar char="•"/>
                      </a:pPr>
                      <a:r>
                        <a:rPr lang="en-GB" sz="1100" b="0" i="0">
                          <a:latin typeface="Aptos Display" panose="020B0004020202020204" pitchFamily="34" charset="0"/>
                          <a:ea typeface="Calibri" panose="020F0502020204030204" pitchFamily="34" charset="0"/>
                          <a:cs typeface="Calibri" panose="020F0502020204030204" pitchFamily="34" charset="0"/>
                        </a:rPr>
                        <a:t>Matters of Life and Death</a:t>
                      </a:r>
                    </a:p>
                  </a:txBody>
                  <a:tcPr/>
                </a:tc>
                <a:tc hMerge="1">
                  <a:txBody>
                    <a:bodyPr/>
                    <a:lstStyle/>
                    <a:p>
                      <a:endParaRPr/>
                    </a:p>
                  </a:txBody>
                  <a:tcPr/>
                </a:tc>
                <a:tc hMerge="1">
                  <a:txBody>
                    <a:bodyPr/>
                    <a:lstStyle/>
                    <a:p>
                      <a:endParaRPr lang="en-GB" b="1"/>
                    </a:p>
                  </a:txBody>
                  <a:tcPr/>
                </a:tc>
                <a:tc hMerge="1">
                  <a:txBody>
                    <a:bodyPr/>
                    <a:lstStyle/>
                    <a:p>
                      <a:endParaRPr lang="en-GB"/>
                    </a:p>
                  </a:txBody>
                  <a:tcPr/>
                </a:tc>
                <a:tc hMerge="1">
                  <a:txBody>
                    <a:bodyPr/>
                    <a:lstStyle/>
                    <a:p>
                      <a:endParaRPr lang="en-GB"/>
                    </a:p>
                  </a:txBody>
                  <a:tcPr/>
                </a:tc>
                <a:tc hMerge="1">
                  <a:txBody>
                    <a:bodyPr/>
                    <a:lstStyle/>
                    <a:p>
                      <a:endParaRPr lang="en-GB" b="1"/>
                    </a:p>
                  </a:txBody>
                  <a:tcPr/>
                </a:tc>
                <a:tc hMerge="1">
                  <a:txBody>
                    <a:bodyPr/>
                    <a:lstStyle/>
                    <a:p>
                      <a:endParaRPr lang="en-GB"/>
                    </a:p>
                  </a:txBody>
                  <a:tcPr/>
                </a:tc>
                <a:tc>
                  <a:txBody>
                    <a:bodyPr/>
                    <a:lstStyle/>
                    <a:p>
                      <a:pPr marL="171450" lvl="0" indent="-171450">
                        <a:buFont typeface="Arial"/>
                        <a:buChar char="•"/>
                      </a:pPr>
                      <a:endParaRPr lang="en-GB" sz="1100" b="0" i="0">
                        <a:latin typeface="Aptos Display"/>
                        <a:ea typeface="Calibri"/>
                        <a:cs typeface="Calibri"/>
                      </a:endParaRPr>
                    </a:p>
                  </a:txBody>
                  <a:tcPr/>
                </a:tc>
                <a:extLst>
                  <a:ext uri="{0D108BD9-81ED-4DB2-BD59-A6C34878D82A}">
                    <a16:rowId xmlns:a16="http://schemas.microsoft.com/office/drawing/2014/main" val="3397697903"/>
                  </a:ext>
                </a:extLst>
              </a:tr>
            </a:tbl>
          </a:graphicData>
        </a:graphic>
      </p:graphicFrame>
      <p:graphicFrame>
        <p:nvGraphicFramePr>
          <p:cNvPr id="13" name="Table 12">
            <a:extLst>
              <a:ext uri="{FF2B5EF4-FFF2-40B4-BE49-F238E27FC236}">
                <a16:creationId xmlns:a16="http://schemas.microsoft.com/office/drawing/2014/main" id="{B634D252-C215-DADB-0EF9-1B567AB4DD20}"/>
              </a:ext>
            </a:extLst>
          </p:cNvPr>
          <p:cNvGraphicFramePr>
            <a:graphicFrameLocks noGrp="1"/>
          </p:cNvGraphicFramePr>
          <p:nvPr/>
        </p:nvGraphicFramePr>
        <p:xfrm>
          <a:off x="444546" y="9448209"/>
          <a:ext cx="6662940" cy="674344"/>
        </p:xfrm>
        <a:graphic>
          <a:graphicData uri="http://schemas.openxmlformats.org/drawingml/2006/table">
            <a:tbl>
              <a:tblPr firstRow="1" bandRow="1">
                <a:tableStyleId>{5940675A-B579-460E-94D1-54222C63F5DA}</a:tableStyleId>
              </a:tblPr>
              <a:tblGrid>
                <a:gridCol w="1650337">
                  <a:extLst>
                    <a:ext uri="{9D8B030D-6E8A-4147-A177-3AD203B41FA5}">
                      <a16:colId xmlns:a16="http://schemas.microsoft.com/office/drawing/2014/main" val="3968794025"/>
                    </a:ext>
                  </a:extLst>
                </a:gridCol>
                <a:gridCol w="1517783">
                  <a:extLst>
                    <a:ext uri="{9D8B030D-6E8A-4147-A177-3AD203B41FA5}">
                      <a16:colId xmlns:a16="http://schemas.microsoft.com/office/drawing/2014/main" val="1334494196"/>
                    </a:ext>
                  </a:extLst>
                </a:gridCol>
                <a:gridCol w="1069345">
                  <a:extLst>
                    <a:ext uri="{9D8B030D-6E8A-4147-A177-3AD203B41FA5}">
                      <a16:colId xmlns:a16="http://schemas.microsoft.com/office/drawing/2014/main" val="2194568897"/>
                    </a:ext>
                  </a:extLst>
                </a:gridCol>
                <a:gridCol w="2425475">
                  <a:extLst>
                    <a:ext uri="{9D8B030D-6E8A-4147-A177-3AD203B41FA5}">
                      <a16:colId xmlns:a16="http://schemas.microsoft.com/office/drawing/2014/main" val="4068535511"/>
                    </a:ext>
                  </a:extLst>
                </a:gridCol>
              </a:tblGrid>
              <a:tr h="337172">
                <a:tc>
                  <a:txBody>
                    <a:bodyPr/>
                    <a:lstStyle/>
                    <a:p>
                      <a:r>
                        <a:rPr lang="en-US" sz="1100" b="1">
                          <a:latin typeface="Calibri" panose="020F0502020204030204" pitchFamily="34" charset="0"/>
                          <a:ea typeface="Calibri" panose="020F0502020204030204" pitchFamily="34" charset="0"/>
                          <a:cs typeface="Calibri" panose="020F0502020204030204" pitchFamily="34" charset="0"/>
                        </a:rPr>
                        <a:t>Lead Teacher</a:t>
                      </a:r>
                      <a:endParaRPr lang="en-GB" sz="1100" b="1">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r>
                        <a:rPr lang="en-GB" sz="1100" i="1">
                          <a:latin typeface="Calibri" panose="020F0502020204030204" pitchFamily="34" charset="0"/>
                          <a:ea typeface="Calibri" panose="020F0502020204030204" pitchFamily="34" charset="0"/>
                          <a:cs typeface="Calibri" panose="020F0502020204030204" pitchFamily="34" charset="0"/>
                        </a:rPr>
                        <a:t>Miss Lowry</a:t>
                      </a:r>
                    </a:p>
                  </a:txBody>
                  <a:tcPr/>
                </a:tc>
                <a:tc>
                  <a:txBody>
                    <a:bodyPr/>
                    <a:lstStyle/>
                    <a:p>
                      <a:r>
                        <a:rPr lang="en-US" sz="1100" b="1">
                          <a:latin typeface="Calibri" panose="020F0502020204030204" pitchFamily="34" charset="0"/>
                          <a:ea typeface="Calibri" panose="020F0502020204030204" pitchFamily="34" charset="0"/>
                          <a:cs typeface="Calibri" panose="020F0502020204030204" pitchFamily="34" charset="0"/>
                        </a:rPr>
                        <a:t>Email</a:t>
                      </a:r>
                      <a:endParaRPr lang="en-GB" sz="1100" b="1">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r>
                        <a:rPr lang="en-GB" sz="1100" i="1">
                          <a:latin typeface="Calibri" panose="020F0502020204030204" pitchFamily="34" charset="0"/>
                          <a:ea typeface="Calibri" panose="020F0502020204030204" pitchFamily="34" charset="0"/>
                          <a:cs typeface="Calibri" panose="020F0502020204030204" pitchFamily="34" charset="0"/>
                        </a:rPr>
                        <a:t>clowry@firvale.com</a:t>
                      </a:r>
                    </a:p>
                  </a:txBody>
                  <a:tcPr/>
                </a:tc>
                <a:extLst>
                  <a:ext uri="{0D108BD9-81ED-4DB2-BD59-A6C34878D82A}">
                    <a16:rowId xmlns:a16="http://schemas.microsoft.com/office/drawing/2014/main" val="3372156804"/>
                  </a:ext>
                </a:extLst>
              </a:tr>
              <a:tr h="337172">
                <a:tc>
                  <a:txBody>
                    <a:bodyPr/>
                    <a:lstStyle/>
                    <a:p>
                      <a:r>
                        <a:rPr lang="en-US" sz="1100" b="1">
                          <a:latin typeface="Calibri" panose="020F0502020204030204" pitchFamily="34" charset="0"/>
                          <a:ea typeface="Calibri" panose="020F0502020204030204" pitchFamily="34" charset="0"/>
                          <a:cs typeface="Calibri" panose="020F0502020204030204" pitchFamily="34" charset="0"/>
                        </a:rPr>
                        <a:t>Specification</a:t>
                      </a:r>
                      <a:endParaRPr lang="en-GB" sz="1100" b="1">
                        <a:latin typeface="Calibri" panose="020F0502020204030204" pitchFamily="34" charset="0"/>
                        <a:ea typeface="Calibri" panose="020F0502020204030204" pitchFamily="34" charset="0"/>
                        <a:cs typeface="Calibri" panose="020F0502020204030204" pitchFamily="34" charset="0"/>
                      </a:endParaRPr>
                    </a:p>
                  </a:txBody>
                  <a:tcPr/>
                </a:tc>
                <a:tc gridSpan="3">
                  <a:txBody>
                    <a:bodyPr/>
                    <a:lstStyle/>
                    <a:p>
                      <a:r>
                        <a:rPr lang="en-GB" sz="1000" i="1">
                          <a:latin typeface="Calibri" panose="020F0502020204030204" pitchFamily="34" charset="0"/>
                          <a:ea typeface="Calibri" panose="020F0502020204030204" pitchFamily="34" charset="0"/>
                          <a:cs typeface="Calibri" panose="020F0502020204030204" pitchFamily="34" charset="0"/>
                          <a:hlinkClick r:id="rId3"/>
                        </a:rPr>
                        <a:t>https://qualifications.pearson.com/en/qualifications/edexcel-gcses/religious-studies-b-2016</a:t>
                      </a:r>
                      <a:r>
                        <a:rPr lang="en-GB" sz="1000" i="1">
                          <a:latin typeface="Calibri" panose="020F0502020204030204" pitchFamily="34" charset="0"/>
                          <a:ea typeface="Calibri" panose="020F0502020204030204" pitchFamily="34" charset="0"/>
                          <a:cs typeface="Calibri" panose="020F0502020204030204" pitchFamily="34" charset="0"/>
                        </a:rPr>
                        <a:t> </a:t>
                      </a:r>
                    </a:p>
                  </a:txBody>
                  <a:tcPr/>
                </a:tc>
                <a:tc hMerge="1">
                  <a:txBody>
                    <a:bodyPr/>
                    <a:lstStyle/>
                    <a:p>
                      <a:endParaRPr lang="en-GB" sz="1100" b="1">
                        <a:latin typeface="Calibri" panose="020F0502020204030204" pitchFamily="34" charset="0"/>
                        <a:ea typeface="Calibri" panose="020F0502020204030204" pitchFamily="34" charset="0"/>
                        <a:cs typeface="Calibri" panose="020F0502020204030204" pitchFamily="34" charset="0"/>
                      </a:endParaRPr>
                    </a:p>
                  </a:txBody>
                  <a:tcPr/>
                </a:tc>
                <a:tc hMerge="1">
                  <a:txBody>
                    <a:bodyPr/>
                    <a:lstStyle/>
                    <a:p>
                      <a:endParaRPr lang="en-GB" sz="1100" i="1">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939925761"/>
                  </a:ext>
                </a:extLst>
              </a:tr>
            </a:tbl>
          </a:graphicData>
        </a:graphic>
      </p:graphicFrame>
      <p:graphicFrame>
        <p:nvGraphicFramePr>
          <p:cNvPr id="11" name="Table 10">
            <a:extLst>
              <a:ext uri="{FF2B5EF4-FFF2-40B4-BE49-F238E27FC236}">
                <a16:creationId xmlns:a16="http://schemas.microsoft.com/office/drawing/2014/main" id="{B099EF94-1D81-7560-5E6E-0BC76C051703}"/>
              </a:ext>
            </a:extLst>
          </p:cNvPr>
          <p:cNvGraphicFramePr>
            <a:graphicFrameLocks noGrp="1"/>
          </p:cNvGraphicFramePr>
          <p:nvPr/>
        </p:nvGraphicFramePr>
        <p:xfrm>
          <a:off x="444546" y="3757504"/>
          <a:ext cx="6662940" cy="3502277"/>
        </p:xfrm>
        <a:graphic>
          <a:graphicData uri="http://schemas.openxmlformats.org/drawingml/2006/table">
            <a:tbl>
              <a:tblPr firstRow="1" bandRow="1">
                <a:tableStyleId>{5940675A-B579-460E-94D1-54222C63F5DA}</a:tableStyleId>
              </a:tblPr>
              <a:tblGrid>
                <a:gridCol w="6662940">
                  <a:extLst>
                    <a:ext uri="{9D8B030D-6E8A-4147-A177-3AD203B41FA5}">
                      <a16:colId xmlns:a16="http://schemas.microsoft.com/office/drawing/2014/main" val="2782223313"/>
                    </a:ext>
                  </a:extLst>
                </a:gridCol>
              </a:tblGrid>
              <a:tr h="413463">
                <a:tc>
                  <a:txBody>
                    <a:bodyPr/>
                    <a:lstStyle/>
                    <a:p>
                      <a:pPr algn="ctr"/>
                      <a:r>
                        <a:rPr lang="en-US" sz="1200" b="0">
                          <a:solidFill>
                            <a:schemeClr val="tx1"/>
                          </a:solidFill>
                          <a:latin typeface="Calibri"/>
                          <a:ea typeface="Calibri"/>
                          <a:cs typeface="Calibri"/>
                        </a:rPr>
                        <a:t>Useful tips</a:t>
                      </a:r>
                      <a:endParaRPr lang="en-GB" sz="1200" b="0">
                        <a:solidFill>
                          <a:schemeClr val="tx1"/>
                        </a:solidFill>
                        <a:latin typeface="Calibri"/>
                        <a:ea typeface="Calibri"/>
                        <a:cs typeface="Calibri"/>
                      </a:endParaRPr>
                    </a:p>
                  </a:txBody>
                  <a:tcPr>
                    <a:solidFill>
                      <a:schemeClr val="tx2">
                        <a:lumMod val="10000"/>
                        <a:lumOff val="90000"/>
                      </a:schemeClr>
                    </a:solidFill>
                  </a:tcPr>
                </a:tc>
                <a:extLst>
                  <a:ext uri="{0D108BD9-81ED-4DB2-BD59-A6C34878D82A}">
                    <a16:rowId xmlns:a16="http://schemas.microsoft.com/office/drawing/2014/main" val="3706422787"/>
                  </a:ext>
                </a:extLst>
              </a:tr>
              <a:tr h="3088814">
                <a:tc>
                  <a:txBody>
                    <a:bodyPr/>
                    <a:lstStyle/>
                    <a:p>
                      <a:r>
                        <a:rPr lang="en-GB" sz="1100" b="0" i="1">
                          <a:latin typeface="Calibri" panose="020F0502020204030204" pitchFamily="34" charset="0"/>
                          <a:ea typeface="Calibri" panose="020F0502020204030204" pitchFamily="34" charset="0"/>
                          <a:cs typeface="Calibri" panose="020F0502020204030204" pitchFamily="34" charset="0"/>
                        </a:rPr>
                        <a:t>How can you get the MOST marks in YOUR exam? Think about the BEST strategy for you:</a:t>
                      </a:r>
                    </a:p>
                    <a:p>
                      <a:endParaRPr lang="en-GB" sz="1100" b="0" i="1">
                        <a:latin typeface="Calibri" panose="020F0502020204030204" pitchFamily="34" charset="0"/>
                        <a:ea typeface="Calibri" panose="020F0502020204030204" pitchFamily="34" charset="0"/>
                        <a:cs typeface="Calibri" panose="020F0502020204030204" pitchFamily="34" charset="0"/>
                      </a:endParaRPr>
                    </a:p>
                    <a:p>
                      <a:endParaRPr lang="en-GB" sz="1100" b="0" i="1">
                        <a:latin typeface="Calibri" panose="020F0502020204030204" pitchFamily="34" charset="0"/>
                        <a:ea typeface="Calibri" panose="020F0502020204030204" pitchFamily="34" charset="0"/>
                        <a:cs typeface="Calibri" panose="020F0502020204030204" pitchFamily="34" charset="0"/>
                      </a:endParaRPr>
                    </a:p>
                    <a:p>
                      <a:endParaRPr lang="en-GB" sz="1100" b="0" i="1">
                        <a:latin typeface="Calibri" panose="020F0502020204030204" pitchFamily="34" charset="0"/>
                        <a:ea typeface="Calibri" panose="020F0502020204030204" pitchFamily="34" charset="0"/>
                        <a:cs typeface="Calibri" panose="020F0502020204030204" pitchFamily="34" charset="0"/>
                      </a:endParaRPr>
                    </a:p>
                    <a:p>
                      <a:endParaRPr lang="en-GB" sz="1100" b="0" i="1">
                        <a:latin typeface="Calibri" panose="020F0502020204030204" pitchFamily="34" charset="0"/>
                        <a:ea typeface="Calibri" panose="020F0502020204030204" pitchFamily="34" charset="0"/>
                        <a:cs typeface="Calibri" panose="020F0502020204030204" pitchFamily="34" charset="0"/>
                      </a:endParaRPr>
                    </a:p>
                    <a:p>
                      <a:endParaRPr lang="en-GB" sz="1100" b="0" i="1">
                        <a:latin typeface="Calibri" panose="020F0502020204030204" pitchFamily="34" charset="0"/>
                        <a:ea typeface="Calibri" panose="020F0502020204030204" pitchFamily="34" charset="0"/>
                        <a:cs typeface="Calibri" panose="020F0502020204030204" pitchFamily="34" charset="0"/>
                      </a:endParaRPr>
                    </a:p>
                    <a:p>
                      <a:endParaRPr lang="en-GB" sz="1100" b="0" i="1">
                        <a:latin typeface="Calibri" panose="020F0502020204030204" pitchFamily="34" charset="0"/>
                        <a:ea typeface="Calibri" panose="020F0502020204030204" pitchFamily="34" charset="0"/>
                        <a:cs typeface="Calibri" panose="020F0502020204030204" pitchFamily="34" charset="0"/>
                      </a:endParaRPr>
                    </a:p>
                    <a:p>
                      <a:endParaRPr lang="en-GB" sz="1100" b="0" i="1">
                        <a:latin typeface="Calibri" panose="020F0502020204030204" pitchFamily="34" charset="0"/>
                        <a:ea typeface="Calibri" panose="020F0502020204030204" pitchFamily="34" charset="0"/>
                        <a:cs typeface="Calibri" panose="020F0502020204030204" pitchFamily="34" charset="0"/>
                      </a:endParaRPr>
                    </a:p>
                    <a:p>
                      <a:endParaRPr lang="en-GB" sz="1100" b="0" i="1">
                        <a:latin typeface="Calibri" panose="020F0502020204030204" pitchFamily="34" charset="0"/>
                        <a:ea typeface="Calibri" panose="020F0502020204030204" pitchFamily="34" charset="0"/>
                        <a:cs typeface="Calibri" panose="020F0502020204030204" pitchFamily="34" charset="0"/>
                      </a:endParaRPr>
                    </a:p>
                    <a:p>
                      <a:endParaRPr lang="en-GB" sz="1100" b="0" i="1">
                        <a:latin typeface="Calibri" panose="020F0502020204030204" pitchFamily="34" charset="0"/>
                        <a:ea typeface="Calibri" panose="020F0502020204030204" pitchFamily="34" charset="0"/>
                        <a:cs typeface="Calibri" panose="020F0502020204030204" pitchFamily="34" charset="0"/>
                      </a:endParaRPr>
                    </a:p>
                    <a:p>
                      <a:endParaRPr lang="en-GB" sz="1100" b="0" i="1">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397697903"/>
                  </a:ext>
                </a:extLst>
              </a:tr>
            </a:tbl>
          </a:graphicData>
        </a:graphic>
      </p:graphicFrame>
      <p:graphicFrame>
        <p:nvGraphicFramePr>
          <p:cNvPr id="12" name="Table 11">
            <a:extLst>
              <a:ext uri="{FF2B5EF4-FFF2-40B4-BE49-F238E27FC236}">
                <a16:creationId xmlns:a16="http://schemas.microsoft.com/office/drawing/2014/main" id="{9BB8186E-A7B1-8B3D-E2FE-ACF0A20EA85A}"/>
              </a:ext>
            </a:extLst>
          </p:cNvPr>
          <p:cNvGraphicFramePr>
            <a:graphicFrameLocks noGrp="1"/>
          </p:cNvGraphicFramePr>
          <p:nvPr/>
        </p:nvGraphicFramePr>
        <p:xfrm>
          <a:off x="444546" y="7423641"/>
          <a:ext cx="6662940" cy="1920791"/>
        </p:xfrm>
        <a:graphic>
          <a:graphicData uri="http://schemas.openxmlformats.org/drawingml/2006/table">
            <a:tbl>
              <a:tblPr firstRow="1" bandRow="1">
                <a:tableStyleId>{5940675A-B579-460E-94D1-54222C63F5DA}</a:tableStyleId>
              </a:tblPr>
              <a:tblGrid>
                <a:gridCol w="6662940">
                  <a:extLst>
                    <a:ext uri="{9D8B030D-6E8A-4147-A177-3AD203B41FA5}">
                      <a16:colId xmlns:a16="http://schemas.microsoft.com/office/drawing/2014/main" val="2782223313"/>
                    </a:ext>
                  </a:extLst>
                </a:gridCol>
              </a:tblGrid>
              <a:tr h="320591">
                <a:tc>
                  <a:txBody>
                    <a:bodyPr/>
                    <a:lstStyle/>
                    <a:p>
                      <a:pPr algn="ctr"/>
                      <a:r>
                        <a:rPr lang="en-US" sz="1200" b="1">
                          <a:solidFill>
                            <a:schemeClr val="tx1"/>
                          </a:solidFill>
                          <a:latin typeface="Calibri"/>
                          <a:ea typeface="Calibri"/>
                          <a:cs typeface="Calibri"/>
                        </a:rPr>
                        <a:t>Useful Revision Resources</a:t>
                      </a:r>
                      <a:endParaRPr lang="en-GB" sz="1200" b="1">
                        <a:solidFill>
                          <a:schemeClr val="tx1"/>
                        </a:solidFill>
                        <a:latin typeface="Calibri"/>
                        <a:ea typeface="Calibri"/>
                        <a:cs typeface="Calibri"/>
                      </a:endParaRPr>
                    </a:p>
                  </a:txBody>
                  <a:tcPr>
                    <a:solidFill>
                      <a:schemeClr val="tx2">
                        <a:lumMod val="10000"/>
                        <a:lumOff val="90000"/>
                      </a:schemeClr>
                    </a:solidFill>
                  </a:tcPr>
                </a:tc>
                <a:extLst>
                  <a:ext uri="{0D108BD9-81ED-4DB2-BD59-A6C34878D82A}">
                    <a16:rowId xmlns:a16="http://schemas.microsoft.com/office/drawing/2014/main" val="3706422787"/>
                  </a:ext>
                </a:extLst>
              </a:tr>
              <a:tr h="1540119">
                <a:tc>
                  <a:txBody>
                    <a:bodyPr/>
                    <a:lstStyle/>
                    <a:p>
                      <a:pPr marL="0" indent="0">
                        <a:buFont typeface="Arial" panose="020B0604020202020204" pitchFamily="34" charset="0"/>
                        <a:buNone/>
                      </a:pPr>
                      <a:r>
                        <a:rPr lang="en-GB" sz="1100" b="0" i="0">
                          <a:latin typeface="Calibri" panose="020F0502020204030204" pitchFamily="34" charset="0"/>
                          <a:ea typeface="Calibri" panose="020F0502020204030204" pitchFamily="34" charset="0"/>
                          <a:cs typeface="Calibri" panose="020F0502020204030204" pitchFamily="34" charset="0"/>
                        </a:rPr>
                        <a:t>In the revision guide you were given last year, the topics can be found on the following pages:</a:t>
                      </a:r>
                    </a:p>
                    <a:p>
                      <a:pPr marL="171450" indent="-171450">
                        <a:buFont typeface="Arial" panose="020B0604020202020204" pitchFamily="34" charset="0"/>
                        <a:buChar char="•"/>
                      </a:pPr>
                      <a:r>
                        <a:rPr lang="en-GB" sz="1100" b="0" i="0">
                          <a:latin typeface="Calibri" panose="020F0502020204030204" pitchFamily="34" charset="0"/>
                          <a:ea typeface="Calibri" panose="020F0502020204030204" pitchFamily="34" charset="0"/>
                          <a:cs typeface="Calibri" panose="020F0502020204030204" pitchFamily="34" charset="0"/>
                        </a:rPr>
                        <a:t>Muslim Beliefs = Pages 68 - 75</a:t>
                      </a:r>
                    </a:p>
                    <a:p>
                      <a:pPr marL="171450" indent="-171450">
                        <a:buFont typeface="Arial" panose="020B0604020202020204" pitchFamily="34" charset="0"/>
                        <a:buChar char="•"/>
                      </a:pPr>
                      <a:r>
                        <a:rPr lang="en-GB" sz="1100" b="0" i="0">
                          <a:latin typeface="Calibri" panose="020F0502020204030204" pitchFamily="34" charset="0"/>
                          <a:ea typeface="Calibri" panose="020F0502020204030204" pitchFamily="34" charset="0"/>
                          <a:cs typeface="Calibri" panose="020F0502020204030204" pitchFamily="34" charset="0"/>
                        </a:rPr>
                        <a:t>Living the Muslim Life = Pages 84 - 91</a:t>
                      </a:r>
                    </a:p>
                    <a:p>
                      <a:pPr marL="171450" indent="-171450">
                        <a:buFont typeface="Arial" panose="020B0604020202020204" pitchFamily="34" charset="0"/>
                        <a:buChar char="•"/>
                      </a:pPr>
                      <a:r>
                        <a:rPr lang="en-GB" sz="1100" b="0" i="0">
                          <a:latin typeface="Calibri" panose="020F0502020204030204" pitchFamily="34" charset="0"/>
                          <a:ea typeface="Calibri" panose="020F0502020204030204" pitchFamily="34" charset="0"/>
                          <a:cs typeface="Calibri" panose="020F0502020204030204" pitchFamily="34" charset="0"/>
                        </a:rPr>
                        <a:t>Matters of Life and Death = Pages 92 - 99</a:t>
                      </a:r>
                    </a:p>
                    <a:p>
                      <a:pPr marL="171450" indent="-171450">
                        <a:buFont typeface="Arial" panose="020B0604020202020204" pitchFamily="34" charset="0"/>
                        <a:buChar char="•"/>
                      </a:pPr>
                      <a:r>
                        <a:rPr lang="en-GB" sz="1100" b="0" i="0">
                          <a:latin typeface="Calibri" panose="020F0502020204030204" pitchFamily="34" charset="0"/>
                          <a:ea typeface="Calibri" panose="020F0502020204030204" pitchFamily="34" charset="0"/>
                          <a:cs typeface="Calibri" panose="020F0502020204030204" pitchFamily="34" charset="0"/>
                        </a:rPr>
                        <a:t>Christian Beliefs = Pages 1 - 8</a:t>
                      </a:r>
                    </a:p>
                    <a:p>
                      <a:pPr marL="171450" indent="-171450">
                        <a:buFont typeface="Arial" panose="020B0604020202020204" pitchFamily="34" charset="0"/>
                        <a:buChar char="•"/>
                      </a:pPr>
                      <a:r>
                        <a:rPr lang="en-GB" sz="1100" b="0" i="0">
                          <a:latin typeface="Calibri" panose="020F0502020204030204" pitchFamily="34" charset="0"/>
                          <a:ea typeface="Calibri" panose="020F0502020204030204" pitchFamily="34" charset="0"/>
                          <a:cs typeface="Calibri" panose="020F0502020204030204" pitchFamily="34" charset="0"/>
                        </a:rPr>
                        <a:t>Living the Christian Life = Pages 19 - 26</a:t>
                      </a:r>
                    </a:p>
                    <a:p>
                      <a:pPr marL="171450" indent="-171450">
                        <a:buFont typeface="Arial" panose="020B0604020202020204" pitchFamily="34" charset="0"/>
                        <a:buChar char="•"/>
                      </a:pPr>
                      <a:r>
                        <a:rPr lang="en-GB" sz="1100" b="0" i="0">
                          <a:latin typeface="Calibri" panose="020F0502020204030204" pitchFamily="34" charset="0"/>
                          <a:ea typeface="Calibri" panose="020F0502020204030204" pitchFamily="34" charset="0"/>
                          <a:cs typeface="Calibri" panose="020F0502020204030204" pitchFamily="34" charset="0"/>
                        </a:rPr>
                        <a:t>Philosophy of Religion = Pages 51 - 59</a:t>
                      </a:r>
                    </a:p>
                    <a:p>
                      <a:pPr marL="171450" indent="-171450">
                        <a:buFont typeface="Arial" panose="020B0604020202020204" pitchFamily="34" charset="0"/>
                        <a:buChar char="•"/>
                      </a:pPr>
                      <a:endParaRPr lang="en-GB" sz="1100" b="0" i="1">
                        <a:latin typeface="Calibri" panose="020F0502020204030204" pitchFamily="34" charset="0"/>
                        <a:ea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en-GB" sz="1100" b="0" i="1">
                          <a:latin typeface="Calibri" panose="020F0502020204030204" pitchFamily="34" charset="0"/>
                          <a:ea typeface="Calibri" panose="020F0502020204030204" pitchFamily="34" charset="0"/>
                          <a:cs typeface="Calibri" panose="020F0502020204030204" pitchFamily="34" charset="0"/>
                        </a:rPr>
                        <a:t>Miss Lowry will provide separate materials with useful quotes/evidence to help you with all the different topics.</a:t>
                      </a:r>
                    </a:p>
                  </a:txBody>
                  <a:tcPr/>
                </a:tc>
                <a:extLst>
                  <a:ext uri="{0D108BD9-81ED-4DB2-BD59-A6C34878D82A}">
                    <a16:rowId xmlns:a16="http://schemas.microsoft.com/office/drawing/2014/main" val="3397697903"/>
                  </a:ext>
                </a:extLst>
              </a:tr>
            </a:tbl>
          </a:graphicData>
        </a:graphic>
      </p:graphicFrame>
      <p:graphicFrame>
        <p:nvGraphicFramePr>
          <p:cNvPr id="9" name="Table 8">
            <a:extLst>
              <a:ext uri="{FF2B5EF4-FFF2-40B4-BE49-F238E27FC236}">
                <a16:creationId xmlns:a16="http://schemas.microsoft.com/office/drawing/2014/main" id="{278FD29B-439F-7F2C-BBFD-C46FFD68BE02}"/>
              </a:ext>
            </a:extLst>
          </p:cNvPr>
          <p:cNvGraphicFramePr>
            <a:graphicFrameLocks noGrp="1"/>
          </p:cNvGraphicFramePr>
          <p:nvPr/>
        </p:nvGraphicFramePr>
        <p:xfrm>
          <a:off x="444546" y="2378313"/>
          <a:ext cx="6662940" cy="1230572"/>
        </p:xfrm>
        <a:graphic>
          <a:graphicData uri="http://schemas.openxmlformats.org/drawingml/2006/table">
            <a:tbl>
              <a:tblPr firstRow="1" bandRow="1">
                <a:tableStyleId>{5940675A-B579-460E-94D1-54222C63F5DA}</a:tableStyleId>
              </a:tblPr>
              <a:tblGrid>
                <a:gridCol w="831361">
                  <a:extLst>
                    <a:ext uri="{9D8B030D-6E8A-4147-A177-3AD203B41FA5}">
                      <a16:colId xmlns:a16="http://schemas.microsoft.com/office/drawing/2014/main" val="2782223313"/>
                    </a:ext>
                  </a:extLst>
                </a:gridCol>
                <a:gridCol w="1389619">
                  <a:extLst>
                    <a:ext uri="{9D8B030D-6E8A-4147-A177-3AD203B41FA5}">
                      <a16:colId xmlns:a16="http://schemas.microsoft.com/office/drawing/2014/main" val="911417166"/>
                    </a:ext>
                  </a:extLst>
                </a:gridCol>
                <a:gridCol w="1110490">
                  <a:extLst>
                    <a:ext uri="{9D8B030D-6E8A-4147-A177-3AD203B41FA5}">
                      <a16:colId xmlns:a16="http://schemas.microsoft.com/office/drawing/2014/main" val="3218362732"/>
                    </a:ext>
                  </a:extLst>
                </a:gridCol>
                <a:gridCol w="1110490">
                  <a:extLst>
                    <a:ext uri="{9D8B030D-6E8A-4147-A177-3AD203B41FA5}">
                      <a16:colId xmlns:a16="http://schemas.microsoft.com/office/drawing/2014/main" val="506664628"/>
                    </a:ext>
                  </a:extLst>
                </a:gridCol>
                <a:gridCol w="1110490">
                  <a:extLst>
                    <a:ext uri="{9D8B030D-6E8A-4147-A177-3AD203B41FA5}">
                      <a16:colId xmlns:a16="http://schemas.microsoft.com/office/drawing/2014/main" val="3705982452"/>
                    </a:ext>
                  </a:extLst>
                </a:gridCol>
                <a:gridCol w="1110490">
                  <a:extLst>
                    <a:ext uri="{9D8B030D-6E8A-4147-A177-3AD203B41FA5}">
                      <a16:colId xmlns:a16="http://schemas.microsoft.com/office/drawing/2014/main" val="2438489882"/>
                    </a:ext>
                  </a:extLst>
                </a:gridCol>
              </a:tblGrid>
              <a:tr h="218653">
                <a:tc>
                  <a:txBody>
                    <a:bodyPr/>
                    <a:lstStyle/>
                    <a:p>
                      <a:r>
                        <a:rPr lang="en-US" sz="1100" b="1" i="0">
                          <a:latin typeface="Aptos" panose="020B0004020202020204" pitchFamily="34" charset="0"/>
                          <a:ea typeface="Calibri"/>
                          <a:cs typeface="Calibri"/>
                        </a:rPr>
                        <a:t>Paper </a:t>
                      </a:r>
                      <a:endParaRPr lang="en-GB" sz="1100" b="1" i="0">
                        <a:latin typeface="Aptos" panose="020B0004020202020204" pitchFamily="34" charset="0"/>
                        <a:ea typeface="Calibri"/>
                        <a:cs typeface="Calibri"/>
                      </a:endParaRPr>
                    </a:p>
                  </a:txBody>
                  <a:tcPr/>
                </a:tc>
                <a:tc>
                  <a:txBody>
                    <a:bodyPr/>
                    <a:lstStyle/>
                    <a:p>
                      <a:r>
                        <a:rPr lang="en-GB" sz="1100" i="0">
                          <a:latin typeface="Aptos" panose="020B0004020202020204" pitchFamily="34" charset="0"/>
                          <a:ea typeface="Calibri"/>
                          <a:cs typeface="Calibri"/>
                        </a:rPr>
                        <a:t>Christianity</a:t>
                      </a:r>
                    </a:p>
                  </a:txBody>
                  <a:tcPr/>
                </a:tc>
                <a:tc>
                  <a:txBody>
                    <a:bodyPr/>
                    <a:lstStyle/>
                    <a:p>
                      <a:r>
                        <a:rPr lang="en-US" sz="1100" b="1" i="0">
                          <a:latin typeface="Aptos"/>
                          <a:ea typeface="Calibri"/>
                          <a:cs typeface="Calibri"/>
                        </a:rPr>
                        <a:t>Length</a:t>
                      </a:r>
                      <a:endParaRPr lang="en-GB" sz="1100" b="1" i="0">
                        <a:latin typeface="Aptos"/>
                        <a:ea typeface="Calibri"/>
                        <a:cs typeface="Calibri"/>
                      </a:endParaRPr>
                    </a:p>
                  </a:txBody>
                  <a:tcPr/>
                </a:tc>
                <a:tc>
                  <a:txBody>
                    <a:bodyPr/>
                    <a:lstStyle/>
                    <a:p>
                      <a:r>
                        <a:rPr lang="en-GB" sz="1100" i="0">
                          <a:latin typeface="Aptos" panose="020B0004020202020204" pitchFamily="34" charset="0"/>
                          <a:ea typeface="Calibri"/>
                          <a:cs typeface="Calibri"/>
                        </a:rPr>
                        <a:t>90 minutes</a:t>
                      </a:r>
                    </a:p>
                  </a:txBody>
                  <a:tcPr/>
                </a:tc>
                <a:tc>
                  <a:txBody>
                    <a:bodyPr/>
                    <a:lstStyle/>
                    <a:p>
                      <a:r>
                        <a:rPr lang="en-US" sz="1100" b="1" i="0">
                          <a:latin typeface="Aptos" panose="020B0004020202020204" pitchFamily="34" charset="0"/>
                          <a:ea typeface="Calibri"/>
                          <a:cs typeface="Calibri"/>
                        </a:rPr>
                        <a:t>Marks</a:t>
                      </a:r>
                      <a:endParaRPr lang="en-GB" sz="1100" b="1" i="0">
                        <a:latin typeface="Aptos" panose="020B0004020202020204" pitchFamily="34" charset="0"/>
                        <a:ea typeface="Calibri"/>
                        <a:cs typeface="Calibri"/>
                      </a:endParaRPr>
                    </a:p>
                  </a:txBody>
                  <a:tcPr/>
                </a:tc>
                <a:tc>
                  <a:txBody>
                    <a:bodyPr/>
                    <a:lstStyle/>
                    <a:p>
                      <a:r>
                        <a:rPr lang="en-GB" sz="1100" i="0">
                          <a:latin typeface="Aptos" panose="020B0004020202020204" pitchFamily="34" charset="0"/>
                          <a:ea typeface="Calibri"/>
                          <a:cs typeface="Calibri"/>
                        </a:rPr>
                        <a:t>78</a:t>
                      </a:r>
                    </a:p>
                  </a:txBody>
                  <a:tcPr/>
                </a:tc>
                <a:extLst>
                  <a:ext uri="{0D108BD9-81ED-4DB2-BD59-A6C34878D82A}">
                    <a16:rowId xmlns:a16="http://schemas.microsoft.com/office/drawing/2014/main" val="3706422787"/>
                  </a:ext>
                </a:extLst>
              </a:tr>
              <a:tr h="218653">
                <a:tc gridSpan="6">
                  <a:txBody>
                    <a:bodyPr/>
                    <a:lstStyle/>
                    <a:p>
                      <a:pPr algn="ctr"/>
                      <a:r>
                        <a:rPr lang="en-GB" sz="1200" b="0" i="0">
                          <a:solidFill>
                            <a:schemeClr val="tx1"/>
                          </a:solidFill>
                          <a:latin typeface="Calibri"/>
                          <a:ea typeface="Calibri"/>
                          <a:cs typeface="Calibri"/>
                        </a:rPr>
                        <a:t>Topics / Subjects – what will be on the exam?</a:t>
                      </a:r>
                    </a:p>
                  </a:txBody>
                  <a:tcPr>
                    <a:solidFill>
                      <a:schemeClr val="tx2">
                        <a:lumMod val="10000"/>
                        <a:lumOff val="90000"/>
                      </a:schemeClr>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430028649"/>
                  </a:ext>
                </a:extLst>
              </a:tr>
              <a:tr h="697172">
                <a:tc gridSpan="6">
                  <a:txBody>
                    <a:bodyPr/>
                    <a:lstStyle/>
                    <a:p>
                      <a:pPr marL="171450" indent="-171450">
                        <a:buFont typeface="Arial" panose="020B0604020202020204" pitchFamily="34" charset="0"/>
                        <a:buChar char="•"/>
                      </a:pPr>
                      <a:r>
                        <a:rPr lang="en-GB" sz="1100" b="0" i="0">
                          <a:latin typeface="Aptos" panose="020B0004020202020204" pitchFamily="34" charset="0"/>
                          <a:ea typeface="Calibri" panose="020F0502020204030204" pitchFamily="34" charset="0"/>
                          <a:cs typeface="Calibri" panose="020F0502020204030204" pitchFamily="34" charset="0"/>
                        </a:rPr>
                        <a:t>Christian Beliefs</a:t>
                      </a:r>
                    </a:p>
                    <a:p>
                      <a:pPr marL="171450" indent="-171450">
                        <a:buFont typeface="Arial" panose="020B0604020202020204" pitchFamily="34" charset="0"/>
                        <a:buChar char="•"/>
                      </a:pPr>
                      <a:r>
                        <a:rPr lang="en-GB" sz="1100" b="0" i="0">
                          <a:latin typeface="Aptos" panose="020B0004020202020204" pitchFamily="34" charset="0"/>
                          <a:ea typeface="Calibri" panose="020F0502020204030204" pitchFamily="34" charset="0"/>
                          <a:cs typeface="Calibri" panose="020F0502020204030204" pitchFamily="34" charset="0"/>
                        </a:rPr>
                        <a:t>Living the Christian Life</a:t>
                      </a:r>
                    </a:p>
                    <a:p>
                      <a:pPr marL="171450" indent="-171450">
                        <a:buFont typeface="Arial" panose="020B0604020202020204" pitchFamily="34" charset="0"/>
                        <a:buChar char="•"/>
                      </a:pPr>
                      <a:r>
                        <a:rPr lang="en-GB" sz="1100" b="0" i="0">
                          <a:latin typeface="Aptos" panose="020B0004020202020204" pitchFamily="34" charset="0"/>
                          <a:ea typeface="Calibri" panose="020F0502020204030204" pitchFamily="34" charset="0"/>
                          <a:cs typeface="Calibri" panose="020F0502020204030204" pitchFamily="34" charset="0"/>
                        </a:rPr>
                        <a:t>Philosophy of Religion</a:t>
                      </a:r>
                    </a:p>
                  </a:txBody>
                  <a:tcPr/>
                </a:tc>
                <a:tc hMerge="1">
                  <a:txBody>
                    <a:bodyPr/>
                    <a:lstStyle/>
                    <a:p>
                      <a:endParaRPr/>
                    </a:p>
                  </a:txBody>
                  <a:tcPr/>
                </a:tc>
                <a:tc hMerge="1">
                  <a:txBody>
                    <a:bodyPr/>
                    <a:lstStyle/>
                    <a:p>
                      <a:endParaRPr lang="en-GB" b="1"/>
                    </a:p>
                  </a:txBody>
                  <a:tcPr/>
                </a:tc>
                <a:tc hMerge="1">
                  <a:txBody>
                    <a:bodyPr/>
                    <a:lstStyle/>
                    <a:p>
                      <a:endParaRPr lang="en-GB"/>
                    </a:p>
                  </a:txBody>
                  <a:tcPr/>
                </a:tc>
                <a:tc hMerge="1">
                  <a:txBody>
                    <a:bodyPr/>
                    <a:lstStyle/>
                    <a:p>
                      <a:endParaRPr lang="en-GB" b="1"/>
                    </a:p>
                  </a:txBody>
                  <a:tcPr/>
                </a:tc>
                <a:tc hMerge="1">
                  <a:txBody>
                    <a:bodyPr/>
                    <a:lstStyle/>
                    <a:p>
                      <a:endParaRPr lang="en-GB"/>
                    </a:p>
                  </a:txBody>
                  <a:tcPr/>
                </a:tc>
                <a:extLst>
                  <a:ext uri="{0D108BD9-81ED-4DB2-BD59-A6C34878D82A}">
                    <a16:rowId xmlns:a16="http://schemas.microsoft.com/office/drawing/2014/main" val="3397697903"/>
                  </a:ext>
                </a:extLst>
              </a:tr>
            </a:tbl>
          </a:graphicData>
        </a:graphic>
      </p:graphicFrame>
      <p:graphicFrame>
        <p:nvGraphicFramePr>
          <p:cNvPr id="14" name="Table 13">
            <a:extLst>
              <a:ext uri="{FF2B5EF4-FFF2-40B4-BE49-F238E27FC236}">
                <a16:creationId xmlns:a16="http://schemas.microsoft.com/office/drawing/2014/main" id="{5C6F4B85-9CC6-516E-B728-C8D40B96EF97}"/>
              </a:ext>
            </a:extLst>
          </p:cNvPr>
          <p:cNvGraphicFramePr>
            <a:graphicFrameLocks noGrp="1"/>
          </p:cNvGraphicFramePr>
          <p:nvPr/>
        </p:nvGraphicFramePr>
        <p:xfrm>
          <a:off x="541983" y="4439729"/>
          <a:ext cx="6354943" cy="2773227"/>
        </p:xfrm>
        <a:graphic>
          <a:graphicData uri="http://schemas.openxmlformats.org/drawingml/2006/table">
            <a:tbl>
              <a:tblPr firstRow="1" bandRow="1">
                <a:tableStyleId>{5940675A-B579-460E-94D1-54222C63F5DA}</a:tableStyleId>
              </a:tblPr>
              <a:tblGrid>
                <a:gridCol w="6354943">
                  <a:extLst>
                    <a:ext uri="{9D8B030D-6E8A-4147-A177-3AD203B41FA5}">
                      <a16:colId xmlns:a16="http://schemas.microsoft.com/office/drawing/2014/main" val="3789158667"/>
                    </a:ext>
                  </a:extLst>
                </a:gridCol>
              </a:tblGrid>
              <a:tr h="614529">
                <a:tc>
                  <a:txBody>
                    <a:bodyPr/>
                    <a:lstStyle/>
                    <a:p>
                      <a:r>
                        <a:rPr lang="en-GB" sz="1100"/>
                        <a:t>AQ: 3 marks: Which is the better option for you?</a:t>
                      </a:r>
                    </a:p>
                    <a:p>
                      <a:endParaRPr lang="en-GB" sz="1100"/>
                    </a:p>
                    <a:p>
                      <a:endParaRPr lang="en-GB" sz="1100"/>
                    </a:p>
                  </a:txBody>
                  <a:tcPr/>
                </a:tc>
                <a:extLst>
                  <a:ext uri="{0D108BD9-81ED-4DB2-BD59-A6C34878D82A}">
                    <a16:rowId xmlns:a16="http://schemas.microsoft.com/office/drawing/2014/main" val="656405296"/>
                  </a:ext>
                </a:extLst>
              </a:tr>
              <a:tr h="614529">
                <a:tc>
                  <a:txBody>
                    <a:bodyPr/>
                    <a:lstStyle/>
                    <a:p>
                      <a:r>
                        <a:rPr lang="en-GB" sz="1100"/>
                        <a:t>BQ: 4 marks: Which is the better option for you?</a:t>
                      </a:r>
                    </a:p>
                  </a:txBody>
                  <a:tcPr/>
                </a:tc>
                <a:extLst>
                  <a:ext uri="{0D108BD9-81ED-4DB2-BD59-A6C34878D82A}">
                    <a16:rowId xmlns:a16="http://schemas.microsoft.com/office/drawing/2014/main" val="1270551125"/>
                  </a:ext>
                </a:extLst>
              </a:tr>
              <a:tr h="614529">
                <a:tc>
                  <a:txBody>
                    <a:bodyPr/>
                    <a:lstStyle/>
                    <a:p>
                      <a:r>
                        <a:rPr lang="en-GB" sz="1100"/>
                        <a:t>CQ: 5 marks: Which is the better option for you?</a:t>
                      </a:r>
                    </a:p>
                  </a:txBody>
                  <a:tcPr/>
                </a:tc>
                <a:extLst>
                  <a:ext uri="{0D108BD9-81ED-4DB2-BD59-A6C34878D82A}">
                    <a16:rowId xmlns:a16="http://schemas.microsoft.com/office/drawing/2014/main" val="2375470755"/>
                  </a:ext>
                </a:extLst>
              </a:tr>
              <a:tr h="614529">
                <a:tc>
                  <a:txBody>
                    <a:bodyPr/>
                    <a:lstStyle/>
                    <a:p>
                      <a:r>
                        <a:rPr lang="en-GB" sz="1100"/>
                        <a:t>DQ: Which is the better option for you?</a:t>
                      </a:r>
                    </a:p>
                    <a:p>
                      <a:endParaRPr lang="en-GB" sz="1100"/>
                    </a:p>
                    <a:p>
                      <a:endParaRPr lang="en-GB" sz="1100"/>
                    </a:p>
                    <a:p>
                      <a:endParaRPr lang="en-GB" sz="1100"/>
                    </a:p>
                    <a:p>
                      <a:endParaRPr lang="en-GB" sz="1100"/>
                    </a:p>
                  </a:txBody>
                  <a:tcPr/>
                </a:tc>
                <a:extLst>
                  <a:ext uri="{0D108BD9-81ED-4DB2-BD59-A6C34878D82A}">
                    <a16:rowId xmlns:a16="http://schemas.microsoft.com/office/drawing/2014/main" val="3674897183"/>
                  </a:ext>
                </a:extLst>
              </a:tr>
            </a:tbl>
          </a:graphicData>
        </a:graphic>
      </p:graphicFrame>
      <p:graphicFrame>
        <p:nvGraphicFramePr>
          <p:cNvPr id="16" name="Table 15">
            <a:extLst>
              <a:ext uri="{FF2B5EF4-FFF2-40B4-BE49-F238E27FC236}">
                <a16:creationId xmlns:a16="http://schemas.microsoft.com/office/drawing/2014/main" id="{C357589A-871B-63EF-C3B1-88756F44458B}"/>
              </a:ext>
            </a:extLst>
          </p:cNvPr>
          <p:cNvGraphicFramePr>
            <a:graphicFrameLocks noGrp="1"/>
          </p:cNvGraphicFramePr>
          <p:nvPr/>
        </p:nvGraphicFramePr>
        <p:xfrm>
          <a:off x="605520" y="4732863"/>
          <a:ext cx="6227868" cy="271419"/>
        </p:xfrm>
        <a:graphic>
          <a:graphicData uri="http://schemas.openxmlformats.org/drawingml/2006/table">
            <a:tbl>
              <a:tblPr firstRow="1" bandRow="1">
                <a:tableStyleId>{5940675A-B579-460E-94D1-54222C63F5DA}</a:tableStyleId>
              </a:tblPr>
              <a:tblGrid>
                <a:gridCol w="3113934">
                  <a:extLst>
                    <a:ext uri="{9D8B030D-6E8A-4147-A177-3AD203B41FA5}">
                      <a16:colId xmlns:a16="http://schemas.microsoft.com/office/drawing/2014/main" val="1980341666"/>
                    </a:ext>
                  </a:extLst>
                </a:gridCol>
                <a:gridCol w="3113934">
                  <a:extLst>
                    <a:ext uri="{9D8B030D-6E8A-4147-A177-3AD203B41FA5}">
                      <a16:colId xmlns:a16="http://schemas.microsoft.com/office/drawing/2014/main" val="2640809187"/>
                    </a:ext>
                  </a:extLst>
                </a:gridCol>
              </a:tblGrid>
              <a:tr h="271419">
                <a:tc>
                  <a:txBody>
                    <a:bodyPr/>
                    <a:lstStyle/>
                    <a:p>
                      <a:r>
                        <a:rPr lang="en-GB" sz="1100"/>
                        <a:t>Point                        </a:t>
                      </a:r>
                      <a:r>
                        <a:rPr lang="en-GB" sz="1100" err="1"/>
                        <a:t>Point</a:t>
                      </a:r>
                      <a:r>
                        <a:rPr lang="en-GB" sz="1100"/>
                        <a:t>                      </a:t>
                      </a:r>
                      <a:r>
                        <a:rPr lang="en-GB" sz="1100" err="1"/>
                        <a:t>Point</a:t>
                      </a:r>
                      <a:endParaRPr lang="en-GB" sz="1100"/>
                    </a:p>
                  </a:txBody>
                  <a:tcPr/>
                </a:tc>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en-GB" sz="1100"/>
                        <a:t>Point                        </a:t>
                      </a:r>
                      <a:r>
                        <a:rPr lang="en-GB" sz="1100" err="1"/>
                        <a:t>Point</a:t>
                      </a:r>
                      <a:r>
                        <a:rPr lang="en-GB" sz="1100"/>
                        <a:t>                      Evidence</a:t>
                      </a:r>
                    </a:p>
                  </a:txBody>
                  <a:tcPr/>
                </a:tc>
                <a:extLst>
                  <a:ext uri="{0D108BD9-81ED-4DB2-BD59-A6C34878D82A}">
                    <a16:rowId xmlns:a16="http://schemas.microsoft.com/office/drawing/2014/main" val="1768988430"/>
                  </a:ext>
                </a:extLst>
              </a:tr>
            </a:tbl>
          </a:graphicData>
        </a:graphic>
      </p:graphicFrame>
      <p:graphicFrame>
        <p:nvGraphicFramePr>
          <p:cNvPr id="19" name="Table 18">
            <a:extLst>
              <a:ext uri="{FF2B5EF4-FFF2-40B4-BE49-F238E27FC236}">
                <a16:creationId xmlns:a16="http://schemas.microsoft.com/office/drawing/2014/main" id="{014CBFBF-4955-6F19-BB3A-EBAD645355C7}"/>
              </a:ext>
            </a:extLst>
          </p:cNvPr>
          <p:cNvGraphicFramePr>
            <a:graphicFrameLocks noGrp="1"/>
          </p:cNvGraphicFramePr>
          <p:nvPr/>
        </p:nvGraphicFramePr>
        <p:xfrm>
          <a:off x="605520" y="5331469"/>
          <a:ext cx="6227868" cy="271419"/>
        </p:xfrm>
        <a:graphic>
          <a:graphicData uri="http://schemas.openxmlformats.org/drawingml/2006/table">
            <a:tbl>
              <a:tblPr firstRow="1" bandRow="1">
                <a:tableStyleId>{5940675A-B579-460E-94D1-54222C63F5DA}</a:tableStyleId>
              </a:tblPr>
              <a:tblGrid>
                <a:gridCol w="3113934">
                  <a:extLst>
                    <a:ext uri="{9D8B030D-6E8A-4147-A177-3AD203B41FA5}">
                      <a16:colId xmlns:a16="http://schemas.microsoft.com/office/drawing/2014/main" val="1980341666"/>
                    </a:ext>
                  </a:extLst>
                </a:gridCol>
                <a:gridCol w="3113934">
                  <a:extLst>
                    <a:ext uri="{9D8B030D-6E8A-4147-A177-3AD203B41FA5}">
                      <a16:colId xmlns:a16="http://schemas.microsoft.com/office/drawing/2014/main" val="2640809187"/>
                    </a:ext>
                  </a:extLst>
                </a:gridCol>
              </a:tblGrid>
              <a:tr h="271419">
                <a:tc>
                  <a:txBody>
                    <a:bodyPr/>
                    <a:lstStyle/>
                    <a:p>
                      <a:r>
                        <a:rPr lang="en-GB" sz="1100"/>
                        <a:t>Point + Explain // Point + Explain</a:t>
                      </a:r>
                    </a:p>
                  </a:txBody>
                  <a:tcPr/>
                </a:tc>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en-GB" sz="1100"/>
                        <a:t>Point + Explain // Point + Quote</a:t>
                      </a:r>
                    </a:p>
                  </a:txBody>
                  <a:tcPr/>
                </a:tc>
                <a:extLst>
                  <a:ext uri="{0D108BD9-81ED-4DB2-BD59-A6C34878D82A}">
                    <a16:rowId xmlns:a16="http://schemas.microsoft.com/office/drawing/2014/main" val="1768988430"/>
                  </a:ext>
                </a:extLst>
              </a:tr>
            </a:tbl>
          </a:graphicData>
        </a:graphic>
      </p:graphicFrame>
      <p:graphicFrame>
        <p:nvGraphicFramePr>
          <p:cNvPr id="20" name="Table 19">
            <a:extLst>
              <a:ext uri="{FF2B5EF4-FFF2-40B4-BE49-F238E27FC236}">
                <a16:creationId xmlns:a16="http://schemas.microsoft.com/office/drawing/2014/main" id="{E1DF08DF-2C33-2536-1556-6852C21DF7B5}"/>
              </a:ext>
            </a:extLst>
          </p:cNvPr>
          <p:cNvGraphicFramePr>
            <a:graphicFrameLocks noGrp="1"/>
          </p:cNvGraphicFramePr>
          <p:nvPr/>
        </p:nvGraphicFramePr>
        <p:xfrm>
          <a:off x="605520" y="5930075"/>
          <a:ext cx="6227868" cy="271419"/>
        </p:xfrm>
        <a:graphic>
          <a:graphicData uri="http://schemas.openxmlformats.org/drawingml/2006/table">
            <a:tbl>
              <a:tblPr firstRow="1" bandRow="1">
                <a:tableStyleId>{5940675A-B579-460E-94D1-54222C63F5DA}</a:tableStyleId>
              </a:tblPr>
              <a:tblGrid>
                <a:gridCol w="3113934">
                  <a:extLst>
                    <a:ext uri="{9D8B030D-6E8A-4147-A177-3AD203B41FA5}">
                      <a16:colId xmlns:a16="http://schemas.microsoft.com/office/drawing/2014/main" val="1980341666"/>
                    </a:ext>
                  </a:extLst>
                </a:gridCol>
                <a:gridCol w="3113934">
                  <a:extLst>
                    <a:ext uri="{9D8B030D-6E8A-4147-A177-3AD203B41FA5}">
                      <a16:colId xmlns:a16="http://schemas.microsoft.com/office/drawing/2014/main" val="2640809187"/>
                    </a:ext>
                  </a:extLst>
                </a:gridCol>
              </a:tblGrid>
              <a:tr h="271419">
                <a:tc>
                  <a:txBody>
                    <a:bodyPr/>
                    <a:lstStyle/>
                    <a:p>
                      <a:r>
                        <a:rPr lang="en-GB" sz="1100"/>
                        <a:t>Point + Explain + Quote  // Point + Explain</a:t>
                      </a:r>
                    </a:p>
                  </a:txBody>
                  <a:tcPr/>
                </a:tc>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en-GB" sz="1100"/>
                        <a:t>Point + Quote + Infer // Point + Explain</a:t>
                      </a:r>
                    </a:p>
                  </a:txBody>
                  <a:tcPr/>
                </a:tc>
                <a:extLst>
                  <a:ext uri="{0D108BD9-81ED-4DB2-BD59-A6C34878D82A}">
                    <a16:rowId xmlns:a16="http://schemas.microsoft.com/office/drawing/2014/main" val="1768988430"/>
                  </a:ext>
                </a:extLst>
              </a:tr>
            </a:tbl>
          </a:graphicData>
        </a:graphic>
      </p:graphicFrame>
      <p:graphicFrame>
        <p:nvGraphicFramePr>
          <p:cNvPr id="21" name="Table 20">
            <a:extLst>
              <a:ext uri="{FF2B5EF4-FFF2-40B4-BE49-F238E27FC236}">
                <a16:creationId xmlns:a16="http://schemas.microsoft.com/office/drawing/2014/main" id="{F92162F1-BC15-8DC8-D8DF-3C0B9986D47F}"/>
              </a:ext>
            </a:extLst>
          </p:cNvPr>
          <p:cNvGraphicFramePr>
            <a:graphicFrameLocks noGrp="1"/>
          </p:cNvGraphicFramePr>
          <p:nvPr/>
        </p:nvGraphicFramePr>
        <p:xfrm>
          <a:off x="605520" y="6537068"/>
          <a:ext cx="6227868" cy="594360"/>
        </p:xfrm>
        <a:graphic>
          <a:graphicData uri="http://schemas.openxmlformats.org/drawingml/2006/table">
            <a:tbl>
              <a:tblPr firstRow="1" bandRow="1">
                <a:tableStyleId>{5940675A-B579-460E-94D1-54222C63F5DA}</a:tableStyleId>
              </a:tblPr>
              <a:tblGrid>
                <a:gridCol w="3113934">
                  <a:extLst>
                    <a:ext uri="{9D8B030D-6E8A-4147-A177-3AD203B41FA5}">
                      <a16:colId xmlns:a16="http://schemas.microsoft.com/office/drawing/2014/main" val="1980341666"/>
                    </a:ext>
                  </a:extLst>
                </a:gridCol>
                <a:gridCol w="3113934">
                  <a:extLst>
                    <a:ext uri="{9D8B030D-6E8A-4147-A177-3AD203B41FA5}">
                      <a16:colId xmlns:a16="http://schemas.microsoft.com/office/drawing/2014/main" val="2640809187"/>
                    </a:ext>
                  </a:extLst>
                </a:gridCol>
              </a:tblGrid>
              <a:tr h="271419">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en-GB" sz="1100"/>
                        <a:t>Point + Quote + Infer // Point + Explain (Agree)</a:t>
                      </a:r>
                    </a:p>
                    <a:p>
                      <a:pPr marL="0" marR="0" lvl="0" indent="0" algn="l" defTabSz="755934" rtl="0" eaLnBrk="1" fontAlgn="auto" latinLnBrk="0" hangingPunct="1">
                        <a:lnSpc>
                          <a:spcPct val="100000"/>
                        </a:lnSpc>
                        <a:spcBef>
                          <a:spcPts val="0"/>
                        </a:spcBef>
                        <a:spcAft>
                          <a:spcPts val="0"/>
                        </a:spcAft>
                        <a:buClrTx/>
                        <a:buSzTx/>
                        <a:buFontTx/>
                        <a:buNone/>
                        <a:tabLst/>
                        <a:defRPr/>
                      </a:pPr>
                      <a:r>
                        <a:rPr lang="en-GB" sz="1100"/>
                        <a:t>Point + Quote + Infer // Point + Explain (Disagree)</a:t>
                      </a:r>
                    </a:p>
                    <a:p>
                      <a:r>
                        <a:rPr lang="en-GB" sz="1100"/>
                        <a:t>Conclusion = Point + Explain</a:t>
                      </a:r>
                    </a:p>
                  </a:txBody>
                  <a:tcPr/>
                </a:tc>
                <a:tc>
                  <a:txBody>
                    <a:bodyPr/>
                    <a:lstStyle/>
                    <a:p>
                      <a:pPr marL="171450" marR="0" lvl="0" indent="-171450" algn="l" defTabSz="755934"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GB" sz="1100"/>
                        <a:t>Include a STRENGTH after each reason</a:t>
                      </a:r>
                    </a:p>
                    <a:p>
                      <a:pPr marL="171450" marR="0" lvl="0" indent="-171450" algn="l" defTabSz="755934"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GB" sz="1100"/>
                        <a:t>Include a CRITICISM after each reason</a:t>
                      </a:r>
                    </a:p>
                    <a:p>
                      <a:pPr marL="171450" marR="0" lvl="0" indent="-171450" algn="l" defTabSz="755934"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GB" sz="1100"/>
                        <a:t>Compare the 2 reasons in the PQI//PE</a:t>
                      </a:r>
                    </a:p>
                  </a:txBody>
                  <a:tcPr/>
                </a:tc>
                <a:extLst>
                  <a:ext uri="{0D108BD9-81ED-4DB2-BD59-A6C34878D82A}">
                    <a16:rowId xmlns:a16="http://schemas.microsoft.com/office/drawing/2014/main" val="1768988430"/>
                  </a:ext>
                </a:extLst>
              </a:tr>
            </a:tbl>
          </a:graphicData>
        </a:graphic>
      </p:graphicFrame>
      <p:pic>
        <p:nvPicPr>
          <p:cNvPr id="5" name="Picture 4">
            <a:extLst>
              <a:ext uri="{FF2B5EF4-FFF2-40B4-BE49-F238E27FC236}">
                <a16:creationId xmlns:a16="http://schemas.microsoft.com/office/drawing/2014/main" id="{55E96520-6917-2805-020C-9882EDF55693}"/>
              </a:ext>
            </a:extLst>
          </p:cNvPr>
          <p:cNvPicPr>
            <a:picLocks noChangeAspect="1"/>
          </p:cNvPicPr>
          <p:nvPr/>
        </p:nvPicPr>
        <p:blipFill>
          <a:blip r:embed="rId4"/>
          <a:stretch>
            <a:fillRect/>
          </a:stretch>
        </p:blipFill>
        <p:spPr>
          <a:xfrm>
            <a:off x="6477157" y="266051"/>
            <a:ext cx="646650" cy="653415"/>
          </a:xfrm>
          <a:prstGeom prst="rect">
            <a:avLst/>
          </a:prstGeom>
        </p:spPr>
      </p:pic>
      <p:sp>
        <p:nvSpPr>
          <p:cNvPr id="10" name="TextBox 2">
            <a:extLst>
              <a:ext uri="{FF2B5EF4-FFF2-40B4-BE49-F238E27FC236}">
                <a16:creationId xmlns:a16="http://schemas.microsoft.com/office/drawing/2014/main" id="{08870D2D-9DF1-81E5-30D9-4229518BD93C}"/>
              </a:ext>
            </a:extLst>
          </p:cNvPr>
          <p:cNvSpPr>
            <a:spLocks noGrp="1"/>
          </p:cNvSpPr>
          <p:nvPr/>
        </p:nvSpPr>
        <p:spPr>
          <a:xfrm>
            <a:off x="2572123" y="259793"/>
            <a:ext cx="1874149" cy="646331"/>
          </a:xfrm>
          <a:prstGeom prst="rect">
            <a:avLst/>
          </a:prstGeom>
          <a:solidFill>
            <a:schemeClr val="tx2">
              <a:lumMod val="10000"/>
              <a:lumOff val="90000"/>
            </a:schemeClr>
          </a:solidFill>
        </p:spPr>
        <p:txBody>
          <a:bodyPr wrap="square" lIns="91440" tIns="45720" rIns="91440" bIns="45720" anchor="t">
            <a:spAutoFit/>
          </a:bodyPr>
          <a:lstStyle/>
          <a:p>
            <a:r>
              <a:rPr lang="en-US" sz="1200">
                <a:latin typeface="Aptos Display"/>
              </a:rPr>
              <a:t>Christianity</a:t>
            </a:r>
            <a:endParaRPr lang="en-US"/>
          </a:p>
          <a:p>
            <a:r>
              <a:rPr lang="en-US" sz="1200">
                <a:latin typeface="Aptos Display"/>
              </a:rPr>
              <a:t>Thursday  12th November</a:t>
            </a:r>
            <a:endParaRPr lang="en-US"/>
          </a:p>
          <a:p>
            <a:r>
              <a:rPr lang="en-US" sz="1200">
                <a:latin typeface="Aptos Display"/>
              </a:rPr>
              <a:t>1:20pm - 1hr 30mins</a:t>
            </a:r>
          </a:p>
        </p:txBody>
      </p:sp>
      <p:sp>
        <p:nvSpPr>
          <p:cNvPr id="17" name="TextBox 2">
            <a:extLst>
              <a:ext uri="{FF2B5EF4-FFF2-40B4-BE49-F238E27FC236}">
                <a16:creationId xmlns:a16="http://schemas.microsoft.com/office/drawing/2014/main" id="{2CBBF649-0423-807E-83DD-E13D62D4B826}"/>
              </a:ext>
            </a:extLst>
          </p:cNvPr>
          <p:cNvSpPr>
            <a:spLocks noGrp="1"/>
          </p:cNvSpPr>
          <p:nvPr/>
        </p:nvSpPr>
        <p:spPr>
          <a:xfrm>
            <a:off x="4625445" y="259793"/>
            <a:ext cx="1759173" cy="646331"/>
          </a:xfrm>
          <a:prstGeom prst="rect">
            <a:avLst/>
          </a:prstGeom>
          <a:solidFill>
            <a:schemeClr val="tx2">
              <a:lumMod val="10000"/>
              <a:lumOff val="90000"/>
            </a:schemeClr>
          </a:solidFill>
        </p:spPr>
        <p:txBody>
          <a:bodyPr wrap="square" lIns="91440" tIns="45720" rIns="91440" bIns="45720" anchor="t">
            <a:spAutoFit/>
          </a:bodyPr>
          <a:lstStyle/>
          <a:p>
            <a:r>
              <a:rPr lang="en-US" sz="1200">
                <a:latin typeface="Aptos Display"/>
              </a:rPr>
              <a:t>Islam</a:t>
            </a:r>
            <a:endParaRPr lang="en-US"/>
          </a:p>
          <a:p>
            <a:r>
              <a:rPr lang="en-US" sz="1200">
                <a:latin typeface="Aptos Display"/>
              </a:rPr>
              <a:t>Monday 16th November</a:t>
            </a:r>
            <a:endParaRPr lang="en-US"/>
          </a:p>
          <a:p>
            <a:r>
              <a:rPr lang="en-US" sz="1200">
                <a:latin typeface="Aptos Display"/>
              </a:rPr>
              <a:t>1:20pm - 1hr 30mins</a:t>
            </a:r>
          </a:p>
        </p:txBody>
      </p:sp>
    </p:spTree>
    <p:extLst>
      <p:ext uri="{BB962C8B-B14F-4D97-AF65-F5344CB8AC3E}">
        <p14:creationId xmlns:p14="http://schemas.microsoft.com/office/powerpoint/2010/main" val="14988139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65DEBA-F622-E1C3-9CED-9094772B7F97}"/>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5F5EF0FF-0B3F-B141-5D7E-C51C8B899AA8}"/>
              </a:ext>
            </a:extLst>
          </p:cNvPr>
          <p:cNvSpPr/>
          <p:nvPr/>
        </p:nvSpPr>
        <p:spPr>
          <a:xfrm>
            <a:off x="-1" y="0"/>
            <a:ext cx="7559676" cy="10439400"/>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Rounded Corners 6">
            <a:extLst>
              <a:ext uri="{FF2B5EF4-FFF2-40B4-BE49-F238E27FC236}">
                <a16:creationId xmlns:a16="http://schemas.microsoft.com/office/drawing/2014/main" id="{965547FA-A2A1-93C6-E6FE-AEF211E8923E}"/>
              </a:ext>
            </a:extLst>
          </p:cNvPr>
          <p:cNvSpPr/>
          <p:nvPr/>
        </p:nvSpPr>
        <p:spPr>
          <a:xfrm>
            <a:off x="261728" y="224288"/>
            <a:ext cx="7036219" cy="9954882"/>
          </a:xfrm>
          <a:prstGeom prst="roundRect">
            <a:avLst>
              <a:gd name="adj" fmla="val 499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91049FAA-11F3-63F2-BD4A-32EFBF90F339}"/>
              </a:ext>
            </a:extLst>
          </p:cNvPr>
          <p:cNvSpPr txBox="1"/>
          <p:nvPr/>
        </p:nvSpPr>
        <p:spPr>
          <a:xfrm>
            <a:off x="444545" y="260230"/>
            <a:ext cx="4847891" cy="646331"/>
          </a:xfrm>
          <a:prstGeom prst="rect">
            <a:avLst/>
          </a:prstGeom>
          <a:noFill/>
        </p:spPr>
        <p:txBody>
          <a:bodyPr wrap="square" rtlCol="0">
            <a:spAutoFit/>
          </a:bodyPr>
          <a:lstStyle/>
          <a:p>
            <a:r>
              <a:rPr lang="en-US" sz="3200">
                <a:latin typeface="Trade Gothic Inline" panose="020B0504030203020204" pitchFamily="34" charset="0"/>
              </a:rPr>
              <a:t>Spanish</a:t>
            </a:r>
            <a:r>
              <a:rPr lang="en-US" sz="3600">
                <a:latin typeface="Trade Gothic Inline" panose="020B0504030203020204" pitchFamily="34" charset="0"/>
              </a:rPr>
              <a:t> - </a:t>
            </a:r>
            <a:r>
              <a:rPr lang="en-US">
                <a:latin typeface="Trade Gothic Inline" panose="020B0504030203020204" pitchFamily="34" charset="0"/>
              </a:rPr>
              <a:t>Speaking</a:t>
            </a:r>
            <a:endParaRPr lang="en-GB">
              <a:latin typeface="Trade Gothic Inline" panose="020B0504030203020204" pitchFamily="34" charset="0"/>
            </a:endParaRPr>
          </a:p>
        </p:txBody>
      </p:sp>
      <p:graphicFrame>
        <p:nvGraphicFramePr>
          <p:cNvPr id="4" name="Table 3">
            <a:extLst>
              <a:ext uri="{FF2B5EF4-FFF2-40B4-BE49-F238E27FC236}">
                <a16:creationId xmlns:a16="http://schemas.microsoft.com/office/drawing/2014/main" id="{B1067B53-6BF1-A53F-9E28-2C26EE50F5E1}"/>
              </a:ext>
            </a:extLst>
          </p:cNvPr>
          <p:cNvGraphicFramePr>
            <a:graphicFrameLocks noGrp="1"/>
          </p:cNvGraphicFramePr>
          <p:nvPr/>
        </p:nvGraphicFramePr>
        <p:xfrm>
          <a:off x="444546" y="999120"/>
          <a:ext cx="6662940" cy="3000885"/>
        </p:xfrm>
        <a:graphic>
          <a:graphicData uri="http://schemas.openxmlformats.org/drawingml/2006/table">
            <a:tbl>
              <a:tblPr firstRow="1" bandRow="1">
                <a:tableStyleId>{5940675A-B579-460E-94D1-54222C63F5DA}</a:tableStyleId>
              </a:tblPr>
              <a:tblGrid>
                <a:gridCol w="831361">
                  <a:extLst>
                    <a:ext uri="{9D8B030D-6E8A-4147-A177-3AD203B41FA5}">
                      <a16:colId xmlns:a16="http://schemas.microsoft.com/office/drawing/2014/main" val="2782223313"/>
                    </a:ext>
                  </a:extLst>
                </a:gridCol>
                <a:gridCol w="1389619">
                  <a:extLst>
                    <a:ext uri="{9D8B030D-6E8A-4147-A177-3AD203B41FA5}">
                      <a16:colId xmlns:a16="http://schemas.microsoft.com/office/drawing/2014/main" val="911417166"/>
                    </a:ext>
                  </a:extLst>
                </a:gridCol>
                <a:gridCol w="1110490">
                  <a:extLst>
                    <a:ext uri="{9D8B030D-6E8A-4147-A177-3AD203B41FA5}">
                      <a16:colId xmlns:a16="http://schemas.microsoft.com/office/drawing/2014/main" val="3218362732"/>
                    </a:ext>
                  </a:extLst>
                </a:gridCol>
                <a:gridCol w="1110490">
                  <a:extLst>
                    <a:ext uri="{9D8B030D-6E8A-4147-A177-3AD203B41FA5}">
                      <a16:colId xmlns:a16="http://schemas.microsoft.com/office/drawing/2014/main" val="506664628"/>
                    </a:ext>
                  </a:extLst>
                </a:gridCol>
                <a:gridCol w="1110490">
                  <a:extLst>
                    <a:ext uri="{9D8B030D-6E8A-4147-A177-3AD203B41FA5}">
                      <a16:colId xmlns:a16="http://schemas.microsoft.com/office/drawing/2014/main" val="3705982452"/>
                    </a:ext>
                  </a:extLst>
                </a:gridCol>
                <a:gridCol w="1110490">
                  <a:extLst>
                    <a:ext uri="{9D8B030D-6E8A-4147-A177-3AD203B41FA5}">
                      <a16:colId xmlns:a16="http://schemas.microsoft.com/office/drawing/2014/main" val="2438489882"/>
                    </a:ext>
                  </a:extLst>
                </a:gridCol>
              </a:tblGrid>
              <a:tr h="296599">
                <a:tc>
                  <a:txBody>
                    <a:bodyPr/>
                    <a:lstStyle/>
                    <a:p>
                      <a:r>
                        <a:rPr lang="en-US" sz="1100" b="1">
                          <a:latin typeface="Calibri"/>
                          <a:ea typeface="Calibri"/>
                          <a:cs typeface="Calibri"/>
                        </a:rPr>
                        <a:t>Paper </a:t>
                      </a:r>
                      <a:endParaRPr lang="en-GB" sz="1100" b="1">
                        <a:latin typeface="Calibri"/>
                        <a:ea typeface="Calibri"/>
                        <a:cs typeface="Calibri"/>
                      </a:endParaRPr>
                    </a:p>
                  </a:txBody>
                  <a:tcPr/>
                </a:tc>
                <a:tc>
                  <a:txBody>
                    <a:bodyPr/>
                    <a:lstStyle/>
                    <a:p>
                      <a:r>
                        <a:rPr lang="en-GB" sz="1100" i="0">
                          <a:latin typeface="Aptos" panose="020B0004020202020204" pitchFamily="34" charset="0"/>
                          <a:ea typeface="Calibri"/>
                          <a:cs typeface="Calibri"/>
                        </a:rPr>
                        <a:t>Speaking</a:t>
                      </a:r>
                    </a:p>
                  </a:txBody>
                  <a:tcPr/>
                </a:tc>
                <a:tc>
                  <a:txBody>
                    <a:bodyPr/>
                    <a:lstStyle/>
                    <a:p>
                      <a:r>
                        <a:rPr lang="en-US" sz="1100" b="1">
                          <a:latin typeface="Calibri"/>
                          <a:ea typeface="Calibri"/>
                          <a:cs typeface="Calibri"/>
                        </a:rPr>
                        <a:t>Length</a:t>
                      </a:r>
                      <a:endParaRPr lang="en-GB" sz="1100" b="1">
                        <a:latin typeface="Calibri"/>
                        <a:ea typeface="Calibri"/>
                        <a:cs typeface="Calibri"/>
                      </a:endParaRPr>
                    </a:p>
                  </a:txBody>
                  <a:tcPr/>
                </a:tc>
                <a:tc>
                  <a:txBody>
                    <a:bodyPr/>
                    <a:lstStyle/>
                    <a:p>
                      <a:r>
                        <a:rPr lang="en-GB" sz="1100" i="0">
                          <a:latin typeface="Aptos" panose="020B0004020202020204" pitchFamily="34" charset="0"/>
                          <a:ea typeface="Calibri"/>
                          <a:cs typeface="Calibri"/>
                        </a:rPr>
                        <a:t>20 minutes</a:t>
                      </a:r>
                    </a:p>
                  </a:txBody>
                  <a:tcPr/>
                </a:tc>
                <a:tc>
                  <a:txBody>
                    <a:bodyPr/>
                    <a:lstStyle/>
                    <a:p>
                      <a:r>
                        <a:rPr lang="en-US" sz="1100" b="1">
                          <a:latin typeface="Calibri"/>
                          <a:ea typeface="Calibri"/>
                          <a:cs typeface="Calibri"/>
                        </a:rPr>
                        <a:t>Marks</a:t>
                      </a:r>
                      <a:endParaRPr lang="en-GB" sz="1100" b="1">
                        <a:latin typeface="Calibri"/>
                        <a:ea typeface="Calibri"/>
                        <a:cs typeface="Calibri"/>
                      </a:endParaRPr>
                    </a:p>
                  </a:txBody>
                  <a:tcPr/>
                </a:tc>
                <a:tc>
                  <a:txBody>
                    <a:bodyPr/>
                    <a:lstStyle/>
                    <a:p>
                      <a:r>
                        <a:rPr lang="en-GB" sz="1100" i="0">
                          <a:latin typeface="Calibri"/>
                          <a:ea typeface="Calibri"/>
                          <a:cs typeface="Calibri"/>
                        </a:rPr>
                        <a:t>50</a:t>
                      </a:r>
                    </a:p>
                  </a:txBody>
                  <a:tcPr/>
                </a:tc>
                <a:extLst>
                  <a:ext uri="{0D108BD9-81ED-4DB2-BD59-A6C34878D82A}">
                    <a16:rowId xmlns:a16="http://schemas.microsoft.com/office/drawing/2014/main" val="3706422787"/>
                  </a:ext>
                </a:extLst>
              </a:tr>
              <a:tr h="296599">
                <a:tc gridSpan="6">
                  <a:txBody>
                    <a:bodyPr/>
                    <a:lstStyle/>
                    <a:p>
                      <a:pPr algn="ctr"/>
                      <a:r>
                        <a:rPr lang="en-GB" sz="1200" b="0" i="0">
                          <a:latin typeface="Calibri"/>
                          <a:ea typeface="Calibri"/>
                          <a:cs typeface="Calibri"/>
                        </a:rPr>
                        <a:t>Topics / Subjects – what will be on the exam?</a:t>
                      </a:r>
                    </a:p>
                  </a:txBody>
                  <a:tcPr>
                    <a:solidFill>
                      <a:srgbClr val="FFFF00"/>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430028649"/>
                  </a:ext>
                </a:extLst>
              </a:tr>
              <a:tr h="2407687">
                <a:tc gridSpan="6">
                  <a:txBody>
                    <a:bodyPr/>
                    <a:lstStyle/>
                    <a:p>
                      <a:r>
                        <a:rPr lang="en-GB" sz="1400" b="0" i="0">
                          <a:latin typeface="Aptos Display" panose="020B0004020202020204" pitchFamily="34" charset="0"/>
                          <a:ea typeface="Calibri" panose="020F0502020204030204" pitchFamily="34" charset="0"/>
                          <a:cs typeface="Calibri" panose="020F0502020204030204" pitchFamily="34" charset="0"/>
                        </a:rPr>
                        <a:t>Topic 1 – Lifestyle and wellbeing: sport, free time, healthy lifestyle and wellbeing.</a:t>
                      </a:r>
                    </a:p>
                    <a:p>
                      <a:endParaRPr lang="en-GB" sz="1400" b="0" i="0">
                        <a:latin typeface="Aptos Display" panose="020B0004020202020204" pitchFamily="34" charset="0"/>
                        <a:ea typeface="Calibri" panose="020F0502020204030204" pitchFamily="34" charset="0"/>
                        <a:cs typeface="Calibri" panose="020F0502020204030204" pitchFamily="34" charset="0"/>
                      </a:endParaRPr>
                    </a:p>
                    <a:p>
                      <a:r>
                        <a:rPr lang="en-GB" sz="1400" b="0" i="0">
                          <a:latin typeface="Aptos Display" panose="020B0004020202020204" pitchFamily="34" charset="0"/>
                          <a:ea typeface="Calibri" panose="020F0502020204030204" pitchFamily="34" charset="0"/>
                          <a:cs typeface="Calibri" panose="020F0502020204030204" pitchFamily="34" charset="0"/>
                        </a:rPr>
                        <a:t>Topic 2 – Media and Technology: TV programmes, films and technology.</a:t>
                      </a:r>
                    </a:p>
                    <a:p>
                      <a:endParaRPr lang="en-GB" sz="1400" b="0" i="0">
                        <a:latin typeface="Aptos Display" panose="020B0004020202020204" pitchFamily="34" charset="0"/>
                        <a:ea typeface="Calibri" panose="020F0502020204030204" pitchFamily="34" charset="0"/>
                        <a:cs typeface="Calibri" panose="020F0502020204030204" pitchFamily="34" charset="0"/>
                      </a:endParaRPr>
                    </a:p>
                    <a:p>
                      <a:r>
                        <a:rPr lang="en-GB" sz="1400" b="0" i="0">
                          <a:latin typeface="Aptos Display" panose="020B0004020202020204" pitchFamily="34" charset="0"/>
                          <a:ea typeface="Calibri" panose="020F0502020204030204" pitchFamily="34" charset="0"/>
                          <a:cs typeface="Calibri" panose="020F0502020204030204" pitchFamily="34" charset="0"/>
                        </a:rPr>
                        <a:t>Topic 3 – My personal  world: family, friends, free time and personal plans.</a:t>
                      </a:r>
                    </a:p>
                    <a:p>
                      <a:endParaRPr lang="en-GB" sz="1400" b="0" i="0">
                        <a:latin typeface="Aptos Display" panose="020B0004020202020204" pitchFamily="34" charset="0"/>
                        <a:ea typeface="Calibri" panose="020F0502020204030204" pitchFamily="34" charset="0"/>
                        <a:cs typeface="Calibri" panose="020F0502020204030204" pitchFamily="34" charset="0"/>
                      </a:endParaRPr>
                    </a:p>
                    <a:p>
                      <a:r>
                        <a:rPr lang="en-GB" sz="1400" b="0" i="0">
                          <a:latin typeface="Aptos Display" panose="020B0004020202020204" pitchFamily="34" charset="0"/>
                          <a:ea typeface="Calibri" panose="020F0502020204030204" pitchFamily="34" charset="0"/>
                          <a:cs typeface="Calibri" panose="020F0502020204030204" pitchFamily="34" charset="0"/>
                        </a:rPr>
                        <a:t>Topic 4 – Studying and the future: school and future plans.</a:t>
                      </a:r>
                    </a:p>
                    <a:p>
                      <a:endParaRPr lang="en-GB" sz="1400" b="0" i="0">
                        <a:latin typeface="Aptos Display" panose="020B0004020202020204" pitchFamily="34" charset="0"/>
                        <a:ea typeface="Calibri" panose="020F0502020204030204" pitchFamily="34" charset="0"/>
                        <a:cs typeface="Calibri" panose="020F0502020204030204" pitchFamily="34" charset="0"/>
                      </a:endParaRPr>
                    </a:p>
                    <a:p>
                      <a:r>
                        <a:rPr lang="en-GB" sz="1400" b="0" i="0">
                          <a:latin typeface="Aptos Display" panose="020B0004020202020204" pitchFamily="34" charset="0"/>
                          <a:ea typeface="Calibri" panose="020F0502020204030204" pitchFamily="34" charset="0"/>
                          <a:cs typeface="Calibri" panose="020F0502020204030204" pitchFamily="34" charset="0"/>
                        </a:rPr>
                        <a:t>Topic 5 – Travel and tourism: Holidays</a:t>
                      </a:r>
                      <a:endParaRPr lang="en-GB" sz="1100" b="0" i="0">
                        <a:latin typeface="Aptos Display" panose="020B0004020202020204" pitchFamily="34" charset="0"/>
                        <a:ea typeface="Calibri" panose="020F0502020204030204" pitchFamily="34" charset="0"/>
                        <a:cs typeface="Calibri" panose="020F0502020204030204" pitchFamily="34" charset="0"/>
                      </a:endParaRPr>
                    </a:p>
                    <a:p>
                      <a:endParaRPr lang="en-GB" sz="1100" b="0" i="1">
                        <a:latin typeface="Aptos Display" panose="020B0004020202020204" pitchFamily="34" charset="0"/>
                        <a:ea typeface="Calibri" panose="020F0502020204030204" pitchFamily="34" charset="0"/>
                        <a:cs typeface="Calibri" panose="020F0502020204030204" pitchFamily="34" charset="0"/>
                      </a:endParaRPr>
                    </a:p>
                    <a:p>
                      <a:endParaRPr lang="en-GB" sz="1100" b="0" i="1">
                        <a:latin typeface="Aptos Display" panose="020B0004020202020204" pitchFamily="34" charset="0"/>
                        <a:ea typeface="Calibri" panose="020F0502020204030204" pitchFamily="34" charset="0"/>
                        <a:cs typeface="Calibri" panose="020F0502020204030204" pitchFamily="34" charset="0"/>
                      </a:endParaRPr>
                    </a:p>
                  </a:txBody>
                  <a:tcPr/>
                </a:tc>
                <a:tc hMerge="1">
                  <a:txBody>
                    <a:bodyPr/>
                    <a:lstStyle/>
                    <a:p>
                      <a:endParaRPr/>
                    </a:p>
                  </a:txBody>
                  <a:tcPr/>
                </a:tc>
                <a:tc hMerge="1">
                  <a:txBody>
                    <a:bodyPr/>
                    <a:lstStyle/>
                    <a:p>
                      <a:endParaRPr lang="en-GB" b="1"/>
                    </a:p>
                  </a:txBody>
                  <a:tcPr/>
                </a:tc>
                <a:tc hMerge="1">
                  <a:txBody>
                    <a:bodyPr/>
                    <a:lstStyle/>
                    <a:p>
                      <a:endParaRPr lang="en-GB"/>
                    </a:p>
                  </a:txBody>
                  <a:tcPr/>
                </a:tc>
                <a:tc hMerge="1">
                  <a:txBody>
                    <a:bodyPr/>
                    <a:lstStyle/>
                    <a:p>
                      <a:endParaRPr lang="en-GB" b="1"/>
                    </a:p>
                  </a:txBody>
                  <a:tcPr/>
                </a:tc>
                <a:tc hMerge="1">
                  <a:txBody>
                    <a:bodyPr/>
                    <a:lstStyle/>
                    <a:p>
                      <a:endParaRPr lang="en-GB"/>
                    </a:p>
                  </a:txBody>
                  <a:tcPr/>
                </a:tc>
                <a:extLst>
                  <a:ext uri="{0D108BD9-81ED-4DB2-BD59-A6C34878D82A}">
                    <a16:rowId xmlns:a16="http://schemas.microsoft.com/office/drawing/2014/main" val="3397697903"/>
                  </a:ext>
                </a:extLst>
              </a:tr>
            </a:tbl>
          </a:graphicData>
        </a:graphic>
      </p:graphicFrame>
      <p:graphicFrame>
        <p:nvGraphicFramePr>
          <p:cNvPr id="13" name="Table 12">
            <a:extLst>
              <a:ext uri="{FF2B5EF4-FFF2-40B4-BE49-F238E27FC236}">
                <a16:creationId xmlns:a16="http://schemas.microsoft.com/office/drawing/2014/main" id="{B634D252-C215-DADB-0EF9-1B567AB4DD20}"/>
              </a:ext>
            </a:extLst>
          </p:cNvPr>
          <p:cNvGraphicFramePr>
            <a:graphicFrameLocks noGrp="1"/>
          </p:cNvGraphicFramePr>
          <p:nvPr/>
        </p:nvGraphicFramePr>
        <p:xfrm>
          <a:off x="465218" y="8881675"/>
          <a:ext cx="6642267" cy="899160"/>
        </p:xfrm>
        <a:graphic>
          <a:graphicData uri="http://schemas.openxmlformats.org/drawingml/2006/table">
            <a:tbl>
              <a:tblPr firstRow="1" bandRow="1">
                <a:tableStyleId>{5940675A-B579-460E-94D1-54222C63F5DA}</a:tableStyleId>
              </a:tblPr>
              <a:tblGrid>
                <a:gridCol w="1645217">
                  <a:extLst>
                    <a:ext uri="{9D8B030D-6E8A-4147-A177-3AD203B41FA5}">
                      <a16:colId xmlns:a16="http://schemas.microsoft.com/office/drawing/2014/main" val="3968794025"/>
                    </a:ext>
                  </a:extLst>
                </a:gridCol>
                <a:gridCol w="1513073">
                  <a:extLst>
                    <a:ext uri="{9D8B030D-6E8A-4147-A177-3AD203B41FA5}">
                      <a16:colId xmlns:a16="http://schemas.microsoft.com/office/drawing/2014/main" val="1334494196"/>
                    </a:ext>
                  </a:extLst>
                </a:gridCol>
                <a:gridCol w="1066027">
                  <a:extLst>
                    <a:ext uri="{9D8B030D-6E8A-4147-A177-3AD203B41FA5}">
                      <a16:colId xmlns:a16="http://schemas.microsoft.com/office/drawing/2014/main" val="2194568897"/>
                    </a:ext>
                  </a:extLst>
                </a:gridCol>
                <a:gridCol w="2417950">
                  <a:extLst>
                    <a:ext uri="{9D8B030D-6E8A-4147-A177-3AD203B41FA5}">
                      <a16:colId xmlns:a16="http://schemas.microsoft.com/office/drawing/2014/main" val="4068535511"/>
                    </a:ext>
                  </a:extLst>
                </a:gridCol>
              </a:tblGrid>
              <a:tr h="219428">
                <a:tc>
                  <a:txBody>
                    <a:bodyPr/>
                    <a:lstStyle/>
                    <a:p>
                      <a:r>
                        <a:rPr lang="en-US" sz="1100" b="1">
                          <a:latin typeface="Calibri" panose="020F0502020204030204" pitchFamily="34" charset="0"/>
                          <a:ea typeface="Calibri" panose="020F0502020204030204" pitchFamily="34" charset="0"/>
                          <a:cs typeface="Calibri" panose="020F0502020204030204" pitchFamily="34" charset="0"/>
                        </a:rPr>
                        <a:t>Lead Teacher</a:t>
                      </a:r>
                      <a:endParaRPr lang="en-GB" sz="1100" b="1">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r>
                        <a:rPr lang="en-GB" sz="1100" i="1">
                          <a:latin typeface="Calibri" panose="020F0502020204030204" pitchFamily="34" charset="0"/>
                          <a:ea typeface="Calibri" panose="020F0502020204030204" pitchFamily="34" charset="0"/>
                          <a:cs typeface="Calibri" panose="020F0502020204030204" pitchFamily="34" charset="0"/>
                        </a:rPr>
                        <a:t>Mr Salgado</a:t>
                      </a:r>
                    </a:p>
                  </a:txBody>
                  <a:tcPr/>
                </a:tc>
                <a:tc>
                  <a:txBody>
                    <a:bodyPr/>
                    <a:lstStyle/>
                    <a:p>
                      <a:r>
                        <a:rPr lang="en-US" sz="1100" b="1">
                          <a:latin typeface="Calibri" panose="020F0502020204030204" pitchFamily="34" charset="0"/>
                          <a:ea typeface="Calibri" panose="020F0502020204030204" pitchFamily="34" charset="0"/>
                          <a:cs typeface="Calibri" panose="020F0502020204030204" pitchFamily="34" charset="0"/>
                        </a:rPr>
                        <a:t>Email</a:t>
                      </a:r>
                      <a:endParaRPr lang="en-GB" sz="1100" b="1">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r>
                        <a:rPr lang="en-GB" sz="1100" i="1">
                          <a:latin typeface="Calibri" panose="020F0502020204030204" pitchFamily="34" charset="0"/>
                          <a:ea typeface="Calibri" panose="020F0502020204030204" pitchFamily="34" charset="0"/>
                          <a:cs typeface="Calibri" panose="020F0502020204030204" pitchFamily="34" charset="0"/>
                        </a:rPr>
                        <a:t>fsalgado@firvale.com</a:t>
                      </a:r>
                    </a:p>
                  </a:txBody>
                  <a:tcPr/>
                </a:tc>
                <a:extLst>
                  <a:ext uri="{0D108BD9-81ED-4DB2-BD59-A6C34878D82A}">
                    <a16:rowId xmlns:a16="http://schemas.microsoft.com/office/drawing/2014/main" val="3372156804"/>
                  </a:ext>
                </a:extLst>
              </a:tr>
              <a:tr h="219428">
                <a:tc>
                  <a:txBody>
                    <a:bodyPr/>
                    <a:lstStyle/>
                    <a:p>
                      <a:r>
                        <a:rPr lang="en-US" sz="1100" b="1">
                          <a:latin typeface="Calibri" panose="020F0502020204030204" pitchFamily="34" charset="0"/>
                          <a:ea typeface="Calibri" panose="020F0502020204030204" pitchFamily="34" charset="0"/>
                          <a:cs typeface="Calibri" panose="020F0502020204030204" pitchFamily="34" charset="0"/>
                        </a:rPr>
                        <a:t>Specification</a:t>
                      </a:r>
                      <a:endParaRPr lang="en-GB" sz="1100" b="1">
                        <a:latin typeface="Calibri" panose="020F0502020204030204" pitchFamily="34" charset="0"/>
                        <a:ea typeface="Calibri" panose="020F0502020204030204" pitchFamily="34" charset="0"/>
                        <a:cs typeface="Calibri" panose="020F0502020204030204" pitchFamily="34" charset="0"/>
                      </a:endParaRPr>
                    </a:p>
                  </a:txBody>
                  <a:tcPr/>
                </a:tc>
                <a:tc gridSpan="3">
                  <a:txBody>
                    <a:bodyPr/>
                    <a:lstStyle/>
                    <a:p>
                      <a:r>
                        <a:rPr lang="en-GB" sz="900" i="1">
                          <a:latin typeface="Calibri" panose="020F0502020204030204" pitchFamily="34" charset="0"/>
                          <a:ea typeface="Calibri" panose="020F0502020204030204" pitchFamily="34" charset="0"/>
                          <a:cs typeface="Calibri" panose="020F0502020204030204" pitchFamily="34" charset="0"/>
                          <a:hlinkClick r:id="rId2"/>
                        </a:rPr>
                        <a:t>https://qualifications.pearson.com/en/qualifications/edexcel-gcses/spanish-2024.html?gclsrc=aw.ds&amp;gad_source=1&amp;gad_campaignid=24264331379&amp;gbraid=0AAAAAodf4cU0wF7xCC2-UXShxRFetW2Q4&amp;gclid=EAIaIQobChMIiOmZhf6BlwMVEpNQBh3lHjtsEAAYASAAEgI4QvD_BwE</a:t>
                      </a:r>
                      <a:r>
                        <a:rPr lang="en-GB" sz="900" i="1">
                          <a:latin typeface="Calibri" panose="020F0502020204030204" pitchFamily="34" charset="0"/>
                          <a:ea typeface="Calibri" panose="020F0502020204030204" pitchFamily="34" charset="0"/>
                          <a:cs typeface="Calibri" panose="020F0502020204030204" pitchFamily="34" charset="0"/>
                        </a:rPr>
                        <a:t> </a:t>
                      </a:r>
                    </a:p>
                    <a:p>
                      <a:endParaRPr lang="en-GB" sz="900" i="1">
                        <a:latin typeface="Calibri" panose="020F0502020204030204" pitchFamily="34" charset="0"/>
                        <a:ea typeface="Calibri" panose="020F0502020204030204" pitchFamily="34" charset="0"/>
                        <a:cs typeface="Calibri" panose="020F0502020204030204" pitchFamily="34" charset="0"/>
                      </a:endParaRPr>
                    </a:p>
                  </a:txBody>
                  <a:tcPr/>
                </a:tc>
                <a:tc hMerge="1">
                  <a:txBody>
                    <a:bodyPr/>
                    <a:lstStyle/>
                    <a:p>
                      <a:endParaRPr lang="en-GB" sz="1100" b="1">
                        <a:latin typeface="Calibri" panose="020F0502020204030204" pitchFamily="34" charset="0"/>
                        <a:ea typeface="Calibri" panose="020F0502020204030204" pitchFamily="34" charset="0"/>
                        <a:cs typeface="Calibri" panose="020F0502020204030204" pitchFamily="34" charset="0"/>
                      </a:endParaRPr>
                    </a:p>
                  </a:txBody>
                  <a:tcPr/>
                </a:tc>
                <a:tc hMerge="1">
                  <a:txBody>
                    <a:bodyPr/>
                    <a:lstStyle/>
                    <a:p>
                      <a:endParaRPr lang="en-GB" sz="1100" i="1">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939925761"/>
                  </a:ext>
                </a:extLst>
              </a:tr>
            </a:tbl>
          </a:graphicData>
        </a:graphic>
      </p:graphicFrame>
      <p:graphicFrame>
        <p:nvGraphicFramePr>
          <p:cNvPr id="11" name="Table 10">
            <a:extLst>
              <a:ext uri="{FF2B5EF4-FFF2-40B4-BE49-F238E27FC236}">
                <a16:creationId xmlns:a16="http://schemas.microsoft.com/office/drawing/2014/main" id="{B099EF94-1D81-7560-5E6E-0BC76C051703}"/>
              </a:ext>
            </a:extLst>
          </p:cNvPr>
          <p:cNvGraphicFramePr>
            <a:graphicFrameLocks noGrp="1"/>
          </p:cNvGraphicFramePr>
          <p:nvPr/>
        </p:nvGraphicFramePr>
        <p:xfrm>
          <a:off x="444546" y="4217917"/>
          <a:ext cx="6662940" cy="2467632"/>
        </p:xfrm>
        <a:graphic>
          <a:graphicData uri="http://schemas.openxmlformats.org/drawingml/2006/table">
            <a:tbl>
              <a:tblPr firstRow="1" bandRow="1">
                <a:tableStyleId>{5940675A-B579-460E-94D1-54222C63F5DA}</a:tableStyleId>
              </a:tblPr>
              <a:tblGrid>
                <a:gridCol w="6662940">
                  <a:extLst>
                    <a:ext uri="{9D8B030D-6E8A-4147-A177-3AD203B41FA5}">
                      <a16:colId xmlns:a16="http://schemas.microsoft.com/office/drawing/2014/main" val="2782223313"/>
                    </a:ext>
                  </a:extLst>
                </a:gridCol>
              </a:tblGrid>
              <a:tr h="225977">
                <a:tc>
                  <a:txBody>
                    <a:bodyPr/>
                    <a:lstStyle/>
                    <a:p>
                      <a:pPr algn="ctr"/>
                      <a:r>
                        <a:rPr lang="en-US" sz="1200" b="0">
                          <a:latin typeface="Calibri"/>
                          <a:ea typeface="Calibri"/>
                          <a:cs typeface="Calibri"/>
                        </a:rPr>
                        <a:t>Useful tips</a:t>
                      </a:r>
                      <a:endParaRPr lang="en-GB" sz="1200" b="0">
                        <a:latin typeface="Calibri"/>
                        <a:ea typeface="Calibri"/>
                        <a:cs typeface="Calibri"/>
                      </a:endParaRPr>
                    </a:p>
                  </a:txBody>
                  <a:tcPr>
                    <a:solidFill>
                      <a:srgbClr val="FFFF00"/>
                    </a:solidFill>
                  </a:tcPr>
                </a:tc>
                <a:extLst>
                  <a:ext uri="{0D108BD9-81ED-4DB2-BD59-A6C34878D82A}">
                    <a16:rowId xmlns:a16="http://schemas.microsoft.com/office/drawing/2014/main" val="3706422787"/>
                  </a:ext>
                </a:extLst>
              </a:tr>
              <a:tr h="2193312">
                <a:tc>
                  <a:txBody>
                    <a:bodyPr/>
                    <a:lstStyle/>
                    <a:p>
                      <a:r>
                        <a:rPr lang="en-GB" sz="1400" b="0" i="0">
                          <a:latin typeface="Aptos" panose="020B0004020202020204" pitchFamily="34" charset="0"/>
                          <a:ea typeface="Calibri" panose="020F0502020204030204" pitchFamily="34" charset="0"/>
                          <a:cs typeface="Calibri" panose="020F0502020204030204" pitchFamily="34" charset="0"/>
                        </a:rPr>
                        <a:t>Practice the key phrases for the photo description (PALMW) – you need to include a lot of detail, like the hair style and colour, what people are wearing, as many things as you can name from the background…</a:t>
                      </a:r>
                    </a:p>
                    <a:p>
                      <a:endParaRPr lang="en-GB" sz="1400" b="0" i="0">
                        <a:latin typeface="Aptos" panose="020B0004020202020204" pitchFamily="34" charset="0"/>
                        <a:ea typeface="Calibri" panose="020F0502020204030204" pitchFamily="34" charset="0"/>
                        <a:cs typeface="Calibri" panose="020F0502020204030204" pitchFamily="34" charset="0"/>
                      </a:endParaRPr>
                    </a:p>
                    <a:p>
                      <a:r>
                        <a:rPr lang="en-GB" sz="1400" b="0" i="0">
                          <a:latin typeface="Aptos" panose="020B0004020202020204" pitchFamily="34" charset="0"/>
                          <a:ea typeface="Calibri" panose="020F0502020204030204" pitchFamily="34" charset="0"/>
                          <a:cs typeface="Calibri" panose="020F0502020204030204" pitchFamily="34" charset="0"/>
                        </a:rPr>
                        <a:t>Make sure that you learn all the answers for your chosen topic from the speaking booklet. You must be able to answer confidently.</a:t>
                      </a:r>
                    </a:p>
                    <a:p>
                      <a:endParaRPr lang="en-GB" sz="1400" b="0" i="0">
                        <a:latin typeface="Aptos" panose="020B0004020202020204" pitchFamily="34" charset="0"/>
                        <a:ea typeface="Calibri" panose="020F0502020204030204" pitchFamily="34" charset="0"/>
                        <a:cs typeface="Calibri" panose="020F0502020204030204" pitchFamily="34" charset="0"/>
                      </a:endParaRPr>
                    </a:p>
                    <a:p>
                      <a:r>
                        <a:rPr lang="en-GB" sz="1400" b="0" i="0">
                          <a:latin typeface="Aptos" panose="020B0004020202020204" pitchFamily="34" charset="0"/>
                          <a:ea typeface="Calibri" panose="020F0502020204030204" pitchFamily="34" charset="0"/>
                          <a:cs typeface="Calibri" panose="020F0502020204030204" pitchFamily="34" charset="0"/>
                        </a:rPr>
                        <a:t>Write your notes during the exam preparation time clearly, so you don’t struggle finding your answers or answer the wrong question by mistake.</a:t>
                      </a:r>
                      <a:endParaRPr lang="en-GB" sz="1100" b="0" i="1">
                        <a:latin typeface="Calibri" panose="020F0502020204030204" pitchFamily="34" charset="0"/>
                        <a:ea typeface="Calibri" panose="020F0502020204030204" pitchFamily="34" charset="0"/>
                        <a:cs typeface="Calibri" panose="020F0502020204030204" pitchFamily="34" charset="0"/>
                      </a:endParaRPr>
                    </a:p>
                    <a:p>
                      <a:endParaRPr lang="en-GB" sz="1100" b="0" i="1">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397697903"/>
                  </a:ext>
                </a:extLst>
              </a:tr>
            </a:tbl>
          </a:graphicData>
        </a:graphic>
      </p:graphicFrame>
      <p:graphicFrame>
        <p:nvGraphicFramePr>
          <p:cNvPr id="12" name="Table 11">
            <a:extLst>
              <a:ext uri="{FF2B5EF4-FFF2-40B4-BE49-F238E27FC236}">
                <a16:creationId xmlns:a16="http://schemas.microsoft.com/office/drawing/2014/main" id="{9BB8186E-A7B1-8B3D-E2FE-ACF0A20EA85A}"/>
              </a:ext>
            </a:extLst>
          </p:cNvPr>
          <p:cNvGraphicFramePr>
            <a:graphicFrameLocks noGrp="1"/>
          </p:cNvGraphicFramePr>
          <p:nvPr/>
        </p:nvGraphicFramePr>
        <p:xfrm>
          <a:off x="444545" y="6869642"/>
          <a:ext cx="6662940" cy="1827939"/>
        </p:xfrm>
        <a:graphic>
          <a:graphicData uri="http://schemas.openxmlformats.org/drawingml/2006/table">
            <a:tbl>
              <a:tblPr firstRow="1" bandRow="1">
                <a:tableStyleId>{5940675A-B579-460E-94D1-54222C63F5DA}</a:tableStyleId>
              </a:tblPr>
              <a:tblGrid>
                <a:gridCol w="6662940">
                  <a:extLst>
                    <a:ext uri="{9D8B030D-6E8A-4147-A177-3AD203B41FA5}">
                      <a16:colId xmlns:a16="http://schemas.microsoft.com/office/drawing/2014/main" val="2782223313"/>
                    </a:ext>
                  </a:extLst>
                </a:gridCol>
              </a:tblGrid>
              <a:tr h="227685">
                <a:tc>
                  <a:txBody>
                    <a:bodyPr/>
                    <a:lstStyle/>
                    <a:p>
                      <a:pPr algn="ctr"/>
                      <a:r>
                        <a:rPr lang="en-US" sz="1200" b="0">
                          <a:latin typeface="Calibri"/>
                          <a:ea typeface="Calibri"/>
                          <a:cs typeface="Calibri"/>
                        </a:rPr>
                        <a:t>Useful Revision Resources</a:t>
                      </a:r>
                      <a:endParaRPr lang="en-GB" sz="1200" b="0">
                        <a:latin typeface="Calibri"/>
                        <a:ea typeface="Calibri"/>
                        <a:cs typeface="Calibri"/>
                      </a:endParaRPr>
                    </a:p>
                  </a:txBody>
                  <a:tcPr>
                    <a:solidFill>
                      <a:srgbClr val="FFFF00"/>
                    </a:solidFill>
                  </a:tcPr>
                </a:tc>
                <a:extLst>
                  <a:ext uri="{0D108BD9-81ED-4DB2-BD59-A6C34878D82A}">
                    <a16:rowId xmlns:a16="http://schemas.microsoft.com/office/drawing/2014/main" val="3706422787"/>
                  </a:ext>
                </a:extLst>
              </a:tr>
              <a:tr h="1553619">
                <a:tc>
                  <a:txBody>
                    <a:bodyPr/>
                    <a:lstStyle/>
                    <a:p>
                      <a:r>
                        <a:rPr lang="en-GB" sz="1400" b="0" i="0" u="none">
                          <a:latin typeface="Aptos" panose="020B0004020202020204" pitchFamily="34" charset="0"/>
                          <a:ea typeface="Calibri" panose="020F0502020204030204" pitchFamily="34" charset="0"/>
                          <a:cs typeface="Calibri" panose="020F0502020204030204" pitchFamily="34" charset="0"/>
                        </a:rPr>
                        <a:t>Speaking booklet</a:t>
                      </a:r>
                    </a:p>
                    <a:p>
                      <a:r>
                        <a:rPr lang="en-GB" sz="1400" b="0" i="0" u="none">
                          <a:latin typeface="Aptos" panose="020B0004020202020204" pitchFamily="34" charset="0"/>
                          <a:ea typeface="Calibri" panose="020F0502020204030204" pitchFamily="34" charset="0"/>
                          <a:cs typeface="Calibri" panose="020F0502020204030204" pitchFamily="34" charset="0"/>
                        </a:rPr>
                        <a:t>Sample photo description and role play cards.</a:t>
                      </a:r>
                    </a:p>
                    <a:p>
                      <a:endParaRPr lang="en-GB" sz="1100" b="0" i="1">
                        <a:latin typeface="Calibri" panose="020F0502020204030204" pitchFamily="34" charset="0"/>
                        <a:ea typeface="Calibri" panose="020F0502020204030204" pitchFamily="34" charset="0"/>
                        <a:cs typeface="Calibri" panose="020F0502020204030204" pitchFamily="34" charset="0"/>
                      </a:endParaRPr>
                    </a:p>
                    <a:p>
                      <a:endParaRPr lang="en-GB" sz="1100" b="0" i="1">
                        <a:latin typeface="Calibri" panose="020F0502020204030204" pitchFamily="34" charset="0"/>
                        <a:ea typeface="Calibri" panose="020F0502020204030204" pitchFamily="34" charset="0"/>
                        <a:cs typeface="Calibri" panose="020F0502020204030204" pitchFamily="34" charset="0"/>
                      </a:endParaRPr>
                    </a:p>
                    <a:p>
                      <a:endParaRPr lang="en-GB" sz="1100" b="0" i="1">
                        <a:latin typeface="Calibri" panose="020F0502020204030204" pitchFamily="34" charset="0"/>
                        <a:ea typeface="Calibri" panose="020F0502020204030204" pitchFamily="34" charset="0"/>
                        <a:cs typeface="Calibri" panose="020F0502020204030204" pitchFamily="34" charset="0"/>
                      </a:endParaRPr>
                    </a:p>
                    <a:p>
                      <a:endParaRPr lang="en-GB" sz="1100" b="0" i="1">
                        <a:latin typeface="Calibri" panose="020F0502020204030204" pitchFamily="34" charset="0"/>
                        <a:ea typeface="Calibri" panose="020F0502020204030204" pitchFamily="34" charset="0"/>
                        <a:cs typeface="Calibri" panose="020F0502020204030204" pitchFamily="34" charset="0"/>
                      </a:endParaRPr>
                    </a:p>
                    <a:p>
                      <a:endParaRPr lang="en-GB" sz="1100" b="0" i="1">
                        <a:latin typeface="Calibri" panose="020F0502020204030204" pitchFamily="34" charset="0"/>
                        <a:ea typeface="Calibri" panose="020F0502020204030204" pitchFamily="34" charset="0"/>
                        <a:cs typeface="Calibri" panose="020F0502020204030204" pitchFamily="34" charset="0"/>
                      </a:endParaRPr>
                    </a:p>
                    <a:p>
                      <a:endParaRPr lang="en-GB" sz="1100" b="0" i="1">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397697903"/>
                  </a:ext>
                </a:extLst>
              </a:tr>
            </a:tbl>
          </a:graphicData>
        </a:graphic>
      </p:graphicFrame>
      <p:pic>
        <p:nvPicPr>
          <p:cNvPr id="5" name="Picture 4">
            <a:extLst>
              <a:ext uri="{FF2B5EF4-FFF2-40B4-BE49-F238E27FC236}">
                <a16:creationId xmlns:a16="http://schemas.microsoft.com/office/drawing/2014/main" id="{8CFEE4F7-68A3-2F52-2822-D24039DEA764}"/>
              </a:ext>
            </a:extLst>
          </p:cNvPr>
          <p:cNvPicPr>
            <a:picLocks noChangeAspect="1"/>
          </p:cNvPicPr>
          <p:nvPr/>
        </p:nvPicPr>
        <p:blipFill>
          <a:blip r:embed="rId3"/>
          <a:stretch>
            <a:fillRect/>
          </a:stretch>
        </p:blipFill>
        <p:spPr>
          <a:xfrm>
            <a:off x="6248780" y="264729"/>
            <a:ext cx="693703" cy="713388"/>
          </a:xfrm>
          <a:prstGeom prst="rect">
            <a:avLst/>
          </a:prstGeom>
        </p:spPr>
      </p:pic>
      <p:sp>
        <p:nvSpPr>
          <p:cNvPr id="9" name="TextBox 2">
            <a:extLst>
              <a:ext uri="{FF2B5EF4-FFF2-40B4-BE49-F238E27FC236}">
                <a16:creationId xmlns:a16="http://schemas.microsoft.com/office/drawing/2014/main" id="{C5B8D211-06A5-84E6-1644-E67922BD0EC8}"/>
              </a:ext>
            </a:extLst>
          </p:cNvPr>
          <p:cNvSpPr>
            <a:spLocks noGrp="1"/>
          </p:cNvSpPr>
          <p:nvPr/>
        </p:nvSpPr>
        <p:spPr>
          <a:xfrm>
            <a:off x="4151601" y="259793"/>
            <a:ext cx="1759173" cy="646331"/>
          </a:xfrm>
          <a:prstGeom prst="rect">
            <a:avLst/>
          </a:prstGeom>
          <a:solidFill>
            <a:schemeClr val="tx2">
              <a:lumMod val="10000"/>
              <a:lumOff val="90000"/>
            </a:schemeClr>
          </a:solidFill>
        </p:spPr>
        <p:txBody>
          <a:bodyPr wrap="square" lIns="91440" tIns="45720" rIns="91440" bIns="45720" anchor="t">
            <a:spAutoFit/>
          </a:bodyPr>
          <a:lstStyle/>
          <a:p>
            <a:r>
              <a:rPr lang="en-US" sz="1200">
                <a:latin typeface="Aptos Display"/>
              </a:rPr>
              <a:t>Thursday 22nd October</a:t>
            </a:r>
            <a:endParaRPr lang="en-US"/>
          </a:p>
          <a:p>
            <a:r>
              <a:rPr lang="en-US" sz="1200">
                <a:latin typeface="Aptos Display"/>
              </a:rPr>
              <a:t>Friday 23rd October</a:t>
            </a:r>
          </a:p>
          <a:p>
            <a:r>
              <a:rPr lang="en-US" sz="1200">
                <a:latin typeface="Aptos Display"/>
              </a:rPr>
              <a:t>All day</a:t>
            </a:r>
          </a:p>
        </p:txBody>
      </p:sp>
    </p:spTree>
    <p:extLst>
      <p:ext uri="{BB962C8B-B14F-4D97-AF65-F5344CB8AC3E}">
        <p14:creationId xmlns:p14="http://schemas.microsoft.com/office/powerpoint/2010/main" val="41014383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65DEBA-F622-E1C3-9CED-9094772B7F97}"/>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5F5EF0FF-0B3F-B141-5D7E-C51C8B899AA8}"/>
              </a:ext>
            </a:extLst>
          </p:cNvPr>
          <p:cNvSpPr/>
          <p:nvPr/>
        </p:nvSpPr>
        <p:spPr>
          <a:xfrm>
            <a:off x="-1" y="0"/>
            <a:ext cx="7559676" cy="10439400"/>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Rounded Corners 6">
            <a:extLst>
              <a:ext uri="{FF2B5EF4-FFF2-40B4-BE49-F238E27FC236}">
                <a16:creationId xmlns:a16="http://schemas.microsoft.com/office/drawing/2014/main" id="{965547FA-A2A1-93C6-E6FE-AEF211E8923E}"/>
              </a:ext>
            </a:extLst>
          </p:cNvPr>
          <p:cNvSpPr/>
          <p:nvPr/>
        </p:nvSpPr>
        <p:spPr>
          <a:xfrm>
            <a:off x="261728" y="224288"/>
            <a:ext cx="7036219" cy="9954882"/>
          </a:xfrm>
          <a:prstGeom prst="roundRect">
            <a:avLst>
              <a:gd name="adj" fmla="val 499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91049FAA-11F3-63F2-BD4A-32EFBF90F339}"/>
              </a:ext>
            </a:extLst>
          </p:cNvPr>
          <p:cNvSpPr txBox="1"/>
          <p:nvPr/>
        </p:nvSpPr>
        <p:spPr>
          <a:xfrm>
            <a:off x="423191" y="313431"/>
            <a:ext cx="3947345" cy="584775"/>
          </a:xfrm>
          <a:prstGeom prst="rect">
            <a:avLst/>
          </a:prstGeom>
          <a:noFill/>
        </p:spPr>
        <p:txBody>
          <a:bodyPr wrap="square" rtlCol="0">
            <a:spAutoFit/>
          </a:bodyPr>
          <a:lstStyle/>
          <a:p>
            <a:r>
              <a:rPr lang="en-US" sz="3200">
                <a:latin typeface="Trade Gothic Inline" panose="020B0504030203020204" pitchFamily="34" charset="0"/>
              </a:rPr>
              <a:t>Spanish</a:t>
            </a:r>
            <a:r>
              <a:rPr lang="en-US" sz="2400">
                <a:latin typeface="Trade Gothic Inline" panose="020B0504030203020204" pitchFamily="34" charset="0"/>
              </a:rPr>
              <a:t> - </a:t>
            </a:r>
            <a:r>
              <a:rPr lang="en-US">
                <a:latin typeface="Trade Gothic Inline" panose="020B0504030203020204" pitchFamily="34" charset="0"/>
              </a:rPr>
              <a:t>LISTENING</a:t>
            </a:r>
            <a:endParaRPr lang="en-GB">
              <a:latin typeface="Trade Gothic Inline" panose="020B0504030203020204" pitchFamily="34" charset="0"/>
            </a:endParaRPr>
          </a:p>
        </p:txBody>
      </p:sp>
      <p:graphicFrame>
        <p:nvGraphicFramePr>
          <p:cNvPr id="4" name="Table 3">
            <a:extLst>
              <a:ext uri="{FF2B5EF4-FFF2-40B4-BE49-F238E27FC236}">
                <a16:creationId xmlns:a16="http://schemas.microsoft.com/office/drawing/2014/main" id="{B1067B53-6BF1-A53F-9E28-2C26EE50F5E1}"/>
              </a:ext>
            </a:extLst>
          </p:cNvPr>
          <p:cNvGraphicFramePr>
            <a:graphicFrameLocks noGrp="1"/>
          </p:cNvGraphicFramePr>
          <p:nvPr/>
        </p:nvGraphicFramePr>
        <p:xfrm>
          <a:off x="444546" y="999120"/>
          <a:ext cx="6662940" cy="2984563"/>
        </p:xfrm>
        <a:graphic>
          <a:graphicData uri="http://schemas.openxmlformats.org/drawingml/2006/table">
            <a:tbl>
              <a:tblPr firstRow="1" bandRow="1">
                <a:tableStyleId>{5940675A-B579-460E-94D1-54222C63F5DA}</a:tableStyleId>
              </a:tblPr>
              <a:tblGrid>
                <a:gridCol w="831361">
                  <a:extLst>
                    <a:ext uri="{9D8B030D-6E8A-4147-A177-3AD203B41FA5}">
                      <a16:colId xmlns:a16="http://schemas.microsoft.com/office/drawing/2014/main" val="2782223313"/>
                    </a:ext>
                  </a:extLst>
                </a:gridCol>
                <a:gridCol w="1389619">
                  <a:extLst>
                    <a:ext uri="{9D8B030D-6E8A-4147-A177-3AD203B41FA5}">
                      <a16:colId xmlns:a16="http://schemas.microsoft.com/office/drawing/2014/main" val="911417166"/>
                    </a:ext>
                  </a:extLst>
                </a:gridCol>
                <a:gridCol w="1110490">
                  <a:extLst>
                    <a:ext uri="{9D8B030D-6E8A-4147-A177-3AD203B41FA5}">
                      <a16:colId xmlns:a16="http://schemas.microsoft.com/office/drawing/2014/main" val="3218362732"/>
                    </a:ext>
                  </a:extLst>
                </a:gridCol>
                <a:gridCol w="1110490">
                  <a:extLst>
                    <a:ext uri="{9D8B030D-6E8A-4147-A177-3AD203B41FA5}">
                      <a16:colId xmlns:a16="http://schemas.microsoft.com/office/drawing/2014/main" val="506664628"/>
                    </a:ext>
                  </a:extLst>
                </a:gridCol>
                <a:gridCol w="1110490">
                  <a:extLst>
                    <a:ext uri="{9D8B030D-6E8A-4147-A177-3AD203B41FA5}">
                      <a16:colId xmlns:a16="http://schemas.microsoft.com/office/drawing/2014/main" val="3705982452"/>
                    </a:ext>
                  </a:extLst>
                </a:gridCol>
                <a:gridCol w="1110490">
                  <a:extLst>
                    <a:ext uri="{9D8B030D-6E8A-4147-A177-3AD203B41FA5}">
                      <a16:colId xmlns:a16="http://schemas.microsoft.com/office/drawing/2014/main" val="2438489882"/>
                    </a:ext>
                  </a:extLst>
                </a:gridCol>
              </a:tblGrid>
              <a:tr h="246553">
                <a:tc>
                  <a:txBody>
                    <a:bodyPr/>
                    <a:lstStyle/>
                    <a:p>
                      <a:r>
                        <a:rPr lang="en-US" sz="1100" b="1">
                          <a:latin typeface="Calibri"/>
                          <a:ea typeface="Calibri"/>
                          <a:cs typeface="Calibri"/>
                        </a:rPr>
                        <a:t>Paper </a:t>
                      </a:r>
                      <a:endParaRPr lang="en-GB" sz="1100" b="1">
                        <a:latin typeface="Calibri"/>
                        <a:ea typeface="Calibri"/>
                        <a:cs typeface="Calibri"/>
                      </a:endParaRPr>
                    </a:p>
                  </a:txBody>
                  <a:tcPr/>
                </a:tc>
                <a:tc>
                  <a:txBody>
                    <a:bodyPr/>
                    <a:lstStyle/>
                    <a:p>
                      <a:r>
                        <a:rPr lang="en-GB" sz="1100" i="0">
                          <a:latin typeface="Aptos" panose="020B0004020202020204" pitchFamily="34" charset="0"/>
                          <a:ea typeface="Calibri"/>
                          <a:cs typeface="Calibri"/>
                        </a:rPr>
                        <a:t>Listening</a:t>
                      </a:r>
                    </a:p>
                  </a:txBody>
                  <a:tcPr/>
                </a:tc>
                <a:tc>
                  <a:txBody>
                    <a:bodyPr/>
                    <a:lstStyle/>
                    <a:p>
                      <a:r>
                        <a:rPr lang="en-US" sz="1100" b="1" i="0">
                          <a:latin typeface="Aptos" panose="020B0004020202020204" pitchFamily="34" charset="0"/>
                          <a:ea typeface="Calibri"/>
                          <a:cs typeface="Calibri"/>
                        </a:rPr>
                        <a:t>Length</a:t>
                      </a:r>
                      <a:endParaRPr lang="en-GB" sz="1100" b="1" i="0">
                        <a:latin typeface="Aptos" panose="020B0004020202020204" pitchFamily="34" charset="0"/>
                        <a:ea typeface="Calibri"/>
                        <a:cs typeface="Calibri"/>
                      </a:endParaRPr>
                    </a:p>
                  </a:txBody>
                  <a:tcPr/>
                </a:tc>
                <a:tc>
                  <a:txBody>
                    <a:bodyPr/>
                    <a:lstStyle/>
                    <a:p>
                      <a:r>
                        <a:rPr lang="en-GB" sz="1100" i="0">
                          <a:latin typeface="Aptos" panose="020B0004020202020204" pitchFamily="34" charset="0"/>
                          <a:ea typeface="Calibri"/>
                          <a:cs typeface="Calibri"/>
                        </a:rPr>
                        <a:t>45/60 minutes</a:t>
                      </a:r>
                    </a:p>
                  </a:txBody>
                  <a:tcPr/>
                </a:tc>
                <a:tc>
                  <a:txBody>
                    <a:bodyPr/>
                    <a:lstStyle/>
                    <a:p>
                      <a:r>
                        <a:rPr lang="en-US" sz="1100" b="1" i="0">
                          <a:latin typeface="Aptos" panose="020B0004020202020204" pitchFamily="34" charset="0"/>
                          <a:ea typeface="Calibri"/>
                          <a:cs typeface="Calibri"/>
                        </a:rPr>
                        <a:t>Marks</a:t>
                      </a:r>
                      <a:endParaRPr lang="en-GB" sz="1100" b="1" i="0">
                        <a:latin typeface="Aptos" panose="020B0004020202020204" pitchFamily="34" charset="0"/>
                        <a:ea typeface="Calibri"/>
                        <a:cs typeface="Calibri"/>
                      </a:endParaRPr>
                    </a:p>
                  </a:txBody>
                  <a:tcPr/>
                </a:tc>
                <a:tc>
                  <a:txBody>
                    <a:bodyPr/>
                    <a:lstStyle/>
                    <a:p>
                      <a:r>
                        <a:rPr lang="en-GB" sz="1100" i="0">
                          <a:latin typeface="Aptos" panose="020B0004020202020204" pitchFamily="34" charset="0"/>
                          <a:ea typeface="Calibri"/>
                          <a:cs typeface="Calibri"/>
                        </a:rPr>
                        <a:t>50</a:t>
                      </a:r>
                    </a:p>
                  </a:txBody>
                  <a:tcPr/>
                </a:tc>
                <a:extLst>
                  <a:ext uri="{0D108BD9-81ED-4DB2-BD59-A6C34878D82A}">
                    <a16:rowId xmlns:a16="http://schemas.microsoft.com/office/drawing/2014/main" val="3706422787"/>
                  </a:ext>
                </a:extLst>
              </a:tr>
              <a:tr h="246553">
                <a:tc gridSpan="6">
                  <a:txBody>
                    <a:bodyPr/>
                    <a:lstStyle/>
                    <a:p>
                      <a:pPr algn="ctr"/>
                      <a:r>
                        <a:rPr lang="en-GB" sz="1200" b="0" i="0">
                          <a:latin typeface="Calibri"/>
                          <a:ea typeface="Calibri"/>
                          <a:cs typeface="Calibri"/>
                        </a:rPr>
                        <a:t>Topics / Subjects – what will be on the exam?</a:t>
                      </a:r>
                    </a:p>
                  </a:txBody>
                  <a:tcPr>
                    <a:solidFill>
                      <a:srgbClr val="FFFF00"/>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430028649"/>
                  </a:ext>
                </a:extLst>
              </a:tr>
              <a:tr h="2451163">
                <a:tc gridSpan="6">
                  <a:txBody>
                    <a:bodyPr/>
                    <a:lstStyle/>
                    <a:p>
                      <a:r>
                        <a:rPr lang="en-GB" sz="1400" b="0" i="0">
                          <a:latin typeface="Aptos" panose="020B0004020202020204" pitchFamily="34" charset="0"/>
                          <a:ea typeface="Calibri" panose="020F0502020204030204" pitchFamily="34" charset="0"/>
                          <a:cs typeface="Calibri" panose="020F0502020204030204" pitchFamily="34" charset="0"/>
                        </a:rPr>
                        <a:t>Topic 1 – Lifestyle and wellbeing: sport, free time, healthy lifestyle and wellbeing.</a:t>
                      </a:r>
                    </a:p>
                    <a:p>
                      <a:endParaRPr lang="en-GB" sz="1400" b="0" i="0">
                        <a:latin typeface="Aptos" panose="020B0004020202020204" pitchFamily="34" charset="0"/>
                        <a:ea typeface="Calibri" panose="020F0502020204030204" pitchFamily="34" charset="0"/>
                        <a:cs typeface="Calibri" panose="020F0502020204030204" pitchFamily="34" charset="0"/>
                      </a:endParaRPr>
                    </a:p>
                    <a:p>
                      <a:r>
                        <a:rPr lang="en-GB" sz="1400" b="0" i="0">
                          <a:latin typeface="Aptos" panose="020B0004020202020204" pitchFamily="34" charset="0"/>
                          <a:ea typeface="Calibri" panose="020F0502020204030204" pitchFamily="34" charset="0"/>
                          <a:cs typeface="Calibri" panose="020F0502020204030204" pitchFamily="34" charset="0"/>
                        </a:rPr>
                        <a:t>Topic 2 – Media and Technology: TV programmes, films and technology.</a:t>
                      </a:r>
                    </a:p>
                    <a:p>
                      <a:endParaRPr lang="en-GB" sz="1400" b="0" i="0">
                        <a:latin typeface="Aptos" panose="020B0004020202020204" pitchFamily="34" charset="0"/>
                        <a:ea typeface="Calibri" panose="020F0502020204030204" pitchFamily="34" charset="0"/>
                        <a:cs typeface="Calibri" panose="020F0502020204030204" pitchFamily="34" charset="0"/>
                      </a:endParaRPr>
                    </a:p>
                    <a:p>
                      <a:r>
                        <a:rPr lang="en-GB" sz="1400" b="0" i="0">
                          <a:latin typeface="Aptos" panose="020B0004020202020204" pitchFamily="34" charset="0"/>
                          <a:ea typeface="Calibri" panose="020F0502020204030204" pitchFamily="34" charset="0"/>
                          <a:cs typeface="Calibri" panose="020F0502020204030204" pitchFamily="34" charset="0"/>
                        </a:rPr>
                        <a:t>Topic 3 – My personal  world: family, friends, free time and personal plans.</a:t>
                      </a:r>
                    </a:p>
                    <a:p>
                      <a:endParaRPr lang="en-GB" sz="1400" b="0" i="0">
                        <a:latin typeface="Aptos" panose="020B0004020202020204" pitchFamily="34" charset="0"/>
                        <a:ea typeface="Calibri" panose="020F0502020204030204" pitchFamily="34" charset="0"/>
                        <a:cs typeface="Calibri" panose="020F0502020204030204" pitchFamily="34" charset="0"/>
                      </a:endParaRPr>
                    </a:p>
                    <a:p>
                      <a:r>
                        <a:rPr lang="en-GB" sz="1400" b="0" i="0">
                          <a:latin typeface="Aptos" panose="020B0004020202020204" pitchFamily="34" charset="0"/>
                          <a:ea typeface="Calibri" panose="020F0502020204030204" pitchFamily="34" charset="0"/>
                          <a:cs typeface="Calibri" panose="020F0502020204030204" pitchFamily="34" charset="0"/>
                        </a:rPr>
                        <a:t>Topic 4 – Studying and the future: school and future plans.</a:t>
                      </a:r>
                    </a:p>
                    <a:p>
                      <a:endParaRPr lang="en-GB" sz="1400" b="0" i="0">
                        <a:latin typeface="Aptos" panose="020B0004020202020204" pitchFamily="34" charset="0"/>
                        <a:ea typeface="Calibri" panose="020F0502020204030204" pitchFamily="34" charset="0"/>
                        <a:cs typeface="Calibri" panose="020F0502020204030204" pitchFamily="34" charset="0"/>
                      </a:endParaRPr>
                    </a:p>
                    <a:p>
                      <a:r>
                        <a:rPr lang="en-GB" sz="1400" b="0" i="0">
                          <a:latin typeface="Aptos" panose="020B0004020202020204" pitchFamily="34" charset="0"/>
                          <a:ea typeface="Calibri" panose="020F0502020204030204" pitchFamily="34" charset="0"/>
                          <a:cs typeface="Calibri" panose="020F0502020204030204" pitchFamily="34" charset="0"/>
                        </a:rPr>
                        <a:t>Topic 5 – Travel and tourism: Holidays</a:t>
                      </a:r>
                      <a:endParaRPr lang="en-GB" sz="1400" b="0" i="0">
                        <a:latin typeface="Calibri" panose="020F0502020204030204" pitchFamily="34" charset="0"/>
                        <a:ea typeface="Calibri" panose="020F0502020204030204" pitchFamily="34" charset="0"/>
                        <a:cs typeface="Calibri" panose="020F0502020204030204" pitchFamily="34" charset="0"/>
                      </a:endParaRPr>
                    </a:p>
                  </a:txBody>
                  <a:tcPr/>
                </a:tc>
                <a:tc hMerge="1">
                  <a:txBody>
                    <a:bodyPr/>
                    <a:lstStyle/>
                    <a:p>
                      <a:endParaRPr/>
                    </a:p>
                  </a:txBody>
                  <a:tcPr/>
                </a:tc>
                <a:tc hMerge="1">
                  <a:txBody>
                    <a:bodyPr/>
                    <a:lstStyle/>
                    <a:p>
                      <a:endParaRPr lang="en-GB" b="1"/>
                    </a:p>
                  </a:txBody>
                  <a:tcPr/>
                </a:tc>
                <a:tc hMerge="1">
                  <a:txBody>
                    <a:bodyPr/>
                    <a:lstStyle/>
                    <a:p>
                      <a:endParaRPr lang="en-GB"/>
                    </a:p>
                  </a:txBody>
                  <a:tcPr/>
                </a:tc>
                <a:tc hMerge="1">
                  <a:txBody>
                    <a:bodyPr/>
                    <a:lstStyle/>
                    <a:p>
                      <a:endParaRPr lang="en-GB" b="1"/>
                    </a:p>
                  </a:txBody>
                  <a:tcPr/>
                </a:tc>
                <a:tc hMerge="1">
                  <a:txBody>
                    <a:bodyPr/>
                    <a:lstStyle/>
                    <a:p>
                      <a:endParaRPr lang="en-GB"/>
                    </a:p>
                  </a:txBody>
                  <a:tcPr/>
                </a:tc>
                <a:extLst>
                  <a:ext uri="{0D108BD9-81ED-4DB2-BD59-A6C34878D82A}">
                    <a16:rowId xmlns:a16="http://schemas.microsoft.com/office/drawing/2014/main" val="3397697903"/>
                  </a:ext>
                </a:extLst>
              </a:tr>
            </a:tbl>
          </a:graphicData>
        </a:graphic>
      </p:graphicFrame>
      <p:graphicFrame>
        <p:nvGraphicFramePr>
          <p:cNvPr id="13" name="Table 12">
            <a:extLst>
              <a:ext uri="{FF2B5EF4-FFF2-40B4-BE49-F238E27FC236}">
                <a16:creationId xmlns:a16="http://schemas.microsoft.com/office/drawing/2014/main" id="{B634D252-C215-DADB-0EF9-1B567AB4DD20}"/>
              </a:ext>
            </a:extLst>
          </p:cNvPr>
          <p:cNvGraphicFramePr>
            <a:graphicFrameLocks noGrp="1"/>
          </p:cNvGraphicFramePr>
          <p:nvPr/>
        </p:nvGraphicFramePr>
        <p:xfrm>
          <a:off x="465218" y="8881675"/>
          <a:ext cx="6642267" cy="1021080"/>
        </p:xfrm>
        <a:graphic>
          <a:graphicData uri="http://schemas.openxmlformats.org/drawingml/2006/table">
            <a:tbl>
              <a:tblPr firstRow="1" bandRow="1">
                <a:tableStyleId>{5940675A-B579-460E-94D1-54222C63F5DA}</a:tableStyleId>
              </a:tblPr>
              <a:tblGrid>
                <a:gridCol w="1645217">
                  <a:extLst>
                    <a:ext uri="{9D8B030D-6E8A-4147-A177-3AD203B41FA5}">
                      <a16:colId xmlns:a16="http://schemas.microsoft.com/office/drawing/2014/main" val="3968794025"/>
                    </a:ext>
                  </a:extLst>
                </a:gridCol>
                <a:gridCol w="1513073">
                  <a:extLst>
                    <a:ext uri="{9D8B030D-6E8A-4147-A177-3AD203B41FA5}">
                      <a16:colId xmlns:a16="http://schemas.microsoft.com/office/drawing/2014/main" val="1334494196"/>
                    </a:ext>
                  </a:extLst>
                </a:gridCol>
                <a:gridCol w="1066027">
                  <a:extLst>
                    <a:ext uri="{9D8B030D-6E8A-4147-A177-3AD203B41FA5}">
                      <a16:colId xmlns:a16="http://schemas.microsoft.com/office/drawing/2014/main" val="2194568897"/>
                    </a:ext>
                  </a:extLst>
                </a:gridCol>
                <a:gridCol w="2417950">
                  <a:extLst>
                    <a:ext uri="{9D8B030D-6E8A-4147-A177-3AD203B41FA5}">
                      <a16:colId xmlns:a16="http://schemas.microsoft.com/office/drawing/2014/main" val="4068535511"/>
                    </a:ext>
                  </a:extLst>
                </a:gridCol>
              </a:tblGrid>
              <a:tr h="219428">
                <a:tc>
                  <a:txBody>
                    <a:bodyPr/>
                    <a:lstStyle/>
                    <a:p>
                      <a:r>
                        <a:rPr lang="en-US" sz="1100" b="1">
                          <a:latin typeface="Calibri" panose="020F0502020204030204" pitchFamily="34" charset="0"/>
                          <a:ea typeface="Calibri" panose="020F0502020204030204" pitchFamily="34" charset="0"/>
                          <a:cs typeface="Calibri" panose="020F0502020204030204" pitchFamily="34" charset="0"/>
                        </a:rPr>
                        <a:t>Lead Teacher</a:t>
                      </a:r>
                      <a:endParaRPr lang="en-GB" sz="1100" b="1">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r>
                        <a:rPr lang="en-GB" sz="1100" i="1">
                          <a:latin typeface="Calibri" panose="020F0502020204030204" pitchFamily="34" charset="0"/>
                          <a:ea typeface="Calibri" panose="020F0502020204030204" pitchFamily="34" charset="0"/>
                          <a:cs typeface="Calibri" panose="020F0502020204030204" pitchFamily="34" charset="0"/>
                        </a:rPr>
                        <a:t>Mr Salgado</a:t>
                      </a:r>
                    </a:p>
                  </a:txBody>
                  <a:tcPr/>
                </a:tc>
                <a:tc>
                  <a:txBody>
                    <a:bodyPr/>
                    <a:lstStyle/>
                    <a:p>
                      <a:r>
                        <a:rPr lang="en-US" sz="1100" b="1">
                          <a:latin typeface="Calibri" panose="020F0502020204030204" pitchFamily="34" charset="0"/>
                          <a:ea typeface="Calibri" panose="020F0502020204030204" pitchFamily="34" charset="0"/>
                          <a:cs typeface="Calibri" panose="020F0502020204030204" pitchFamily="34" charset="0"/>
                        </a:rPr>
                        <a:t>Email</a:t>
                      </a:r>
                      <a:endParaRPr lang="en-GB" sz="1100" b="1">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r>
                        <a:rPr lang="en-GB" sz="1100" i="1">
                          <a:latin typeface="Calibri" panose="020F0502020204030204" pitchFamily="34" charset="0"/>
                          <a:ea typeface="Calibri" panose="020F0502020204030204" pitchFamily="34" charset="0"/>
                          <a:cs typeface="Calibri" panose="020F0502020204030204" pitchFamily="34" charset="0"/>
                        </a:rPr>
                        <a:t>fsalgado@firvale.com</a:t>
                      </a:r>
                    </a:p>
                  </a:txBody>
                  <a:tcPr/>
                </a:tc>
                <a:extLst>
                  <a:ext uri="{0D108BD9-81ED-4DB2-BD59-A6C34878D82A}">
                    <a16:rowId xmlns:a16="http://schemas.microsoft.com/office/drawing/2014/main" val="3372156804"/>
                  </a:ext>
                </a:extLst>
              </a:tr>
              <a:tr h="219428">
                <a:tc>
                  <a:txBody>
                    <a:bodyPr/>
                    <a:lstStyle/>
                    <a:p>
                      <a:r>
                        <a:rPr lang="en-US" sz="1100" b="1">
                          <a:latin typeface="Calibri" panose="020F0502020204030204" pitchFamily="34" charset="0"/>
                          <a:ea typeface="Calibri" panose="020F0502020204030204" pitchFamily="34" charset="0"/>
                          <a:cs typeface="Calibri" panose="020F0502020204030204" pitchFamily="34" charset="0"/>
                        </a:rPr>
                        <a:t>Specification</a:t>
                      </a:r>
                    </a:p>
                    <a:p>
                      <a:endParaRPr lang="en-US" sz="1100" b="1">
                        <a:latin typeface="Calibri" panose="020F0502020204030204" pitchFamily="34" charset="0"/>
                        <a:ea typeface="Calibri" panose="020F0502020204030204" pitchFamily="34" charset="0"/>
                        <a:cs typeface="Calibri" panose="020F0502020204030204" pitchFamily="34" charset="0"/>
                      </a:endParaRPr>
                    </a:p>
                    <a:p>
                      <a:endParaRPr lang="en-US" sz="1100" b="1">
                        <a:latin typeface="Calibri" panose="020F0502020204030204" pitchFamily="34" charset="0"/>
                        <a:ea typeface="Calibri" panose="020F0502020204030204" pitchFamily="34" charset="0"/>
                        <a:cs typeface="Calibri" panose="020F0502020204030204" pitchFamily="34" charset="0"/>
                      </a:endParaRPr>
                    </a:p>
                    <a:p>
                      <a:endParaRPr lang="en-GB" sz="1100" b="1">
                        <a:latin typeface="Calibri" panose="020F0502020204030204" pitchFamily="34" charset="0"/>
                        <a:ea typeface="Calibri" panose="020F0502020204030204" pitchFamily="34" charset="0"/>
                        <a:cs typeface="Calibri" panose="020F0502020204030204" pitchFamily="34" charset="0"/>
                      </a:endParaRPr>
                    </a:p>
                  </a:txBody>
                  <a:tcPr/>
                </a:tc>
                <a:tc gridSpan="3">
                  <a:txBody>
                    <a:bodyPr/>
                    <a:lstStyle/>
                    <a:p>
                      <a:r>
                        <a:rPr lang="en-GB" sz="900" i="1">
                          <a:latin typeface="Calibri" panose="020F0502020204030204" pitchFamily="34" charset="0"/>
                          <a:ea typeface="Calibri" panose="020F0502020204030204" pitchFamily="34" charset="0"/>
                          <a:cs typeface="Calibri" panose="020F0502020204030204" pitchFamily="34" charset="0"/>
                          <a:hlinkClick r:id="rId2"/>
                        </a:rPr>
                        <a:t>https://qualifications.pearson.com/en/qualifications/edexcel-gcses/spanish-2024.html?gclsrc=aw.ds&amp;gad_source=1&amp;gad_campaignid=24264331379&amp;gbraid=0AAAAAodf4cU0wF7xCC2-UXShxRFetW2Q4&amp;gclid=EAIaIQobChMIiOmZhf6BlwMVEpNQBh3lHjtsEAAYASAAEgI4QvD_BwE</a:t>
                      </a:r>
                      <a:r>
                        <a:rPr lang="en-GB" sz="900" i="1">
                          <a:latin typeface="Calibri" panose="020F0502020204030204" pitchFamily="34" charset="0"/>
                          <a:ea typeface="Calibri" panose="020F0502020204030204" pitchFamily="34" charset="0"/>
                          <a:cs typeface="Calibri" panose="020F0502020204030204" pitchFamily="34" charset="0"/>
                        </a:rPr>
                        <a:t> </a:t>
                      </a:r>
                    </a:p>
                  </a:txBody>
                  <a:tcPr/>
                </a:tc>
                <a:tc hMerge="1">
                  <a:txBody>
                    <a:bodyPr/>
                    <a:lstStyle/>
                    <a:p>
                      <a:endParaRPr lang="en-GB" sz="1100" b="1">
                        <a:latin typeface="Calibri" panose="020F0502020204030204" pitchFamily="34" charset="0"/>
                        <a:ea typeface="Calibri" panose="020F0502020204030204" pitchFamily="34" charset="0"/>
                        <a:cs typeface="Calibri" panose="020F0502020204030204" pitchFamily="34" charset="0"/>
                      </a:endParaRPr>
                    </a:p>
                  </a:txBody>
                  <a:tcPr/>
                </a:tc>
                <a:tc hMerge="1">
                  <a:txBody>
                    <a:bodyPr/>
                    <a:lstStyle/>
                    <a:p>
                      <a:endParaRPr lang="en-GB" sz="1100" i="1">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939925761"/>
                  </a:ext>
                </a:extLst>
              </a:tr>
            </a:tbl>
          </a:graphicData>
        </a:graphic>
      </p:graphicFrame>
      <p:graphicFrame>
        <p:nvGraphicFramePr>
          <p:cNvPr id="11" name="Table 10">
            <a:extLst>
              <a:ext uri="{FF2B5EF4-FFF2-40B4-BE49-F238E27FC236}">
                <a16:creationId xmlns:a16="http://schemas.microsoft.com/office/drawing/2014/main" id="{B099EF94-1D81-7560-5E6E-0BC76C051703}"/>
              </a:ext>
            </a:extLst>
          </p:cNvPr>
          <p:cNvGraphicFramePr>
            <a:graphicFrameLocks noGrp="1"/>
          </p:cNvGraphicFramePr>
          <p:nvPr/>
        </p:nvGraphicFramePr>
        <p:xfrm>
          <a:off x="444546" y="4217918"/>
          <a:ext cx="6662940" cy="2407920"/>
        </p:xfrm>
        <a:graphic>
          <a:graphicData uri="http://schemas.openxmlformats.org/drawingml/2006/table">
            <a:tbl>
              <a:tblPr firstRow="1" bandRow="1">
                <a:tableStyleId>{5940675A-B579-460E-94D1-54222C63F5DA}</a:tableStyleId>
              </a:tblPr>
              <a:tblGrid>
                <a:gridCol w="6662940">
                  <a:extLst>
                    <a:ext uri="{9D8B030D-6E8A-4147-A177-3AD203B41FA5}">
                      <a16:colId xmlns:a16="http://schemas.microsoft.com/office/drawing/2014/main" val="2782223313"/>
                    </a:ext>
                  </a:extLst>
                </a:gridCol>
              </a:tblGrid>
              <a:tr h="0">
                <a:tc>
                  <a:txBody>
                    <a:bodyPr/>
                    <a:lstStyle/>
                    <a:p>
                      <a:pPr algn="ctr"/>
                      <a:r>
                        <a:rPr lang="en-US" sz="1200" b="0">
                          <a:latin typeface="Calibri"/>
                          <a:ea typeface="Calibri"/>
                          <a:cs typeface="Calibri"/>
                        </a:rPr>
                        <a:t>Useful tips</a:t>
                      </a:r>
                      <a:endParaRPr lang="en-GB" sz="1200" b="0">
                        <a:latin typeface="Calibri"/>
                        <a:ea typeface="Calibri"/>
                        <a:cs typeface="Calibri"/>
                      </a:endParaRPr>
                    </a:p>
                  </a:txBody>
                  <a:tcPr>
                    <a:solidFill>
                      <a:srgbClr val="FFFF00"/>
                    </a:solidFill>
                  </a:tcPr>
                </a:tc>
                <a:extLst>
                  <a:ext uri="{0D108BD9-81ED-4DB2-BD59-A6C34878D82A}">
                    <a16:rowId xmlns:a16="http://schemas.microsoft.com/office/drawing/2014/main" val="3706422787"/>
                  </a:ext>
                </a:extLst>
              </a:tr>
              <a:tr h="2094818">
                <a:tc>
                  <a:txBody>
                    <a:bodyPr/>
                    <a:lstStyle/>
                    <a:p>
                      <a:r>
                        <a:rPr lang="en-GB" sz="1400" b="0" i="0">
                          <a:latin typeface="Aptos" panose="020B0004020202020204" pitchFamily="34" charset="0"/>
                          <a:ea typeface="Calibri" panose="020F0502020204030204" pitchFamily="34" charset="0"/>
                          <a:cs typeface="Calibri" panose="020F0502020204030204" pitchFamily="34" charset="0"/>
                        </a:rPr>
                        <a:t>Revise vocabulary: knowing what words mean is the most important part, and the only way to succeed.</a:t>
                      </a:r>
                    </a:p>
                    <a:p>
                      <a:endParaRPr lang="en-GB" sz="1400" b="0" i="0">
                        <a:latin typeface="Aptos" panose="020B0004020202020204" pitchFamily="34" charset="0"/>
                        <a:ea typeface="Calibri" panose="020F0502020204030204" pitchFamily="34" charset="0"/>
                        <a:cs typeface="Calibri" panose="020F0502020204030204" pitchFamily="34" charset="0"/>
                      </a:endParaRPr>
                    </a:p>
                    <a:p>
                      <a:r>
                        <a:rPr lang="en-GB" sz="1400" b="0" i="0">
                          <a:latin typeface="Aptos" panose="020B0004020202020204" pitchFamily="34" charset="0"/>
                          <a:ea typeface="Calibri" panose="020F0502020204030204" pitchFamily="34" charset="0"/>
                          <a:cs typeface="Calibri" panose="020F0502020204030204" pitchFamily="34" charset="0"/>
                        </a:rPr>
                        <a:t>Complete tasks at home to make sure you train your ear to recognise the vocabulary you learn.</a:t>
                      </a:r>
                    </a:p>
                    <a:p>
                      <a:endParaRPr lang="en-GB" sz="1400" b="0" i="0">
                        <a:latin typeface="Aptos" panose="020B0004020202020204" pitchFamily="34" charset="0"/>
                        <a:ea typeface="Calibri" panose="020F0502020204030204" pitchFamily="34" charset="0"/>
                        <a:cs typeface="Calibri" panose="020F0502020204030204" pitchFamily="34" charset="0"/>
                      </a:endParaRPr>
                    </a:p>
                    <a:p>
                      <a:r>
                        <a:rPr lang="en-GB" sz="1400" b="0" i="0">
                          <a:latin typeface="Aptos" panose="020B0004020202020204" pitchFamily="34" charset="0"/>
                          <a:ea typeface="Calibri" panose="020F0502020204030204" pitchFamily="34" charset="0"/>
                          <a:cs typeface="Calibri" panose="020F0502020204030204" pitchFamily="34" charset="0"/>
                        </a:rPr>
                        <a:t>Make sure you understand what each question is asking you to do so you don’t miss easy marks.</a:t>
                      </a:r>
                    </a:p>
                    <a:p>
                      <a:endParaRPr lang="en-GB" sz="1100" b="0" i="1">
                        <a:latin typeface="Calibri" panose="020F0502020204030204" pitchFamily="34" charset="0"/>
                        <a:ea typeface="Calibri" panose="020F0502020204030204" pitchFamily="34" charset="0"/>
                        <a:cs typeface="Calibri" panose="020F0502020204030204" pitchFamily="34" charset="0"/>
                      </a:endParaRPr>
                    </a:p>
                    <a:p>
                      <a:endParaRPr lang="en-GB" sz="1100" b="0" i="1">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397697903"/>
                  </a:ext>
                </a:extLst>
              </a:tr>
            </a:tbl>
          </a:graphicData>
        </a:graphic>
      </p:graphicFrame>
      <p:graphicFrame>
        <p:nvGraphicFramePr>
          <p:cNvPr id="12" name="Table 11">
            <a:extLst>
              <a:ext uri="{FF2B5EF4-FFF2-40B4-BE49-F238E27FC236}">
                <a16:creationId xmlns:a16="http://schemas.microsoft.com/office/drawing/2014/main" id="{9BB8186E-A7B1-8B3D-E2FE-ACF0A20EA85A}"/>
              </a:ext>
            </a:extLst>
          </p:cNvPr>
          <p:cNvGraphicFramePr>
            <a:graphicFrameLocks noGrp="1"/>
          </p:cNvGraphicFramePr>
          <p:nvPr/>
        </p:nvGraphicFramePr>
        <p:xfrm>
          <a:off x="444546" y="6745981"/>
          <a:ext cx="6662940" cy="2026183"/>
        </p:xfrm>
        <a:graphic>
          <a:graphicData uri="http://schemas.openxmlformats.org/drawingml/2006/table">
            <a:tbl>
              <a:tblPr firstRow="1" bandRow="1">
                <a:tableStyleId>{5940675A-B579-460E-94D1-54222C63F5DA}</a:tableStyleId>
              </a:tblPr>
              <a:tblGrid>
                <a:gridCol w="6662940">
                  <a:extLst>
                    <a:ext uri="{9D8B030D-6E8A-4147-A177-3AD203B41FA5}">
                      <a16:colId xmlns:a16="http://schemas.microsoft.com/office/drawing/2014/main" val="2782223313"/>
                    </a:ext>
                  </a:extLst>
                </a:gridCol>
              </a:tblGrid>
              <a:tr h="216665">
                <a:tc>
                  <a:txBody>
                    <a:bodyPr/>
                    <a:lstStyle/>
                    <a:p>
                      <a:pPr algn="ctr"/>
                      <a:r>
                        <a:rPr lang="en-US" sz="1200" b="0">
                          <a:latin typeface="Calibri"/>
                          <a:ea typeface="Calibri"/>
                          <a:cs typeface="Calibri"/>
                        </a:rPr>
                        <a:t>Useful Revision Resources</a:t>
                      </a:r>
                      <a:endParaRPr lang="en-GB" sz="1200" b="0">
                        <a:latin typeface="Calibri"/>
                        <a:ea typeface="Calibri"/>
                        <a:cs typeface="Calibri"/>
                      </a:endParaRPr>
                    </a:p>
                  </a:txBody>
                  <a:tcPr>
                    <a:solidFill>
                      <a:srgbClr val="FFFF00"/>
                    </a:solidFill>
                  </a:tcPr>
                </a:tc>
                <a:extLst>
                  <a:ext uri="{0D108BD9-81ED-4DB2-BD59-A6C34878D82A}">
                    <a16:rowId xmlns:a16="http://schemas.microsoft.com/office/drawing/2014/main" val="3706422787"/>
                  </a:ext>
                </a:extLst>
              </a:tr>
              <a:tr h="1751863">
                <a:tc>
                  <a:txBody>
                    <a:bodyPr/>
                    <a:lstStyle/>
                    <a:p>
                      <a:r>
                        <a:rPr lang="en-GB" sz="1400" b="0" i="0">
                          <a:latin typeface="Aptos" panose="020B0004020202020204" pitchFamily="34" charset="0"/>
                          <a:ea typeface="Calibri" panose="020F0502020204030204" pitchFamily="34" charset="0"/>
                          <a:cs typeface="Calibri" panose="020F0502020204030204" pitchFamily="34" charset="0"/>
                        </a:rPr>
                        <a:t>Seneca learning</a:t>
                      </a:r>
                    </a:p>
                    <a:p>
                      <a:r>
                        <a:rPr lang="en-GB" sz="1400" b="0" i="0">
                          <a:latin typeface="Aptos"/>
                          <a:ea typeface="Calibri"/>
                          <a:cs typeface="Calibri"/>
                        </a:rPr>
                        <a:t>Languagenut</a:t>
                      </a:r>
                    </a:p>
                    <a:p>
                      <a:endParaRPr lang="en-GB" sz="1100" b="0" i="1">
                        <a:latin typeface="Calibri" panose="020F0502020204030204" pitchFamily="34" charset="0"/>
                        <a:ea typeface="Calibri" panose="020F0502020204030204" pitchFamily="34" charset="0"/>
                        <a:cs typeface="Calibri" panose="020F0502020204030204" pitchFamily="34" charset="0"/>
                      </a:endParaRPr>
                    </a:p>
                    <a:p>
                      <a:endParaRPr lang="en-GB" sz="1100" b="0" i="1">
                        <a:latin typeface="Calibri" panose="020F0502020204030204" pitchFamily="34" charset="0"/>
                        <a:ea typeface="Calibri" panose="020F0502020204030204" pitchFamily="34" charset="0"/>
                        <a:cs typeface="Calibri" panose="020F0502020204030204" pitchFamily="34" charset="0"/>
                      </a:endParaRPr>
                    </a:p>
                    <a:p>
                      <a:endParaRPr lang="en-GB" sz="1100" b="0" i="1">
                        <a:latin typeface="Calibri" panose="020F0502020204030204" pitchFamily="34" charset="0"/>
                        <a:ea typeface="Calibri" panose="020F0502020204030204" pitchFamily="34" charset="0"/>
                        <a:cs typeface="Calibri" panose="020F0502020204030204" pitchFamily="34" charset="0"/>
                      </a:endParaRPr>
                    </a:p>
                    <a:p>
                      <a:endParaRPr lang="en-GB" sz="1100" b="0" i="1">
                        <a:latin typeface="Calibri" panose="020F0502020204030204" pitchFamily="34" charset="0"/>
                        <a:ea typeface="Calibri" panose="020F0502020204030204" pitchFamily="34" charset="0"/>
                        <a:cs typeface="Calibri" panose="020F0502020204030204" pitchFamily="34" charset="0"/>
                      </a:endParaRPr>
                    </a:p>
                    <a:p>
                      <a:endParaRPr lang="en-GB" sz="1100" b="0" i="1">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397697903"/>
                  </a:ext>
                </a:extLst>
              </a:tr>
            </a:tbl>
          </a:graphicData>
        </a:graphic>
      </p:graphicFrame>
      <p:pic>
        <p:nvPicPr>
          <p:cNvPr id="9" name="Picture 8" descr="A blue square with white text&#10;&#10;AI-generated content may be incorrect.">
            <a:extLst>
              <a:ext uri="{FF2B5EF4-FFF2-40B4-BE49-F238E27FC236}">
                <a16:creationId xmlns:a16="http://schemas.microsoft.com/office/drawing/2014/main" id="{FD4D15B4-A178-6FFD-8D33-7EB3C349FF8D}"/>
              </a:ext>
            </a:extLst>
          </p:cNvPr>
          <p:cNvPicPr>
            <a:picLocks noChangeAspect="1"/>
          </p:cNvPicPr>
          <p:nvPr/>
        </p:nvPicPr>
        <p:blipFill>
          <a:blip r:embed="rId3"/>
          <a:stretch>
            <a:fillRect/>
          </a:stretch>
        </p:blipFill>
        <p:spPr>
          <a:xfrm>
            <a:off x="6248780" y="264729"/>
            <a:ext cx="693703" cy="713388"/>
          </a:xfrm>
          <a:prstGeom prst="rect">
            <a:avLst/>
          </a:prstGeom>
        </p:spPr>
      </p:pic>
      <p:sp>
        <p:nvSpPr>
          <p:cNvPr id="5" name="TextBox 2">
            <a:extLst>
              <a:ext uri="{FF2B5EF4-FFF2-40B4-BE49-F238E27FC236}">
                <a16:creationId xmlns:a16="http://schemas.microsoft.com/office/drawing/2014/main" id="{65AEB323-10A4-BAA3-911A-7D950FF541CF}"/>
              </a:ext>
            </a:extLst>
          </p:cNvPr>
          <p:cNvSpPr>
            <a:spLocks noGrp="1"/>
          </p:cNvSpPr>
          <p:nvPr/>
        </p:nvSpPr>
        <p:spPr>
          <a:xfrm>
            <a:off x="3792629" y="259805"/>
            <a:ext cx="2147217" cy="646331"/>
          </a:xfrm>
          <a:prstGeom prst="rect">
            <a:avLst/>
          </a:prstGeom>
          <a:solidFill>
            <a:schemeClr val="tx2">
              <a:lumMod val="10000"/>
              <a:lumOff val="90000"/>
            </a:schemeClr>
          </a:solidFill>
        </p:spPr>
        <p:txBody>
          <a:bodyPr wrap="square" lIns="91440" tIns="45720" rIns="91440" bIns="45720" anchor="t">
            <a:spAutoFit/>
          </a:bodyPr>
          <a:lstStyle/>
          <a:p>
            <a:r>
              <a:rPr lang="en-US" sz="1200">
                <a:latin typeface="Aptos Display"/>
              </a:rPr>
              <a:t>Friday 6th November</a:t>
            </a:r>
          </a:p>
          <a:p>
            <a:r>
              <a:rPr lang="en-US" sz="1200">
                <a:latin typeface="Aptos Display"/>
              </a:rPr>
              <a:t>1:20pm</a:t>
            </a:r>
          </a:p>
          <a:p>
            <a:r>
              <a:rPr lang="en-US" sz="1200">
                <a:latin typeface="Aptos Display"/>
              </a:rPr>
              <a:t>60 mins (H) / 45 mins (F)</a:t>
            </a:r>
          </a:p>
        </p:txBody>
      </p:sp>
    </p:spTree>
    <p:extLst>
      <p:ext uri="{BB962C8B-B14F-4D97-AF65-F5344CB8AC3E}">
        <p14:creationId xmlns:p14="http://schemas.microsoft.com/office/powerpoint/2010/main" val="34967532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65DEBA-F622-E1C3-9CED-9094772B7F97}"/>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5F5EF0FF-0B3F-B141-5D7E-C51C8B899AA8}"/>
              </a:ext>
            </a:extLst>
          </p:cNvPr>
          <p:cNvSpPr/>
          <p:nvPr/>
        </p:nvSpPr>
        <p:spPr>
          <a:xfrm>
            <a:off x="-1" y="0"/>
            <a:ext cx="7559676" cy="10439400"/>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Rounded Corners 6">
            <a:extLst>
              <a:ext uri="{FF2B5EF4-FFF2-40B4-BE49-F238E27FC236}">
                <a16:creationId xmlns:a16="http://schemas.microsoft.com/office/drawing/2014/main" id="{965547FA-A2A1-93C6-E6FE-AEF211E8923E}"/>
              </a:ext>
            </a:extLst>
          </p:cNvPr>
          <p:cNvSpPr/>
          <p:nvPr/>
        </p:nvSpPr>
        <p:spPr>
          <a:xfrm>
            <a:off x="261728" y="224288"/>
            <a:ext cx="7036219" cy="9954882"/>
          </a:xfrm>
          <a:prstGeom prst="roundRect">
            <a:avLst>
              <a:gd name="adj" fmla="val 499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91049FAA-11F3-63F2-BD4A-32EFBF90F339}"/>
              </a:ext>
            </a:extLst>
          </p:cNvPr>
          <p:cNvSpPr txBox="1"/>
          <p:nvPr/>
        </p:nvSpPr>
        <p:spPr>
          <a:xfrm>
            <a:off x="444546" y="260230"/>
            <a:ext cx="4487672" cy="646331"/>
          </a:xfrm>
          <a:prstGeom prst="rect">
            <a:avLst/>
          </a:prstGeom>
          <a:noFill/>
        </p:spPr>
        <p:txBody>
          <a:bodyPr wrap="square" rtlCol="0">
            <a:spAutoFit/>
          </a:bodyPr>
          <a:lstStyle/>
          <a:p>
            <a:r>
              <a:rPr lang="en-US" sz="3200">
                <a:latin typeface="Trade Gothic Inline" panose="020B0504030203020204" pitchFamily="34" charset="0"/>
              </a:rPr>
              <a:t>Spanish</a:t>
            </a:r>
            <a:r>
              <a:rPr lang="en-US" sz="3600">
                <a:latin typeface="Trade Gothic Inline" panose="020B0504030203020204" pitchFamily="34" charset="0"/>
              </a:rPr>
              <a:t> - </a:t>
            </a:r>
            <a:r>
              <a:rPr lang="en-US">
                <a:latin typeface="Trade Gothic Inline" panose="020B0504030203020204" pitchFamily="34" charset="0"/>
              </a:rPr>
              <a:t>READING</a:t>
            </a:r>
            <a:endParaRPr lang="en-GB">
              <a:latin typeface="Trade Gothic Inline" panose="020B0504030203020204" pitchFamily="34" charset="0"/>
            </a:endParaRPr>
          </a:p>
        </p:txBody>
      </p:sp>
      <p:graphicFrame>
        <p:nvGraphicFramePr>
          <p:cNvPr id="4" name="Table 3">
            <a:extLst>
              <a:ext uri="{FF2B5EF4-FFF2-40B4-BE49-F238E27FC236}">
                <a16:creationId xmlns:a16="http://schemas.microsoft.com/office/drawing/2014/main" id="{B1067B53-6BF1-A53F-9E28-2C26EE50F5E1}"/>
              </a:ext>
            </a:extLst>
          </p:cNvPr>
          <p:cNvGraphicFramePr>
            <a:graphicFrameLocks noGrp="1"/>
          </p:cNvGraphicFramePr>
          <p:nvPr/>
        </p:nvGraphicFramePr>
        <p:xfrm>
          <a:off x="444546" y="999120"/>
          <a:ext cx="6662940" cy="3001991"/>
        </p:xfrm>
        <a:graphic>
          <a:graphicData uri="http://schemas.openxmlformats.org/drawingml/2006/table">
            <a:tbl>
              <a:tblPr firstRow="1" bandRow="1">
                <a:tableStyleId>{5940675A-B579-460E-94D1-54222C63F5DA}</a:tableStyleId>
              </a:tblPr>
              <a:tblGrid>
                <a:gridCol w="831361">
                  <a:extLst>
                    <a:ext uri="{9D8B030D-6E8A-4147-A177-3AD203B41FA5}">
                      <a16:colId xmlns:a16="http://schemas.microsoft.com/office/drawing/2014/main" val="2782223313"/>
                    </a:ext>
                  </a:extLst>
                </a:gridCol>
                <a:gridCol w="1389619">
                  <a:extLst>
                    <a:ext uri="{9D8B030D-6E8A-4147-A177-3AD203B41FA5}">
                      <a16:colId xmlns:a16="http://schemas.microsoft.com/office/drawing/2014/main" val="911417166"/>
                    </a:ext>
                  </a:extLst>
                </a:gridCol>
                <a:gridCol w="1110490">
                  <a:extLst>
                    <a:ext uri="{9D8B030D-6E8A-4147-A177-3AD203B41FA5}">
                      <a16:colId xmlns:a16="http://schemas.microsoft.com/office/drawing/2014/main" val="3218362732"/>
                    </a:ext>
                  </a:extLst>
                </a:gridCol>
                <a:gridCol w="1110490">
                  <a:extLst>
                    <a:ext uri="{9D8B030D-6E8A-4147-A177-3AD203B41FA5}">
                      <a16:colId xmlns:a16="http://schemas.microsoft.com/office/drawing/2014/main" val="506664628"/>
                    </a:ext>
                  </a:extLst>
                </a:gridCol>
                <a:gridCol w="1110490">
                  <a:extLst>
                    <a:ext uri="{9D8B030D-6E8A-4147-A177-3AD203B41FA5}">
                      <a16:colId xmlns:a16="http://schemas.microsoft.com/office/drawing/2014/main" val="3705982452"/>
                    </a:ext>
                  </a:extLst>
                </a:gridCol>
                <a:gridCol w="1110490">
                  <a:extLst>
                    <a:ext uri="{9D8B030D-6E8A-4147-A177-3AD203B41FA5}">
                      <a16:colId xmlns:a16="http://schemas.microsoft.com/office/drawing/2014/main" val="2438489882"/>
                    </a:ext>
                  </a:extLst>
                </a:gridCol>
              </a:tblGrid>
              <a:tr h="237839">
                <a:tc>
                  <a:txBody>
                    <a:bodyPr/>
                    <a:lstStyle/>
                    <a:p>
                      <a:r>
                        <a:rPr lang="en-US" sz="1100" b="1" i="0">
                          <a:latin typeface="Aptos" panose="020B0004020202020204" pitchFamily="34" charset="0"/>
                          <a:ea typeface="Calibri"/>
                          <a:cs typeface="Calibri"/>
                        </a:rPr>
                        <a:t>Paper </a:t>
                      </a:r>
                      <a:endParaRPr lang="en-GB" sz="1100" b="1" i="0">
                        <a:latin typeface="Aptos" panose="020B0004020202020204" pitchFamily="34" charset="0"/>
                        <a:ea typeface="Calibri"/>
                        <a:cs typeface="Calibri"/>
                      </a:endParaRPr>
                    </a:p>
                  </a:txBody>
                  <a:tcPr/>
                </a:tc>
                <a:tc>
                  <a:txBody>
                    <a:bodyPr/>
                    <a:lstStyle/>
                    <a:p>
                      <a:r>
                        <a:rPr lang="en-GB" sz="1100" i="0">
                          <a:latin typeface="Aptos" panose="020B0004020202020204" pitchFamily="34" charset="0"/>
                          <a:ea typeface="Calibri"/>
                          <a:cs typeface="Calibri"/>
                        </a:rPr>
                        <a:t>Reading</a:t>
                      </a:r>
                    </a:p>
                  </a:txBody>
                  <a:tcPr/>
                </a:tc>
                <a:tc>
                  <a:txBody>
                    <a:bodyPr/>
                    <a:lstStyle/>
                    <a:p>
                      <a:r>
                        <a:rPr lang="en-US" sz="1100" b="1" i="0">
                          <a:latin typeface="Aptos" panose="020B0004020202020204" pitchFamily="34" charset="0"/>
                          <a:ea typeface="Calibri"/>
                          <a:cs typeface="Calibri"/>
                        </a:rPr>
                        <a:t>Length</a:t>
                      </a:r>
                      <a:endParaRPr lang="en-GB" sz="1100" b="1" i="0">
                        <a:latin typeface="Aptos" panose="020B0004020202020204" pitchFamily="34" charset="0"/>
                        <a:ea typeface="Calibri"/>
                        <a:cs typeface="Calibri"/>
                      </a:endParaRPr>
                    </a:p>
                  </a:txBody>
                  <a:tcPr/>
                </a:tc>
                <a:tc>
                  <a:txBody>
                    <a:bodyPr/>
                    <a:lstStyle/>
                    <a:p>
                      <a:r>
                        <a:rPr lang="en-GB" sz="1100" i="0">
                          <a:latin typeface="Aptos" panose="020B0004020202020204" pitchFamily="34" charset="0"/>
                          <a:ea typeface="Calibri"/>
                          <a:cs typeface="Calibri"/>
                        </a:rPr>
                        <a:t>45/60 minutes</a:t>
                      </a:r>
                    </a:p>
                  </a:txBody>
                  <a:tcPr/>
                </a:tc>
                <a:tc>
                  <a:txBody>
                    <a:bodyPr/>
                    <a:lstStyle/>
                    <a:p>
                      <a:r>
                        <a:rPr lang="en-US" sz="1100" b="1" i="0">
                          <a:latin typeface="Aptos" panose="020B0004020202020204" pitchFamily="34" charset="0"/>
                          <a:ea typeface="Calibri"/>
                          <a:cs typeface="Calibri"/>
                        </a:rPr>
                        <a:t>Marks</a:t>
                      </a:r>
                      <a:endParaRPr lang="en-GB" sz="1100" b="1" i="0">
                        <a:latin typeface="Aptos" panose="020B0004020202020204" pitchFamily="34" charset="0"/>
                        <a:ea typeface="Calibri"/>
                        <a:cs typeface="Calibri"/>
                      </a:endParaRPr>
                    </a:p>
                  </a:txBody>
                  <a:tcPr/>
                </a:tc>
                <a:tc>
                  <a:txBody>
                    <a:bodyPr/>
                    <a:lstStyle/>
                    <a:p>
                      <a:r>
                        <a:rPr lang="en-GB" sz="1100" i="0">
                          <a:latin typeface="Aptos" panose="020B0004020202020204" pitchFamily="34" charset="0"/>
                          <a:ea typeface="Calibri"/>
                          <a:cs typeface="Calibri"/>
                        </a:rPr>
                        <a:t>50</a:t>
                      </a:r>
                    </a:p>
                  </a:txBody>
                  <a:tcPr/>
                </a:tc>
                <a:extLst>
                  <a:ext uri="{0D108BD9-81ED-4DB2-BD59-A6C34878D82A}">
                    <a16:rowId xmlns:a16="http://schemas.microsoft.com/office/drawing/2014/main" val="3706422787"/>
                  </a:ext>
                </a:extLst>
              </a:tr>
              <a:tr h="237839">
                <a:tc gridSpan="6">
                  <a:txBody>
                    <a:bodyPr/>
                    <a:lstStyle/>
                    <a:p>
                      <a:pPr algn="ctr"/>
                      <a:r>
                        <a:rPr lang="en-GB" sz="1200" b="0" i="0">
                          <a:latin typeface="Calibri"/>
                          <a:ea typeface="Calibri"/>
                          <a:cs typeface="Calibri"/>
                        </a:rPr>
                        <a:t>Topics / Subjects – what will be on the exam?</a:t>
                      </a:r>
                    </a:p>
                  </a:txBody>
                  <a:tcPr>
                    <a:solidFill>
                      <a:srgbClr val="FFFF00"/>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430028649"/>
                  </a:ext>
                </a:extLst>
              </a:tr>
              <a:tr h="2468591">
                <a:tc gridSpan="6">
                  <a:txBody>
                    <a:bodyPr/>
                    <a:lstStyle/>
                    <a:p>
                      <a:r>
                        <a:rPr lang="en-GB" sz="1400" b="0" i="0">
                          <a:latin typeface="+mn-lt"/>
                          <a:ea typeface="Calibri" panose="020F0502020204030204" pitchFamily="34" charset="0"/>
                          <a:cs typeface="Calibri" panose="020F0502020204030204" pitchFamily="34" charset="0"/>
                        </a:rPr>
                        <a:t>Topic 1 – Lifestyle and wellbeing: sport, free time, healthy lifestyle and wellbeing.</a:t>
                      </a:r>
                    </a:p>
                    <a:p>
                      <a:endParaRPr lang="en-GB" sz="1400" b="0" i="0">
                        <a:latin typeface="+mn-lt"/>
                        <a:ea typeface="Calibri" panose="020F0502020204030204" pitchFamily="34" charset="0"/>
                        <a:cs typeface="Calibri" panose="020F0502020204030204" pitchFamily="34" charset="0"/>
                      </a:endParaRPr>
                    </a:p>
                    <a:p>
                      <a:r>
                        <a:rPr lang="en-GB" sz="1400" b="0" i="0">
                          <a:latin typeface="+mn-lt"/>
                          <a:ea typeface="Calibri" panose="020F0502020204030204" pitchFamily="34" charset="0"/>
                          <a:cs typeface="Calibri" panose="020F0502020204030204" pitchFamily="34" charset="0"/>
                        </a:rPr>
                        <a:t>Topic 2 – Media and Technology: TV programmes, films and technology.</a:t>
                      </a:r>
                    </a:p>
                    <a:p>
                      <a:endParaRPr lang="en-GB" sz="1400" b="0" i="0">
                        <a:latin typeface="+mn-lt"/>
                        <a:ea typeface="Calibri" panose="020F0502020204030204" pitchFamily="34" charset="0"/>
                        <a:cs typeface="Calibri" panose="020F0502020204030204" pitchFamily="34" charset="0"/>
                      </a:endParaRPr>
                    </a:p>
                    <a:p>
                      <a:r>
                        <a:rPr lang="en-GB" sz="1400" b="0" i="0">
                          <a:latin typeface="+mn-lt"/>
                          <a:ea typeface="Calibri" panose="020F0502020204030204" pitchFamily="34" charset="0"/>
                          <a:cs typeface="Calibri" panose="020F0502020204030204" pitchFamily="34" charset="0"/>
                        </a:rPr>
                        <a:t>Topic 3 – My personal  world: family, friends, free time and personal plans.</a:t>
                      </a:r>
                    </a:p>
                    <a:p>
                      <a:endParaRPr lang="en-GB" sz="1400" b="0" i="0">
                        <a:latin typeface="+mn-lt"/>
                        <a:ea typeface="Calibri" panose="020F0502020204030204" pitchFamily="34" charset="0"/>
                        <a:cs typeface="Calibri" panose="020F0502020204030204" pitchFamily="34" charset="0"/>
                      </a:endParaRPr>
                    </a:p>
                    <a:p>
                      <a:r>
                        <a:rPr lang="en-GB" sz="1400" b="0" i="0">
                          <a:latin typeface="+mn-lt"/>
                          <a:ea typeface="Calibri" panose="020F0502020204030204" pitchFamily="34" charset="0"/>
                          <a:cs typeface="Calibri" panose="020F0502020204030204" pitchFamily="34" charset="0"/>
                        </a:rPr>
                        <a:t>Topic 4 – Studying and the future: school and future plans.</a:t>
                      </a:r>
                    </a:p>
                    <a:p>
                      <a:endParaRPr lang="en-GB" sz="1400" b="0" i="0">
                        <a:latin typeface="+mn-lt"/>
                        <a:ea typeface="Calibri" panose="020F0502020204030204" pitchFamily="34" charset="0"/>
                        <a:cs typeface="Calibri" panose="020F0502020204030204" pitchFamily="34" charset="0"/>
                      </a:endParaRPr>
                    </a:p>
                    <a:p>
                      <a:r>
                        <a:rPr lang="en-GB" sz="1400" b="0" i="0">
                          <a:latin typeface="+mn-lt"/>
                          <a:ea typeface="Calibri" panose="020F0502020204030204" pitchFamily="34" charset="0"/>
                          <a:cs typeface="Calibri" panose="020F0502020204030204" pitchFamily="34" charset="0"/>
                        </a:rPr>
                        <a:t>Topic 5 – Travel and tourism: Holidays</a:t>
                      </a:r>
                    </a:p>
                    <a:p>
                      <a:endParaRPr lang="en-GB" sz="1400" b="0" i="0">
                        <a:latin typeface="+mn-lt"/>
                        <a:ea typeface="Calibri" panose="020F0502020204030204" pitchFamily="34" charset="0"/>
                        <a:cs typeface="Calibri" panose="020F0502020204030204" pitchFamily="34" charset="0"/>
                      </a:endParaRPr>
                    </a:p>
                    <a:p>
                      <a:endParaRPr lang="en-GB" sz="1400" b="0" i="0">
                        <a:latin typeface="+mn-lt"/>
                        <a:ea typeface="Calibri" panose="020F0502020204030204" pitchFamily="34" charset="0"/>
                        <a:cs typeface="Calibri" panose="020F0502020204030204" pitchFamily="34" charset="0"/>
                      </a:endParaRPr>
                    </a:p>
                  </a:txBody>
                  <a:tcPr/>
                </a:tc>
                <a:tc hMerge="1">
                  <a:txBody>
                    <a:bodyPr/>
                    <a:lstStyle/>
                    <a:p>
                      <a:endParaRPr/>
                    </a:p>
                  </a:txBody>
                  <a:tcPr/>
                </a:tc>
                <a:tc hMerge="1">
                  <a:txBody>
                    <a:bodyPr/>
                    <a:lstStyle/>
                    <a:p>
                      <a:endParaRPr lang="en-GB" b="1"/>
                    </a:p>
                  </a:txBody>
                  <a:tcPr/>
                </a:tc>
                <a:tc hMerge="1">
                  <a:txBody>
                    <a:bodyPr/>
                    <a:lstStyle/>
                    <a:p>
                      <a:endParaRPr lang="en-GB"/>
                    </a:p>
                  </a:txBody>
                  <a:tcPr/>
                </a:tc>
                <a:tc hMerge="1">
                  <a:txBody>
                    <a:bodyPr/>
                    <a:lstStyle/>
                    <a:p>
                      <a:endParaRPr lang="en-GB" b="1"/>
                    </a:p>
                  </a:txBody>
                  <a:tcPr/>
                </a:tc>
                <a:tc hMerge="1">
                  <a:txBody>
                    <a:bodyPr/>
                    <a:lstStyle/>
                    <a:p>
                      <a:endParaRPr lang="en-GB"/>
                    </a:p>
                  </a:txBody>
                  <a:tcPr/>
                </a:tc>
                <a:extLst>
                  <a:ext uri="{0D108BD9-81ED-4DB2-BD59-A6C34878D82A}">
                    <a16:rowId xmlns:a16="http://schemas.microsoft.com/office/drawing/2014/main" val="3397697903"/>
                  </a:ext>
                </a:extLst>
              </a:tr>
            </a:tbl>
          </a:graphicData>
        </a:graphic>
      </p:graphicFrame>
      <p:graphicFrame>
        <p:nvGraphicFramePr>
          <p:cNvPr id="13" name="Table 12">
            <a:extLst>
              <a:ext uri="{FF2B5EF4-FFF2-40B4-BE49-F238E27FC236}">
                <a16:creationId xmlns:a16="http://schemas.microsoft.com/office/drawing/2014/main" id="{B634D252-C215-DADB-0EF9-1B567AB4DD20}"/>
              </a:ext>
            </a:extLst>
          </p:cNvPr>
          <p:cNvGraphicFramePr>
            <a:graphicFrameLocks noGrp="1"/>
          </p:cNvGraphicFramePr>
          <p:nvPr/>
        </p:nvGraphicFramePr>
        <p:xfrm>
          <a:off x="465218" y="8881675"/>
          <a:ext cx="6642267" cy="1188720"/>
        </p:xfrm>
        <a:graphic>
          <a:graphicData uri="http://schemas.openxmlformats.org/drawingml/2006/table">
            <a:tbl>
              <a:tblPr firstRow="1" bandRow="1">
                <a:tableStyleId>{5940675A-B579-460E-94D1-54222C63F5DA}</a:tableStyleId>
              </a:tblPr>
              <a:tblGrid>
                <a:gridCol w="1645217">
                  <a:extLst>
                    <a:ext uri="{9D8B030D-6E8A-4147-A177-3AD203B41FA5}">
                      <a16:colId xmlns:a16="http://schemas.microsoft.com/office/drawing/2014/main" val="3968794025"/>
                    </a:ext>
                  </a:extLst>
                </a:gridCol>
                <a:gridCol w="1513073">
                  <a:extLst>
                    <a:ext uri="{9D8B030D-6E8A-4147-A177-3AD203B41FA5}">
                      <a16:colId xmlns:a16="http://schemas.microsoft.com/office/drawing/2014/main" val="1334494196"/>
                    </a:ext>
                  </a:extLst>
                </a:gridCol>
                <a:gridCol w="1066027">
                  <a:extLst>
                    <a:ext uri="{9D8B030D-6E8A-4147-A177-3AD203B41FA5}">
                      <a16:colId xmlns:a16="http://schemas.microsoft.com/office/drawing/2014/main" val="2194568897"/>
                    </a:ext>
                  </a:extLst>
                </a:gridCol>
                <a:gridCol w="2417950">
                  <a:extLst>
                    <a:ext uri="{9D8B030D-6E8A-4147-A177-3AD203B41FA5}">
                      <a16:colId xmlns:a16="http://schemas.microsoft.com/office/drawing/2014/main" val="4068535511"/>
                    </a:ext>
                  </a:extLst>
                </a:gridCol>
              </a:tblGrid>
              <a:tr h="219428">
                <a:tc>
                  <a:txBody>
                    <a:bodyPr/>
                    <a:lstStyle/>
                    <a:p>
                      <a:r>
                        <a:rPr lang="en-US" sz="1100" b="1">
                          <a:latin typeface="Calibri" panose="020F0502020204030204" pitchFamily="34" charset="0"/>
                          <a:ea typeface="Calibri" panose="020F0502020204030204" pitchFamily="34" charset="0"/>
                          <a:cs typeface="Calibri" panose="020F0502020204030204" pitchFamily="34" charset="0"/>
                        </a:rPr>
                        <a:t>Lead Teacher</a:t>
                      </a:r>
                      <a:endParaRPr lang="en-GB" sz="1100" b="1">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r>
                        <a:rPr lang="en-GB" sz="1100" i="1">
                          <a:latin typeface="Calibri" panose="020F0502020204030204" pitchFamily="34" charset="0"/>
                          <a:ea typeface="Calibri" panose="020F0502020204030204" pitchFamily="34" charset="0"/>
                          <a:cs typeface="Calibri" panose="020F0502020204030204" pitchFamily="34" charset="0"/>
                        </a:rPr>
                        <a:t>Mr Salgado</a:t>
                      </a:r>
                    </a:p>
                  </a:txBody>
                  <a:tcPr/>
                </a:tc>
                <a:tc>
                  <a:txBody>
                    <a:bodyPr/>
                    <a:lstStyle/>
                    <a:p>
                      <a:r>
                        <a:rPr lang="en-US" sz="1100" b="1">
                          <a:latin typeface="Calibri" panose="020F0502020204030204" pitchFamily="34" charset="0"/>
                          <a:ea typeface="Calibri" panose="020F0502020204030204" pitchFamily="34" charset="0"/>
                          <a:cs typeface="Calibri" panose="020F0502020204030204" pitchFamily="34" charset="0"/>
                        </a:rPr>
                        <a:t>Email</a:t>
                      </a:r>
                      <a:endParaRPr lang="en-GB" sz="1100" b="1">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r>
                        <a:rPr lang="en-GB" sz="1100" i="1">
                          <a:latin typeface="Calibri" panose="020F0502020204030204" pitchFamily="34" charset="0"/>
                          <a:ea typeface="Calibri" panose="020F0502020204030204" pitchFamily="34" charset="0"/>
                          <a:cs typeface="Calibri" panose="020F0502020204030204" pitchFamily="34" charset="0"/>
                        </a:rPr>
                        <a:t>fsalgado@firvale.com</a:t>
                      </a:r>
                    </a:p>
                  </a:txBody>
                  <a:tcPr/>
                </a:tc>
                <a:extLst>
                  <a:ext uri="{0D108BD9-81ED-4DB2-BD59-A6C34878D82A}">
                    <a16:rowId xmlns:a16="http://schemas.microsoft.com/office/drawing/2014/main" val="3372156804"/>
                  </a:ext>
                </a:extLst>
              </a:tr>
              <a:tr h="219428">
                <a:tc>
                  <a:txBody>
                    <a:bodyPr/>
                    <a:lstStyle/>
                    <a:p>
                      <a:r>
                        <a:rPr lang="en-US" sz="1100" b="1">
                          <a:latin typeface="Calibri" panose="020F0502020204030204" pitchFamily="34" charset="0"/>
                          <a:ea typeface="Calibri" panose="020F0502020204030204" pitchFamily="34" charset="0"/>
                          <a:cs typeface="Calibri" panose="020F0502020204030204" pitchFamily="34" charset="0"/>
                        </a:rPr>
                        <a:t>Specification</a:t>
                      </a:r>
                    </a:p>
                    <a:p>
                      <a:endParaRPr lang="en-US" sz="1100" b="1">
                        <a:latin typeface="Calibri" panose="020F0502020204030204" pitchFamily="34" charset="0"/>
                        <a:ea typeface="Calibri" panose="020F0502020204030204" pitchFamily="34" charset="0"/>
                        <a:cs typeface="Calibri" panose="020F0502020204030204" pitchFamily="34" charset="0"/>
                      </a:endParaRPr>
                    </a:p>
                    <a:p>
                      <a:endParaRPr lang="en-US" sz="1100" b="1">
                        <a:latin typeface="Calibri" panose="020F0502020204030204" pitchFamily="34" charset="0"/>
                        <a:ea typeface="Calibri" panose="020F0502020204030204" pitchFamily="34" charset="0"/>
                        <a:cs typeface="Calibri" panose="020F0502020204030204" pitchFamily="34" charset="0"/>
                      </a:endParaRPr>
                    </a:p>
                    <a:p>
                      <a:endParaRPr lang="en-US" sz="1100" b="1">
                        <a:latin typeface="Calibri" panose="020F0502020204030204" pitchFamily="34" charset="0"/>
                        <a:ea typeface="Calibri" panose="020F0502020204030204" pitchFamily="34" charset="0"/>
                        <a:cs typeface="Calibri" panose="020F0502020204030204" pitchFamily="34" charset="0"/>
                      </a:endParaRPr>
                    </a:p>
                    <a:p>
                      <a:endParaRPr lang="en-GB" sz="1100" b="1">
                        <a:latin typeface="Calibri" panose="020F0502020204030204" pitchFamily="34" charset="0"/>
                        <a:ea typeface="Calibri" panose="020F0502020204030204" pitchFamily="34" charset="0"/>
                        <a:cs typeface="Calibri" panose="020F0502020204030204" pitchFamily="34" charset="0"/>
                      </a:endParaRPr>
                    </a:p>
                  </a:txBody>
                  <a:tcPr/>
                </a:tc>
                <a:tc gridSpan="3">
                  <a:txBody>
                    <a:bodyPr/>
                    <a:lstStyle/>
                    <a:p>
                      <a:r>
                        <a:rPr lang="en-GB" sz="900" i="1">
                          <a:latin typeface="Calibri" panose="020F0502020204030204" pitchFamily="34" charset="0"/>
                          <a:ea typeface="Calibri" panose="020F0502020204030204" pitchFamily="34" charset="0"/>
                          <a:cs typeface="Calibri" panose="020F0502020204030204" pitchFamily="34" charset="0"/>
                          <a:hlinkClick r:id="rId2"/>
                        </a:rPr>
                        <a:t>https://qualifications.pearson.com/en/qualifications/edexcel-gcses/spanish-2024.html?gclsrc=aw.ds&amp;gad_source=1&amp;gad_campaignid=24264331379&amp;gbraid=0AAAAAodf4cU0wF7xCC2-UXShxRFetW2Q4&amp;gclid=EAIaIQobChMIiOmZhf6BlwMVEpNQBh3lHjtsEAAYASAAEgI4QvD_BwE</a:t>
                      </a:r>
                      <a:r>
                        <a:rPr lang="en-GB" sz="900" i="1">
                          <a:latin typeface="Calibri" panose="020F0502020204030204" pitchFamily="34" charset="0"/>
                          <a:ea typeface="Calibri" panose="020F0502020204030204" pitchFamily="34" charset="0"/>
                          <a:cs typeface="Calibri" panose="020F0502020204030204" pitchFamily="34" charset="0"/>
                        </a:rPr>
                        <a:t> </a:t>
                      </a:r>
                    </a:p>
                  </a:txBody>
                  <a:tcPr/>
                </a:tc>
                <a:tc hMerge="1">
                  <a:txBody>
                    <a:bodyPr/>
                    <a:lstStyle/>
                    <a:p>
                      <a:endParaRPr lang="en-GB" sz="1100" b="1">
                        <a:latin typeface="Calibri" panose="020F0502020204030204" pitchFamily="34" charset="0"/>
                        <a:ea typeface="Calibri" panose="020F0502020204030204" pitchFamily="34" charset="0"/>
                        <a:cs typeface="Calibri" panose="020F0502020204030204" pitchFamily="34" charset="0"/>
                      </a:endParaRPr>
                    </a:p>
                  </a:txBody>
                  <a:tcPr/>
                </a:tc>
                <a:tc hMerge="1">
                  <a:txBody>
                    <a:bodyPr/>
                    <a:lstStyle/>
                    <a:p>
                      <a:endParaRPr lang="en-GB" sz="1100" i="1">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939925761"/>
                  </a:ext>
                </a:extLst>
              </a:tr>
            </a:tbl>
          </a:graphicData>
        </a:graphic>
      </p:graphicFrame>
      <p:graphicFrame>
        <p:nvGraphicFramePr>
          <p:cNvPr id="11" name="Table 10">
            <a:extLst>
              <a:ext uri="{FF2B5EF4-FFF2-40B4-BE49-F238E27FC236}">
                <a16:creationId xmlns:a16="http://schemas.microsoft.com/office/drawing/2014/main" id="{B099EF94-1D81-7560-5E6E-0BC76C051703}"/>
              </a:ext>
            </a:extLst>
          </p:cNvPr>
          <p:cNvGraphicFramePr>
            <a:graphicFrameLocks noGrp="1"/>
          </p:cNvGraphicFramePr>
          <p:nvPr/>
        </p:nvGraphicFramePr>
        <p:xfrm>
          <a:off x="444546" y="4217918"/>
          <a:ext cx="6662940" cy="2369138"/>
        </p:xfrm>
        <a:graphic>
          <a:graphicData uri="http://schemas.openxmlformats.org/drawingml/2006/table">
            <a:tbl>
              <a:tblPr firstRow="1" bandRow="1">
                <a:tableStyleId>{5940675A-B579-460E-94D1-54222C63F5DA}</a:tableStyleId>
              </a:tblPr>
              <a:tblGrid>
                <a:gridCol w="6662940">
                  <a:extLst>
                    <a:ext uri="{9D8B030D-6E8A-4147-A177-3AD203B41FA5}">
                      <a16:colId xmlns:a16="http://schemas.microsoft.com/office/drawing/2014/main" val="2782223313"/>
                    </a:ext>
                  </a:extLst>
                </a:gridCol>
              </a:tblGrid>
              <a:tr h="0">
                <a:tc>
                  <a:txBody>
                    <a:bodyPr/>
                    <a:lstStyle/>
                    <a:p>
                      <a:pPr algn="ctr"/>
                      <a:r>
                        <a:rPr lang="en-US" sz="1200" b="0">
                          <a:latin typeface="Calibri"/>
                          <a:ea typeface="Calibri"/>
                          <a:cs typeface="Calibri"/>
                        </a:rPr>
                        <a:t>Useful tips</a:t>
                      </a:r>
                      <a:endParaRPr lang="en-GB" sz="1200" b="0">
                        <a:latin typeface="Calibri"/>
                        <a:ea typeface="Calibri"/>
                        <a:cs typeface="Calibri"/>
                      </a:endParaRPr>
                    </a:p>
                  </a:txBody>
                  <a:tcPr>
                    <a:solidFill>
                      <a:srgbClr val="FFFF00"/>
                    </a:solidFill>
                  </a:tcPr>
                </a:tc>
                <a:extLst>
                  <a:ext uri="{0D108BD9-81ED-4DB2-BD59-A6C34878D82A}">
                    <a16:rowId xmlns:a16="http://schemas.microsoft.com/office/drawing/2014/main" val="3706422787"/>
                  </a:ext>
                </a:extLst>
              </a:tr>
              <a:tr h="2094818">
                <a:tc>
                  <a:txBody>
                    <a:bodyPr/>
                    <a:lstStyle/>
                    <a:p>
                      <a:r>
                        <a:rPr lang="en-GB" sz="1400" b="0" i="0">
                          <a:latin typeface="Aptos" panose="020B0004020202020204" pitchFamily="34" charset="0"/>
                          <a:ea typeface="Calibri" panose="020F0502020204030204" pitchFamily="34" charset="0"/>
                          <a:cs typeface="Calibri" panose="020F0502020204030204" pitchFamily="34" charset="0"/>
                        </a:rPr>
                        <a:t>Revise vocabulary: knowing what words mean is the most important part, and the only way to succeed.</a:t>
                      </a:r>
                    </a:p>
                    <a:p>
                      <a:endParaRPr lang="en-GB" sz="1400" b="0" i="0">
                        <a:latin typeface="Aptos" panose="020B0004020202020204" pitchFamily="34" charset="0"/>
                        <a:ea typeface="Calibri" panose="020F0502020204030204" pitchFamily="34" charset="0"/>
                        <a:cs typeface="Calibri" panose="020F0502020204030204" pitchFamily="34" charset="0"/>
                      </a:endParaRPr>
                    </a:p>
                    <a:p>
                      <a:r>
                        <a:rPr lang="en-GB" sz="1400" b="0" i="0">
                          <a:latin typeface="Aptos" panose="020B0004020202020204" pitchFamily="34" charset="0"/>
                          <a:ea typeface="Calibri" panose="020F0502020204030204" pitchFamily="34" charset="0"/>
                          <a:cs typeface="Calibri" panose="020F0502020204030204" pitchFamily="34" charset="0"/>
                        </a:rPr>
                        <a:t>Complete tasks at home to make sure you practice the vocabulary you learn.</a:t>
                      </a:r>
                    </a:p>
                    <a:p>
                      <a:endParaRPr lang="en-GB" sz="1400" b="0" i="0">
                        <a:latin typeface="Aptos" panose="020B0004020202020204" pitchFamily="34" charset="0"/>
                        <a:ea typeface="Calibri" panose="020F0502020204030204" pitchFamily="34" charset="0"/>
                        <a:cs typeface="Calibri" panose="020F0502020204030204" pitchFamily="34" charset="0"/>
                      </a:endParaRPr>
                    </a:p>
                    <a:p>
                      <a:r>
                        <a:rPr lang="en-GB" sz="1400" b="0" i="0">
                          <a:latin typeface="Aptos" panose="020B0004020202020204" pitchFamily="34" charset="0"/>
                          <a:ea typeface="Calibri" panose="020F0502020204030204" pitchFamily="34" charset="0"/>
                          <a:cs typeface="Calibri" panose="020F0502020204030204" pitchFamily="34" charset="0"/>
                        </a:rPr>
                        <a:t>Make sure you understand what each question is asking you to do so you don’t miss easy marks.</a:t>
                      </a:r>
                    </a:p>
                    <a:p>
                      <a:endParaRPr lang="en-GB" sz="1400" b="0" i="0">
                        <a:latin typeface="Aptos" panose="020B0004020202020204" pitchFamily="34" charset="0"/>
                        <a:ea typeface="Calibri" panose="020F0502020204030204" pitchFamily="34" charset="0"/>
                        <a:cs typeface="Calibri" panose="020F0502020204030204" pitchFamily="34" charset="0"/>
                      </a:endParaRPr>
                    </a:p>
                    <a:p>
                      <a:endParaRPr lang="en-GB" sz="1400" b="0" i="0">
                        <a:latin typeface="Aptos" panose="020B000402020202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397697903"/>
                  </a:ext>
                </a:extLst>
              </a:tr>
            </a:tbl>
          </a:graphicData>
        </a:graphic>
      </p:graphicFrame>
      <p:graphicFrame>
        <p:nvGraphicFramePr>
          <p:cNvPr id="12" name="Table 11">
            <a:extLst>
              <a:ext uri="{FF2B5EF4-FFF2-40B4-BE49-F238E27FC236}">
                <a16:creationId xmlns:a16="http://schemas.microsoft.com/office/drawing/2014/main" id="{9BB8186E-A7B1-8B3D-E2FE-ACF0A20EA85A}"/>
              </a:ext>
            </a:extLst>
          </p:cNvPr>
          <p:cNvGraphicFramePr>
            <a:graphicFrameLocks noGrp="1"/>
          </p:cNvGraphicFramePr>
          <p:nvPr/>
        </p:nvGraphicFramePr>
        <p:xfrm>
          <a:off x="444546" y="6745981"/>
          <a:ext cx="6662940" cy="2026183"/>
        </p:xfrm>
        <a:graphic>
          <a:graphicData uri="http://schemas.openxmlformats.org/drawingml/2006/table">
            <a:tbl>
              <a:tblPr firstRow="1" bandRow="1">
                <a:tableStyleId>{5940675A-B579-460E-94D1-54222C63F5DA}</a:tableStyleId>
              </a:tblPr>
              <a:tblGrid>
                <a:gridCol w="6662940">
                  <a:extLst>
                    <a:ext uri="{9D8B030D-6E8A-4147-A177-3AD203B41FA5}">
                      <a16:colId xmlns:a16="http://schemas.microsoft.com/office/drawing/2014/main" val="2782223313"/>
                    </a:ext>
                  </a:extLst>
                </a:gridCol>
              </a:tblGrid>
              <a:tr h="216665">
                <a:tc>
                  <a:txBody>
                    <a:bodyPr/>
                    <a:lstStyle/>
                    <a:p>
                      <a:pPr algn="ctr"/>
                      <a:r>
                        <a:rPr lang="en-US" sz="1200" b="0">
                          <a:latin typeface="Calibri"/>
                          <a:ea typeface="Calibri"/>
                          <a:cs typeface="Calibri"/>
                        </a:rPr>
                        <a:t>Useful Revision Resources</a:t>
                      </a:r>
                      <a:endParaRPr lang="en-GB" sz="1200" b="0">
                        <a:latin typeface="Calibri"/>
                        <a:ea typeface="Calibri"/>
                        <a:cs typeface="Calibri"/>
                      </a:endParaRPr>
                    </a:p>
                  </a:txBody>
                  <a:tcPr>
                    <a:solidFill>
                      <a:srgbClr val="FFFF00"/>
                    </a:solidFill>
                  </a:tcPr>
                </a:tc>
                <a:extLst>
                  <a:ext uri="{0D108BD9-81ED-4DB2-BD59-A6C34878D82A}">
                    <a16:rowId xmlns:a16="http://schemas.microsoft.com/office/drawing/2014/main" val="3706422787"/>
                  </a:ext>
                </a:extLst>
              </a:tr>
              <a:tr h="1751863">
                <a:tc>
                  <a:txBody>
                    <a:bodyPr/>
                    <a:lstStyle/>
                    <a:p>
                      <a:r>
                        <a:rPr lang="en-GB" sz="1400" b="0" i="0">
                          <a:latin typeface="Aptos" panose="020B0004020202020204" pitchFamily="34" charset="0"/>
                          <a:ea typeface="Calibri" panose="020F0502020204030204" pitchFamily="34" charset="0"/>
                          <a:cs typeface="Calibri" panose="020F0502020204030204" pitchFamily="34" charset="0"/>
                        </a:rPr>
                        <a:t>Seneca learning</a:t>
                      </a:r>
                    </a:p>
                    <a:p>
                      <a:r>
                        <a:rPr lang="en-GB" sz="1400" b="0" i="0">
                          <a:latin typeface="Aptos"/>
                          <a:ea typeface="Calibri"/>
                          <a:cs typeface="Calibri"/>
                        </a:rPr>
                        <a:t>Languagenut</a:t>
                      </a:r>
                    </a:p>
                    <a:p>
                      <a:endParaRPr lang="en-GB" sz="1100" b="0" i="1">
                        <a:latin typeface="Calibri" panose="020F0502020204030204" pitchFamily="34" charset="0"/>
                        <a:ea typeface="Calibri" panose="020F0502020204030204" pitchFamily="34" charset="0"/>
                        <a:cs typeface="Calibri" panose="020F0502020204030204" pitchFamily="34" charset="0"/>
                      </a:endParaRPr>
                    </a:p>
                    <a:p>
                      <a:endParaRPr lang="en-GB" sz="1100" b="0" i="1">
                        <a:latin typeface="Calibri" panose="020F0502020204030204" pitchFamily="34" charset="0"/>
                        <a:ea typeface="Calibri" panose="020F0502020204030204" pitchFamily="34" charset="0"/>
                        <a:cs typeface="Calibri" panose="020F0502020204030204" pitchFamily="34" charset="0"/>
                      </a:endParaRPr>
                    </a:p>
                    <a:p>
                      <a:endParaRPr lang="en-GB" sz="1100" b="0" i="1">
                        <a:latin typeface="Calibri" panose="020F0502020204030204" pitchFamily="34" charset="0"/>
                        <a:ea typeface="Calibri" panose="020F0502020204030204" pitchFamily="34" charset="0"/>
                        <a:cs typeface="Calibri" panose="020F0502020204030204" pitchFamily="34" charset="0"/>
                      </a:endParaRPr>
                    </a:p>
                    <a:p>
                      <a:endParaRPr lang="en-GB" sz="1100" b="0" i="1">
                        <a:latin typeface="Calibri" panose="020F0502020204030204" pitchFamily="34" charset="0"/>
                        <a:ea typeface="Calibri" panose="020F0502020204030204" pitchFamily="34" charset="0"/>
                        <a:cs typeface="Calibri" panose="020F0502020204030204" pitchFamily="34" charset="0"/>
                      </a:endParaRPr>
                    </a:p>
                    <a:p>
                      <a:endParaRPr lang="en-GB" sz="1100" b="0" i="1">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397697903"/>
                  </a:ext>
                </a:extLst>
              </a:tr>
            </a:tbl>
          </a:graphicData>
        </a:graphic>
      </p:graphicFrame>
      <p:pic>
        <p:nvPicPr>
          <p:cNvPr id="9" name="Picture 8" descr="A blue square with white text&#10;&#10;AI-generated content may be incorrect.">
            <a:extLst>
              <a:ext uri="{FF2B5EF4-FFF2-40B4-BE49-F238E27FC236}">
                <a16:creationId xmlns:a16="http://schemas.microsoft.com/office/drawing/2014/main" id="{83DDA991-F022-0275-6443-4768678B1E40}"/>
              </a:ext>
            </a:extLst>
          </p:cNvPr>
          <p:cNvPicPr>
            <a:picLocks noChangeAspect="1"/>
          </p:cNvPicPr>
          <p:nvPr/>
        </p:nvPicPr>
        <p:blipFill>
          <a:blip r:embed="rId3"/>
          <a:stretch>
            <a:fillRect/>
          </a:stretch>
        </p:blipFill>
        <p:spPr>
          <a:xfrm>
            <a:off x="6248780" y="264729"/>
            <a:ext cx="693703" cy="713388"/>
          </a:xfrm>
          <a:prstGeom prst="rect">
            <a:avLst/>
          </a:prstGeom>
        </p:spPr>
      </p:pic>
      <p:sp>
        <p:nvSpPr>
          <p:cNvPr id="5" name="TextBox 2">
            <a:extLst>
              <a:ext uri="{FF2B5EF4-FFF2-40B4-BE49-F238E27FC236}">
                <a16:creationId xmlns:a16="http://schemas.microsoft.com/office/drawing/2014/main" id="{C7239F47-D62D-7EE2-9010-2F29687A8A3B}"/>
              </a:ext>
            </a:extLst>
          </p:cNvPr>
          <p:cNvSpPr>
            <a:spLocks noGrp="1"/>
          </p:cNvSpPr>
          <p:nvPr/>
        </p:nvSpPr>
        <p:spPr>
          <a:xfrm>
            <a:off x="3792629" y="259805"/>
            <a:ext cx="2147217" cy="646331"/>
          </a:xfrm>
          <a:prstGeom prst="rect">
            <a:avLst/>
          </a:prstGeom>
          <a:solidFill>
            <a:schemeClr val="tx2">
              <a:lumMod val="10000"/>
              <a:lumOff val="90000"/>
            </a:schemeClr>
          </a:solidFill>
        </p:spPr>
        <p:txBody>
          <a:bodyPr wrap="square" lIns="91440" tIns="45720" rIns="91440" bIns="45720" anchor="t">
            <a:spAutoFit/>
          </a:bodyPr>
          <a:lstStyle/>
          <a:p>
            <a:r>
              <a:rPr lang="en-US" sz="1200">
                <a:latin typeface="Aptos Display"/>
              </a:rPr>
              <a:t>Wednesday 11th November</a:t>
            </a:r>
          </a:p>
          <a:p>
            <a:r>
              <a:rPr lang="en-US" sz="1200">
                <a:latin typeface="Aptos Display"/>
              </a:rPr>
              <a:t>1:20pm</a:t>
            </a:r>
          </a:p>
          <a:p>
            <a:r>
              <a:rPr lang="en-US" sz="1200">
                <a:latin typeface="Aptos Display"/>
              </a:rPr>
              <a:t>60 mins (H) / 45 mins (F)</a:t>
            </a:r>
          </a:p>
        </p:txBody>
      </p:sp>
    </p:spTree>
    <p:extLst>
      <p:ext uri="{BB962C8B-B14F-4D97-AF65-F5344CB8AC3E}">
        <p14:creationId xmlns:p14="http://schemas.microsoft.com/office/powerpoint/2010/main" val="40911112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65DEBA-F622-E1C3-9CED-9094772B7F97}"/>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5F5EF0FF-0B3F-B141-5D7E-C51C8B899AA8}"/>
              </a:ext>
            </a:extLst>
          </p:cNvPr>
          <p:cNvSpPr/>
          <p:nvPr/>
        </p:nvSpPr>
        <p:spPr>
          <a:xfrm>
            <a:off x="-1" y="0"/>
            <a:ext cx="7559676" cy="10439400"/>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Rounded Corners 6">
            <a:extLst>
              <a:ext uri="{FF2B5EF4-FFF2-40B4-BE49-F238E27FC236}">
                <a16:creationId xmlns:a16="http://schemas.microsoft.com/office/drawing/2014/main" id="{965547FA-A2A1-93C6-E6FE-AEF211E8923E}"/>
              </a:ext>
            </a:extLst>
          </p:cNvPr>
          <p:cNvSpPr/>
          <p:nvPr/>
        </p:nvSpPr>
        <p:spPr>
          <a:xfrm>
            <a:off x="261728" y="224288"/>
            <a:ext cx="7036219" cy="9954882"/>
          </a:xfrm>
          <a:prstGeom prst="roundRect">
            <a:avLst>
              <a:gd name="adj" fmla="val 499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91049FAA-11F3-63F2-BD4A-32EFBF90F339}"/>
              </a:ext>
            </a:extLst>
          </p:cNvPr>
          <p:cNvSpPr txBox="1"/>
          <p:nvPr/>
        </p:nvSpPr>
        <p:spPr>
          <a:xfrm>
            <a:off x="444546" y="260230"/>
            <a:ext cx="4432254" cy="646331"/>
          </a:xfrm>
          <a:prstGeom prst="rect">
            <a:avLst/>
          </a:prstGeom>
          <a:noFill/>
        </p:spPr>
        <p:txBody>
          <a:bodyPr wrap="square" rtlCol="0">
            <a:spAutoFit/>
          </a:bodyPr>
          <a:lstStyle/>
          <a:p>
            <a:r>
              <a:rPr lang="en-US" sz="3200">
                <a:latin typeface="Trade Gothic Inline" panose="020B0504030203020204" pitchFamily="34" charset="0"/>
              </a:rPr>
              <a:t>Spanish</a:t>
            </a:r>
            <a:r>
              <a:rPr lang="en-US" sz="3600">
                <a:latin typeface="Trade Gothic Inline" panose="020B0504030203020204" pitchFamily="34" charset="0"/>
              </a:rPr>
              <a:t> - </a:t>
            </a:r>
            <a:r>
              <a:rPr lang="en-US">
                <a:latin typeface="Trade Gothic Inline" panose="020B0504030203020204" pitchFamily="34" charset="0"/>
              </a:rPr>
              <a:t>writing</a:t>
            </a:r>
            <a:endParaRPr lang="en-GB">
              <a:latin typeface="Trade Gothic Inline" panose="020B0504030203020204" pitchFamily="34" charset="0"/>
            </a:endParaRPr>
          </a:p>
        </p:txBody>
      </p:sp>
      <p:graphicFrame>
        <p:nvGraphicFramePr>
          <p:cNvPr id="4" name="Table 3">
            <a:extLst>
              <a:ext uri="{FF2B5EF4-FFF2-40B4-BE49-F238E27FC236}">
                <a16:creationId xmlns:a16="http://schemas.microsoft.com/office/drawing/2014/main" id="{B1067B53-6BF1-A53F-9E28-2C26EE50F5E1}"/>
              </a:ext>
            </a:extLst>
          </p:cNvPr>
          <p:cNvGraphicFramePr>
            <a:graphicFrameLocks noGrp="1"/>
          </p:cNvGraphicFramePr>
          <p:nvPr/>
        </p:nvGraphicFramePr>
        <p:xfrm>
          <a:off x="444546" y="999120"/>
          <a:ext cx="6662940" cy="3000885"/>
        </p:xfrm>
        <a:graphic>
          <a:graphicData uri="http://schemas.openxmlformats.org/drawingml/2006/table">
            <a:tbl>
              <a:tblPr firstRow="1" bandRow="1">
                <a:tableStyleId>{5940675A-B579-460E-94D1-54222C63F5DA}</a:tableStyleId>
              </a:tblPr>
              <a:tblGrid>
                <a:gridCol w="831361">
                  <a:extLst>
                    <a:ext uri="{9D8B030D-6E8A-4147-A177-3AD203B41FA5}">
                      <a16:colId xmlns:a16="http://schemas.microsoft.com/office/drawing/2014/main" val="2782223313"/>
                    </a:ext>
                  </a:extLst>
                </a:gridCol>
                <a:gridCol w="1389619">
                  <a:extLst>
                    <a:ext uri="{9D8B030D-6E8A-4147-A177-3AD203B41FA5}">
                      <a16:colId xmlns:a16="http://schemas.microsoft.com/office/drawing/2014/main" val="911417166"/>
                    </a:ext>
                  </a:extLst>
                </a:gridCol>
                <a:gridCol w="1110490">
                  <a:extLst>
                    <a:ext uri="{9D8B030D-6E8A-4147-A177-3AD203B41FA5}">
                      <a16:colId xmlns:a16="http://schemas.microsoft.com/office/drawing/2014/main" val="3218362732"/>
                    </a:ext>
                  </a:extLst>
                </a:gridCol>
                <a:gridCol w="1110490">
                  <a:extLst>
                    <a:ext uri="{9D8B030D-6E8A-4147-A177-3AD203B41FA5}">
                      <a16:colId xmlns:a16="http://schemas.microsoft.com/office/drawing/2014/main" val="506664628"/>
                    </a:ext>
                  </a:extLst>
                </a:gridCol>
                <a:gridCol w="1110490">
                  <a:extLst>
                    <a:ext uri="{9D8B030D-6E8A-4147-A177-3AD203B41FA5}">
                      <a16:colId xmlns:a16="http://schemas.microsoft.com/office/drawing/2014/main" val="3705982452"/>
                    </a:ext>
                  </a:extLst>
                </a:gridCol>
                <a:gridCol w="1110490">
                  <a:extLst>
                    <a:ext uri="{9D8B030D-6E8A-4147-A177-3AD203B41FA5}">
                      <a16:colId xmlns:a16="http://schemas.microsoft.com/office/drawing/2014/main" val="2438489882"/>
                    </a:ext>
                  </a:extLst>
                </a:gridCol>
              </a:tblGrid>
              <a:tr h="296599">
                <a:tc>
                  <a:txBody>
                    <a:bodyPr/>
                    <a:lstStyle/>
                    <a:p>
                      <a:r>
                        <a:rPr lang="en-US" sz="1100" b="1" i="0">
                          <a:latin typeface="Aptos" panose="020B0004020202020204" pitchFamily="34" charset="0"/>
                          <a:ea typeface="Calibri"/>
                          <a:cs typeface="Calibri"/>
                        </a:rPr>
                        <a:t>Paper </a:t>
                      </a:r>
                      <a:endParaRPr lang="en-GB" sz="1100" b="1" i="0">
                        <a:latin typeface="Aptos" panose="020B0004020202020204" pitchFamily="34" charset="0"/>
                        <a:ea typeface="Calibri"/>
                        <a:cs typeface="Calibri"/>
                      </a:endParaRPr>
                    </a:p>
                  </a:txBody>
                  <a:tcPr/>
                </a:tc>
                <a:tc>
                  <a:txBody>
                    <a:bodyPr/>
                    <a:lstStyle/>
                    <a:p>
                      <a:r>
                        <a:rPr lang="en-GB" sz="1100" i="0">
                          <a:latin typeface="Aptos" panose="020B0004020202020204" pitchFamily="34" charset="0"/>
                          <a:ea typeface="Calibri"/>
                          <a:cs typeface="Calibri"/>
                        </a:rPr>
                        <a:t>Writing</a:t>
                      </a:r>
                    </a:p>
                  </a:txBody>
                  <a:tcPr/>
                </a:tc>
                <a:tc>
                  <a:txBody>
                    <a:bodyPr/>
                    <a:lstStyle/>
                    <a:p>
                      <a:r>
                        <a:rPr lang="en-US" sz="1100" b="1" i="0">
                          <a:latin typeface="Aptos" panose="020B0004020202020204" pitchFamily="34" charset="0"/>
                          <a:ea typeface="Calibri"/>
                          <a:cs typeface="Calibri"/>
                        </a:rPr>
                        <a:t>Length</a:t>
                      </a:r>
                      <a:endParaRPr lang="en-GB" sz="1100" b="1" i="0">
                        <a:latin typeface="Aptos" panose="020B0004020202020204" pitchFamily="34" charset="0"/>
                        <a:ea typeface="Calibri"/>
                        <a:cs typeface="Calibri"/>
                      </a:endParaRPr>
                    </a:p>
                  </a:txBody>
                  <a:tcPr/>
                </a:tc>
                <a:tc>
                  <a:txBody>
                    <a:bodyPr/>
                    <a:lstStyle/>
                    <a:p>
                      <a:r>
                        <a:rPr lang="en-GB" sz="1100" i="0">
                          <a:latin typeface="Aptos" panose="020B0004020202020204" pitchFamily="34" charset="0"/>
                          <a:ea typeface="Calibri"/>
                          <a:cs typeface="Calibri"/>
                        </a:rPr>
                        <a:t>75/80 minutes</a:t>
                      </a:r>
                    </a:p>
                  </a:txBody>
                  <a:tcPr/>
                </a:tc>
                <a:tc>
                  <a:txBody>
                    <a:bodyPr/>
                    <a:lstStyle/>
                    <a:p>
                      <a:r>
                        <a:rPr lang="en-US" sz="1100" b="1" i="0">
                          <a:latin typeface="Aptos" panose="020B0004020202020204" pitchFamily="34" charset="0"/>
                          <a:ea typeface="Calibri"/>
                          <a:cs typeface="Calibri"/>
                        </a:rPr>
                        <a:t>Marks</a:t>
                      </a:r>
                      <a:endParaRPr lang="en-GB" sz="1100" b="1" i="0">
                        <a:latin typeface="Aptos" panose="020B0004020202020204" pitchFamily="34" charset="0"/>
                        <a:ea typeface="Calibri"/>
                        <a:cs typeface="Calibri"/>
                      </a:endParaRPr>
                    </a:p>
                  </a:txBody>
                  <a:tcPr/>
                </a:tc>
                <a:tc>
                  <a:txBody>
                    <a:bodyPr/>
                    <a:lstStyle/>
                    <a:p>
                      <a:r>
                        <a:rPr lang="en-GB" sz="1100" i="0">
                          <a:latin typeface="Aptos" panose="020B0004020202020204" pitchFamily="34" charset="0"/>
                          <a:ea typeface="Calibri"/>
                          <a:cs typeface="Calibri"/>
                        </a:rPr>
                        <a:t>50</a:t>
                      </a:r>
                    </a:p>
                  </a:txBody>
                  <a:tcPr/>
                </a:tc>
                <a:extLst>
                  <a:ext uri="{0D108BD9-81ED-4DB2-BD59-A6C34878D82A}">
                    <a16:rowId xmlns:a16="http://schemas.microsoft.com/office/drawing/2014/main" val="3706422787"/>
                  </a:ext>
                </a:extLst>
              </a:tr>
              <a:tr h="296599">
                <a:tc gridSpan="6">
                  <a:txBody>
                    <a:bodyPr/>
                    <a:lstStyle/>
                    <a:p>
                      <a:pPr algn="ctr"/>
                      <a:r>
                        <a:rPr lang="en-GB" sz="1200" b="0" i="0">
                          <a:latin typeface="Calibri"/>
                          <a:ea typeface="Calibri"/>
                          <a:cs typeface="Calibri"/>
                        </a:rPr>
                        <a:t>Topics / Subjects – what will be on the exam?</a:t>
                      </a:r>
                    </a:p>
                  </a:txBody>
                  <a:tcPr>
                    <a:solidFill>
                      <a:srgbClr val="FFFF00"/>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430028649"/>
                  </a:ext>
                </a:extLst>
              </a:tr>
              <a:tr h="2407687">
                <a:tc gridSpan="6">
                  <a:txBody>
                    <a:bodyPr/>
                    <a:lstStyle/>
                    <a:p>
                      <a:r>
                        <a:rPr lang="en-GB" sz="1400" b="0" i="0">
                          <a:latin typeface="Aptos" panose="020B0004020202020204" pitchFamily="34" charset="0"/>
                          <a:ea typeface="Calibri" panose="020F0502020204030204" pitchFamily="34" charset="0"/>
                          <a:cs typeface="Calibri" panose="020F0502020204030204" pitchFamily="34" charset="0"/>
                        </a:rPr>
                        <a:t>Topic 1 – Lifestyle and wellbeing: sport, free time, healthy lifestyle and wellbeing.</a:t>
                      </a:r>
                    </a:p>
                    <a:p>
                      <a:endParaRPr lang="en-GB" sz="1400" b="0" i="0">
                        <a:latin typeface="Aptos" panose="020B0004020202020204" pitchFamily="34" charset="0"/>
                        <a:ea typeface="Calibri" panose="020F0502020204030204" pitchFamily="34" charset="0"/>
                        <a:cs typeface="Calibri" panose="020F0502020204030204" pitchFamily="34" charset="0"/>
                      </a:endParaRPr>
                    </a:p>
                    <a:p>
                      <a:r>
                        <a:rPr lang="en-GB" sz="1400" b="0" i="0">
                          <a:latin typeface="Aptos" panose="020B0004020202020204" pitchFamily="34" charset="0"/>
                          <a:ea typeface="Calibri" panose="020F0502020204030204" pitchFamily="34" charset="0"/>
                          <a:cs typeface="Calibri" panose="020F0502020204030204" pitchFamily="34" charset="0"/>
                        </a:rPr>
                        <a:t>Topic 2 – Media and Technology: TV programmes, films and technology.</a:t>
                      </a:r>
                    </a:p>
                    <a:p>
                      <a:endParaRPr lang="en-GB" sz="1400" b="0" i="0">
                        <a:latin typeface="Aptos" panose="020B0004020202020204" pitchFamily="34" charset="0"/>
                        <a:ea typeface="Calibri" panose="020F0502020204030204" pitchFamily="34" charset="0"/>
                        <a:cs typeface="Calibri" panose="020F0502020204030204" pitchFamily="34" charset="0"/>
                      </a:endParaRPr>
                    </a:p>
                    <a:p>
                      <a:r>
                        <a:rPr lang="en-GB" sz="1400" b="0" i="0">
                          <a:latin typeface="Aptos" panose="020B0004020202020204" pitchFamily="34" charset="0"/>
                          <a:ea typeface="Calibri" panose="020F0502020204030204" pitchFamily="34" charset="0"/>
                          <a:cs typeface="Calibri" panose="020F0502020204030204" pitchFamily="34" charset="0"/>
                        </a:rPr>
                        <a:t>Topic 3 – My personal  world: family, friends, free time and personal plans.</a:t>
                      </a:r>
                    </a:p>
                    <a:p>
                      <a:endParaRPr lang="en-GB" sz="1400" b="0" i="0">
                        <a:latin typeface="Aptos" panose="020B0004020202020204" pitchFamily="34" charset="0"/>
                        <a:ea typeface="Calibri" panose="020F0502020204030204" pitchFamily="34" charset="0"/>
                        <a:cs typeface="Calibri" panose="020F0502020204030204" pitchFamily="34" charset="0"/>
                      </a:endParaRPr>
                    </a:p>
                    <a:p>
                      <a:r>
                        <a:rPr lang="en-GB" sz="1400" b="0" i="0">
                          <a:latin typeface="Aptos" panose="020B0004020202020204" pitchFamily="34" charset="0"/>
                          <a:ea typeface="Calibri" panose="020F0502020204030204" pitchFamily="34" charset="0"/>
                          <a:cs typeface="Calibri" panose="020F0502020204030204" pitchFamily="34" charset="0"/>
                        </a:rPr>
                        <a:t>Topic 4 – Studying and the future: school and future plans.</a:t>
                      </a:r>
                    </a:p>
                    <a:p>
                      <a:endParaRPr lang="en-GB" sz="1400" b="0" i="0">
                        <a:latin typeface="Aptos" panose="020B0004020202020204" pitchFamily="34" charset="0"/>
                        <a:ea typeface="Calibri" panose="020F0502020204030204" pitchFamily="34" charset="0"/>
                        <a:cs typeface="Calibri" panose="020F0502020204030204" pitchFamily="34" charset="0"/>
                      </a:endParaRPr>
                    </a:p>
                    <a:p>
                      <a:r>
                        <a:rPr lang="en-GB" sz="1400" b="0" i="0">
                          <a:latin typeface="Aptos" panose="020B0004020202020204" pitchFamily="34" charset="0"/>
                          <a:ea typeface="Calibri" panose="020F0502020204030204" pitchFamily="34" charset="0"/>
                          <a:cs typeface="Calibri" panose="020F0502020204030204" pitchFamily="34" charset="0"/>
                        </a:rPr>
                        <a:t>Topic 5 – Travel and tourism: Holidays</a:t>
                      </a:r>
                    </a:p>
                    <a:p>
                      <a:endParaRPr lang="en-GB" sz="1100" b="0" i="0">
                        <a:latin typeface="Aptos" panose="020B0004020202020204" pitchFamily="34" charset="0"/>
                        <a:ea typeface="Calibri" panose="020F0502020204030204" pitchFamily="34" charset="0"/>
                        <a:cs typeface="Calibri" panose="020F0502020204030204" pitchFamily="34" charset="0"/>
                      </a:endParaRPr>
                    </a:p>
                    <a:p>
                      <a:endParaRPr lang="en-GB" sz="1100" b="0" i="0">
                        <a:latin typeface="Aptos" panose="020B0004020202020204" pitchFamily="34" charset="0"/>
                        <a:ea typeface="Calibri" panose="020F0502020204030204" pitchFamily="34" charset="0"/>
                        <a:cs typeface="Calibri" panose="020F0502020204030204" pitchFamily="34" charset="0"/>
                      </a:endParaRPr>
                    </a:p>
                  </a:txBody>
                  <a:tcPr/>
                </a:tc>
                <a:tc hMerge="1">
                  <a:txBody>
                    <a:bodyPr/>
                    <a:lstStyle/>
                    <a:p>
                      <a:endParaRPr/>
                    </a:p>
                  </a:txBody>
                  <a:tcPr/>
                </a:tc>
                <a:tc hMerge="1">
                  <a:txBody>
                    <a:bodyPr/>
                    <a:lstStyle/>
                    <a:p>
                      <a:endParaRPr lang="en-GB" b="1"/>
                    </a:p>
                  </a:txBody>
                  <a:tcPr/>
                </a:tc>
                <a:tc hMerge="1">
                  <a:txBody>
                    <a:bodyPr/>
                    <a:lstStyle/>
                    <a:p>
                      <a:endParaRPr lang="en-GB"/>
                    </a:p>
                  </a:txBody>
                  <a:tcPr/>
                </a:tc>
                <a:tc hMerge="1">
                  <a:txBody>
                    <a:bodyPr/>
                    <a:lstStyle/>
                    <a:p>
                      <a:endParaRPr lang="en-GB" b="1"/>
                    </a:p>
                  </a:txBody>
                  <a:tcPr/>
                </a:tc>
                <a:tc hMerge="1">
                  <a:txBody>
                    <a:bodyPr/>
                    <a:lstStyle/>
                    <a:p>
                      <a:endParaRPr lang="en-GB"/>
                    </a:p>
                  </a:txBody>
                  <a:tcPr/>
                </a:tc>
                <a:extLst>
                  <a:ext uri="{0D108BD9-81ED-4DB2-BD59-A6C34878D82A}">
                    <a16:rowId xmlns:a16="http://schemas.microsoft.com/office/drawing/2014/main" val="3397697903"/>
                  </a:ext>
                </a:extLst>
              </a:tr>
            </a:tbl>
          </a:graphicData>
        </a:graphic>
      </p:graphicFrame>
      <p:graphicFrame>
        <p:nvGraphicFramePr>
          <p:cNvPr id="13" name="Table 12">
            <a:extLst>
              <a:ext uri="{FF2B5EF4-FFF2-40B4-BE49-F238E27FC236}">
                <a16:creationId xmlns:a16="http://schemas.microsoft.com/office/drawing/2014/main" id="{B634D252-C215-DADB-0EF9-1B567AB4DD20}"/>
              </a:ext>
            </a:extLst>
          </p:cNvPr>
          <p:cNvGraphicFramePr>
            <a:graphicFrameLocks noGrp="1"/>
          </p:cNvGraphicFramePr>
          <p:nvPr/>
        </p:nvGraphicFramePr>
        <p:xfrm>
          <a:off x="450859" y="8996447"/>
          <a:ext cx="6642267" cy="1021080"/>
        </p:xfrm>
        <a:graphic>
          <a:graphicData uri="http://schemas.openxmlformats.org/drawingml/2006/table">
            <a:tbl>
              <a:tblPr firstRow="1" bandRow="1">
                <a:tableStyleId>{5940675A-B579-460E-94D1-54222C63F5DA}</a:tableStyleId>
              </a:tblPr>
              <a:tblGrid>
                <a:gridCol w="1645217">
                  <a:extLst>
                    <a:ext uri="{9D8B030D-6E8A-4147-A177-3AD203B41FA5}">
                      <a16:colId xmlns:a16="http://schemas.microsoft.com/office/drawing/2014/main" val="3968794025"/>
                    </a:ext>
                  </a:extLst>
                </a:gridCol>
                <a:gridCol w="1513073">
                  <a:extLst>
                    <a:ext uri="{9D8B030D-6E8A-4147-A177-3AD203B41FA5}">
                      <a16:colId xmlns:a16="http://schemas.microsoft.com/office/drawing/2014/main" val="1334494196"/>
                    </a:ext>
                  </a:extLst>
                </a:gridCol>
                <a:gridCol w="1066027">
                  <a:extLst>
                    <a:ext uri="{9D8B030D-6E8A-4147-A177-3AD203B41FA5}">
                      <a16:colId xmlns:a16="http://schemas.microsoft.com/office/drawing/2014/main" val="2194568897"/>
                    </a:ext>
                  </a:extLst>
                </a:gridCol>
                <a:gridCol w="2417950">
                  <a:extLst>
                    <a:ext uri="{9D8B030D-6E8A-4147-A177-3AD203B41FA5}">
                      <a16:colId xmlns:a16="http://schemas.microsoft.com/office/drawing/2014/main" val="4068535511"/>
                    </a:ext>
                  </a:extLst>
                </a:gridCol>
              </a:tblGrid>
              <a:tr h="206202">
                <a:tc>
                  <a:txBody>
                    <a:bodyPr/>
                    <a:lstStyle/>
                    <a:p>
                      <a:r>
                        <a:rPr lang="en-US" sz="1100" b="1">
                          <a:latin typeface="Calibri" panose="020F0502020204030204" pitchFamily="34" charset="0"/>
                          <a:ea typeface="Calibri" panose="020F0502020204030204" pitchFamily="34" charset="0"/>
                          <a:cs typeface="Calibri" panose="020F0502020204030204" pitchFamily="34" charset="0"/>
                        </a:rPr>
                        <a:t>Lead Teacher</a:t>
                      </a:r>
                      <a:endParaRPr lang="en-GB" sz="1100" b="1">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r>
                        <a:rPr lang="en-GB" sz="1100" i="1">
                          <a:latin typeface="Calibri" panose="020F0502020204030204" pitchFamily="34" charset="0"/>
                          <a:ea typeface="Calibri" panose="020F0502020204030204" pitchFamily="34" charset="0"/>
                          <a:cs typeface="Calibri" panose="020F0502020204030204" pitchFamily="34" charset="0"/>
                        </a:rPr>
                        <a:t>Mr Salgado</a:t>
                      </a:r>
                    </a:p>
                  </a:txBody>
                  <a:tcPr/>
                </a:tc>
                <a:tc>
                  <a:txBody>
                    <a:bodyPr/>
                    <a:lstStyle/>
                    <a:p>
                      <a:r>
                        <a:rPr lang="en-US" sz="1100" b="1">
                          <a:latin typeface="Calibri" panose="020F0502020204030204" pitchFamily="34" charset="0"/>
                          <a:ea typeface="Calibri" panose="020F0502020204030204" pitchFamily="34" charset="0"/>
                          <a:cs typeface="Calibri" panose="020F0502020204030204" pitchFamily="34" charset="0"/>
                        </a:rPr>
                        <a:t>Email</a:t>
                      </a:r>
                      <a:endParaRPr lang="en-GB" sz="1100" b="1">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r>
                        <a:rPr lang="en-GB" sz="1100" i="1">
                          <a:latin typeface="Calibri" panose="020F0502020204030204" pitchFamily="34" charset="0"/>
                          <a:ea typeface="Calibri" panose="020F0502020204030204" pitchFamily="34" charset="0"/>
                          <a:cs typeface="Calibri" panose="020F0502020204030204" pitchFamily="34" charset="0"/>
                        </a:rPr>
                        <a:t>fsalgado@firvale.com</a:t>
                      </a:r>
                    </a:p>
                  </a:txBody>
                  <a:tcPr/>
                </a:tc>
                <a:extLst>
                  <a:ext uri="{0D108BD9-81ED-4DB2-BD59-A6C34878D82A}">
                    <a16:rowId xmlns:a16="http://schemas.microsoft.com/office/drawing/2014/main" val="3372156804"/>
                  </a:ext>
                </a:extLst>
              </a:tr>
              <a:tr h="756076">
                <a:tc>
                  <a:txBody>
                    <a:bodyPr/>
                    <a:lstStyle/>
                    <a:p>
                      <a:r>
                        <a:rPr lang="en-US" sz="1100" b="1">
                          <a:latin typeface="Calibri" panose="020F0502020204030204" pitchFamily="34" charset="0"/>
                          <a:ea typeface="Calibri" panose="020F0502020204030204" pitchFamily="34" charset="0"/>
                          <a:cs typeface="Calibri" panose="020F0502020204030204" pitchFamily="34" charset="0"/>
                        </a:rPr>
                        <a:t>Specification</a:t>
                      </a:r>
                    </a:p>
                    <a:p>
                      <a:endParaRPr lang="en-US" sz="1100" b="1">
                        <a:latin typeface="Calibri" panose="020F0502020204030204" pitchFamily="34" charset="0"/>
                        <a:ea typeface="Calibri" panose="020F0502020204030204" pitchFamily="34" charset="0"/>
                        <a:cs typeface="Calibri" panose="020F0502020204030204" pitchFamily="34" charset="0"/>
                      </a:endParaRPr>
                    </a:p>
                    <a:p>
                      <a:endParaRPr lang="en-US" sz="1100" b="1">
                        <a:latin typeface="Calibri" panose="020F0502020204030204" pitchFamily="34" charset="0"/>
                        <a:ea typeface="Calibri" panose="020F0502020204030204" pitchFamily="34" charset="0"/>
                        <a:cs typeface="Calibri" panose="020F0502020204030204" pitchFamily="34" charset="0"/>
                      </a:endParaRPr>
                    </a:p>
                    <a:p>
                      <a:endParaRPr lang="en-US" sz="1100" b="1">
                        <a:latin typeface="Calibri" panose="020F0502020204030204" pitchFamily="34" charset="0"/>
                        <a:ea typeface="Calibri" panose="020F0502020204030204" pitchFamily="34" charset="0"/>
                        <a:cs typeface="Calibri" panose="020F0502020204030204" pitchFamily="34" charset="0"/>
                      </a:endParaRPr>
                    </a:p>
                  </a:txBody>
                  <a:tcPr/>
                </a:tc>
                <a:tc gridSpan="3">
                  <a:txBody>
                    <a:bodyPr/>
                    <a:lstStyle/>
                    <a:p>
                      <a:r>
                        <a:rPr lang="en-GB" sz="900" i="1">
                          <a:latin typeface="Calibri" panose="020F0502020204030204" pitchFamily="34" charset="0"/>
                          <a:ea typeface="Calibri" panose="020F0502020204030204" pitchFamily="34" charset="0"/>
                          <a:cs typeface="Calibri" panose="020F0502020204030204" pitchFamily="34" charset="0"/>
                          <a:hlinkClick r:id="rId2"/>
                        </a:rPr>
                        <a:t>https://qualifications.pearson.com/en/qualifications/edexcel-gcses/spanish-2024.html?gclsrc=aw.ds&amp;gad_source=1&amp;gad_campaignid=24264331379&amp;gbraid=0AAAAAodf4cU0wF7xCC2-UXShxRFetW2Q4&amp;gclid=EAIaIQobChMIiOmZhf6BlwMVEpNQBh3lHjtsEAAYASAAEgI4QvD_BwE</a:t>
                      </a:r>
                      <a:r>
                        <a:rPr lang="en-GB" sz="900" i="1">
                          <a:latin typeface="Calibri" panose="020F0502020204030204" pitchFamily="34" charset="0"/>
                          <a:ea typeface="Calibri" panose="020F0502020204030204" pitchFamily="34" charset="0"/>
                          <a:cs typeface="Calibri" panose="020F0502020204030204" pitchFamily="34" charset="0"/>
                        </a:rPr>
                        <a:t> </a:t>
                      </a:r>
                    </a:p>
                  </a:txBody>
                  <a:tcPr/>
                </a:tc>
                <a:tc hMerge="1">
                  <a:txBody>
                    <a:bodyPr/>
                    <a:lstStyle/>
                    <a:p>
                      <a:endParaRPr lang="en-GB" sz="1100" b="1">
                        <a:latin typeface="Calibri" panose="020F0502020204030204" pitchFamily="34" charset="0"/>
                        <a:ea typeface="Calibri" panose="020F0502020204030204" pitchFamily="34" charset="0"/>
                        <a:cs typeface="Calibri" panose="020F0502020204030204" pitchFamily="34" charset="0"/>
                      </a:endParaRPr>
                    </a:p>
                  </a:txBody>
                  <a:tcPr/>
                </a:tc>
                <a:tc hMerge="1">
                  <a:txBody>
                    <a:bodyPr/>
                    <a:lstStyle/>
                    <a:p>
                      <a:endParaRPr lang="en-GB" sz="1100" i="1">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939925761"/>
                  </a:ext>
                </a:extLst>
              </a:tr>
            </a:tbl>
          </a:graphicData>
        </a:graphic>
      </p:graphicFrame>
      <p:graphicFrame>
        <p:nvGraphicFramePr>
          <p:cNvPr id="11" name="Table 10">
            <a:extLst>
              <a:ext uri="{FF2B5EF4-FFF2-40B4-BE49-F238E27FC236}">
                <a16:creationId xmlns:a16="http://schemas.microsoft.com/office/drawing/2014/main" id="{B099EF94-1D81-7560-5E6E-0BC76C051703}"/>
              </a:ext>
            </a:extLst>
          </p:cNvPr>
          <p:cNvGraphicFramePr>
            <a:graphicFrameLocks noGrp="1"/>
          </p:cNvGraphicFramePr>
          <p:nvPr/>
        </p:nvGraphicFramePr>
        <p:xfrm>
          <a:off x="444546" y="4217918"/>
          <a:ext cx="6662940" cy="3093720"/>
        </p:xfrm>
        <a:graphic>
          <a:graphicData uri="http://schemas.openxmlformats.org/drawingml/2006/table">
            <a:tbl>
              <a:tblPr firstRow="1" bandRow="1">
                <a:tableStyleId>{5940675A-B579-460E-94D1-54222C63F5DA}</a:tableStyleId>
              </a:tblPr>
              <a:tblGrid>
                <a:gridCol w="6662940">
                  <a:extLst>
                    <a:ext uri="{9D8B030D-6E8A-4147-A177-3AD203B41FA5}">
                      <a16:colId xmlns:a16="http://schemas.microsoft.com/office/drawing/2014/main" val="2782223313"/>
                    </a:ext>
                  </a:extLst>
                </a:gridCol>
              </a:tblGrid>
              <a:tr h="0">
                <a:tc>
                  <a:txBody>
                    <a:bodyPr/>
                    <a:lstStyle/>
                    <a:p>
                      <a:pPr algn="ctr"/>
                      <a:r>
                        <a:rPr lang="en-US" sz="1200" b="0">
                          <a:latin typeface="Calibri"/>
                          <a:ea typeface="Calibri"/>
                          <a:cs typeface="Calibri"/>
                        </a:rPr>
                        <a:t>Useful tips</a:t>
                      </a:r>
                      <a:endParaRPr lang="en-GB" sz="1200" b="0">
                        <a:latin typeface="Calibri"/>
                        <a:ea typeface="Calibri"/>
                        <a:cs typeface="Calibri"/>
                      </a:endParaRPr>
                    </a:p>
                  </a:txBody>
                  <a:tcPr>
                    <a:solidFill>
                      <a:srgbClr val="FFFF00"/>
                    </a:solidFill>
                  </a:tcPr>
                </a:tc>
                <a:extLst>
                  <a:ext uri="{0D108BD9-81ED-4DB2-BD59-A6C34878D82A}">
                    <a16:rowId xmlns:a16="http://schemas.microsoft.com/office/drawing/2014/main" val="3706422787"/>
                  </a:ext>
                </a:extLst>
              </a:tr>
              <a:tr h="2094818">
                <a:tc>
                  <a:txBody>
                    <a:bodyPr/>
                    <a:lstStyle/>
                    <a:p>
                      <a:r>
                        <a:rPr lang="en-GB" sz="1400" b="0" i="0">
                          <a:latin typeface="Aptos" panose="020B0004020202020204" pitchFamily="34" charset="0"/>
                          <a:ea typeface="Calibri" panose="020F0502020204030204" pitchFamily="34" charset="0"/>
                          <a:cs typeface="Calibri" panose="020F0502020204030204" pitchFamily="34" charset="0"/>
                        </a:rPr>
                        <a:t>Revise vocabulary: you need to have enough to say on every topic.</a:t>
                      </a:r>
                    </a:p>
                    <a:p>
                      <a:endParaRPr lang="en-GB" sz="1400" b="0" i="0">
                        <a:latin typeface="Aptos" panose="020B0004020202020204" pitchFamily="34" charset="0"/>
                        <a:ea typeface="Calibri" panose="020F0502020204030204" pitchFamily="34" charset="0"/>
                        <a:cs typeface="Calibri" panose="020F0502020204030204" pitchFamily="34" charset="0"/>
                      </a:endParaRPr>
                    </a:p>
                    <a:p>
                      <a:r>
                        <a:rPr lang="en-GB" sz="1400" b="0" i="0">
                          <a:latin typeface="Aptos" panose="020B0004020202020204" pitchFamily="34" charset="0"/>
                          <a:ea typeface="Calibri" panose="020F0502020204030204" pitchFamily="34" charset="0"/>
                          <a:cs typeface="Calibri" panose="020F0502020204030204" pitchFamily="34" charset="0"/>
                        </a:rPr>
                        <a:t>Learn key structures for each tense that you can use on any topic (one can, I think that, I would like to, I went…)</a:t>
                      </a:r>
                    </a:p>
                    <a:p>
                      <a:endParaRPr lang="en-GB" sz="1400" b="0" i="0">
                        <a:latin typeface="Aptos" panose="020B0004020202020204" pitchFamily="34" charset="0"/>
                        <a:ea typeface="Calibri" panose="020F0502020204030204" pitchFamily="34" charset="0"/>
                        <a:cs typeface="Calibri" panose="020F0502020204030204" pitchFamily="34" charset="0"/>
                      </a:endParaRPr>
                    </a:p>
                    <a:p>
                      <a:r>
                        <a:rPr lang="en-GB" sz="1400" b="0" i="0">
                          <a:latin typeface="Aptos" panose="020B0004020202020204" pitchFamily="34" charset="0"/>
                          <a:ea typeface="Calibri" panose="020F0502020204030204" pitchFamily="34" charset="0"/>
                          <a:cs typeface="Calibri" panose="020F0502020204030204" pitchFamily="34" charset="0"/>
                        </a:rPr>
                        <a:t>Make sure you understand what each question is asking you to do and look out for specific requirements (what you did </a:t>
                      </a:r>
                      <a:r>
                        <a:rPr lang="en-GB" sz="1400" b="1" i="0">
                          <a:latin typeface="Aptos" panose="020B0004020202020204" pitchFamily="34" charset="0"/>
                          <a:ea typeface="Calibri" panose="020F0502020204030204" pitchFamily="34" charset="0"/>
                          <a:cs typeface="Calibri" panose="020F0502020204030204" pitchFamily="34" charset="0"/>
                        </a:rPr>
                        <a:t>after school</a:t>
                      </a:r>
                      <a:r>
                        <a:rPr lang="en-GB" sz="1400" b="0" i="0">
                          <a:latin typeface="Aptos" panose="020B0004020202020204" pitchFamily="34" charset="0"/>
                          <a:ea typeface="Calibri" panose="020F0502020204030204" pitchFamily="34" charset="0"/>
                          <a:cs typeface="Calibri" panose="020F0502020204030204" pitchFamily="34" charset="0"/>
                        </a:rPr>
                        <a:t>…).</a:t>
                      </a:r>
                    </a:p>
                    <a:p>
                      <a:endParaRPr lang="en-GB" sz="1400" b="0" i="0">
                        <a:latin typeface="Aptos" panose="020B0004020202020204" pitchFamily="34" charset="0"/>
                        <a:ea typeface="Calibri" panose="020F0502020204030204" pitchFamily="34" charset="0"/>
                        <a:cs typeface="Calibri" panose="020F0502020204030204" pitchFamily="34" charset="0"/>
                      </a:endParaRPr>
                    </a:p>
                    <a:p>
                      <a:r>
                        <a:rPr lang="en-GB" sz="1400" b="0" i="0">
                          <a:latin typeface="Aptos" panose="020B0004020202020204" pitchFamily="34" charset="0"/>
                          <a:ea typeface="Calibri" panose="020F0502020204030204" pitchFamily="34" charset="0"/>
                          <a:cs typeface="Calibri" panose="020F0502020204030204" pitchFamily="34" charset="0"/>
                        </a:rPr>
                        <a:t>Avoid repeating sentences in the same task, but you can recycle them for different questions.</a:t>
                      </a:r>
                    </a:p>
                    <a:p>
                      <a:endParaRPr lang="en-GB" sz="1400" b="0" i="0">
                        <a:latin typeface="Aptos" panose="020B0004020202020204" pitchFamily="34" charset="0"/>
                        <a:ea typeface="Calibri" panose="020F0502020204030204" pitchFamily="34" charset="0"/>
                        <a:cs typeface="Calibri" panose="020F0502020204030204" pitchFamily="34" charset="0"/>
                      </a:endParaRPr>
                    </a:p>
                    <a:p>
                      <a:r>
                        <a:rPr lang="en-GB" sz="1400" b="0" i="0">
                          <a:latin typeface="Aptos" panose="020B0004020202020204" pitchFamily="34" charset="0"/>
                          <a:ea typeface="Calibri" panose="020F0502020204030204" pitchFamily="34" charset="0"/>
                          <a:cs typeface="Calibri" panose="020F0502020204030204" pitchFamily="34" charset="0"/>
                        </a:rPr>
                        <a:t>Think carefully before you choose which question to answer.</a:t>
                      </a:r>
                    </a:p>
                    <a:p>
                      <a:endParaRPr lang="en-GB" sz="1100" b="0" i="1">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397697903"/>
                  </a:ext>
                </a:extLst>
              </a:tr>
            </a:tbl>
          </a:graphicData>
        </a:graphic>
      </p:graphicFrame>
      <p:graphicFrame>
        <p:nvGraphicFramePr>
          <p:cNvPr id="12" name="Table 11">
            <a:extLst>
              <a:ext uri="{FF2B5EF4-FFF2-40B4-BE49-F238E27FC236}">
                <a16:creationId xmlns:a16="http://schemas.microsoft.com/office/drawing/2014/main" id="{9BB8186E-A7B1-8B3D-E2FE-ACF0A20EA85A}"/>
              </a:ext>
            </a:extLst>
          </p:cNvPr>
          <p:cNvGraphicFramePr>
            <a:graphicFrameLocks noGrp="1"/>
          </p:cNvGraphicFramePr>
          <p:nvPr/>
        </p:nvGraphicFramePr>
        <p:xfrm>
          <a:off x="444546" y="7390101"/>
          <a:ext cx="6662940" cy="1508760"/>
        </p:xfrm>
        <a:graphic>
          <a:graphicData uri="http://schemas.openxmlformats.org/drawingml/2006/table">
            <a:tbl>
              <a:tblPr firstRow="1" bandRow="1">
                <a:tableStyleId>{5940675A-B579-460E-94D1-54222C63F5DA}</a:tableStyleId>
              </a:tblPr>
              <a:tblGrid>
                <a:gridCol w="6662940">
                  <a:extLst>
                    <a:ext uri="{9D8B030D-6E8A-4147-A177-3AD203B41FA5}">
                      <a16:colId xmlns:a16="http://schemas.microsoft.com/office/drawing/2014/main" val="2782223313"/>
                    </a:ext>
                  </a:extLst>
                </a:gridCol>
              </a:tblGrid>
              <a:tr h="205951">
                <a:tc>
                  <a:txBody>
                    <a:bodyPr/>
                    <a:lstStyle/>
                    <a:p>
                      <a:pPr algn="ctr"/>
                      <a:r>
                        <a:rPr lang="en-US" sz="1200" b="0">
                          <a:latin typeface="Calibri"/>
                          <a:ea typeface="Calibri"/>
                          <a:cs typeface="Calibri"/>
                        </a:rPr>
                        <a:t>Useful Revision Resources</a:t>
                      </a:r>
                      <a:endParaRPr lang="en-GB" sz="1200" b="0">
                        <a:latin typeface="Calibri"/>
                        <a:ea typeface="Calibri"/>
                        <a:cs typeface="Calibri"/>
                      </a:endParaRPr>
                    </a:p>
                  </a:txBody>
                  <a:tcPr>
                    <a:solidFill>
                      <a:srgbClr val="FFFF00"/>
                    </a:solidFill>
                  </a:tcPr>
                </a:tc>
                <a:extLst>
                  <a:ext uri="{0D108BD9-81ED-4DB2-BD59-A6C34878D82A}">
                    <a16:rowId xmlns:a16="http://schemas.microsoft.com/office/drawing/2014/main" val="3706422787"/>
                  </a:ext>
                </a:extLst>
              </a:tr>
              <a:tr h="1138790">
                <a:tc>
                  <a:txBody>
                    <a:bodyPr/>
                    <a:lstStyle/>
                    <a:p>
                      <a:r>
                        <a:rPr lang="en-GB" sz="1400" b="0" i="0">
                          <a:latin typeface="Aptos"/>
                          <a:ea typeface="Calibri"/>
                          <a:cs typeface="Calibri"/>
                        </a:rPr>
                        <a:t>QuACNOT page</a:t>
                      </a:r>
                    </a:p>
                    <a:p>
                      <a:r>
                        <a:rPr lang="en-GB" sz="1400" b="0" i="0">
                          <a:latin typeface="Aptos" panose="020B0004020202020204" pitchFamily="34" charset="0"/>
                          <a:ea typeface="Calibri" panose="020F0502020204030204" pitchFamily="34" charset="0"/>
                          <a:cs typeface="Calibri" panose="020F0502020204030204" pitchFamily="34" charset="0"/>
                        </a:rPr>
                        <a:t>Basic tenses page</a:t>
                      </a:r>
                    </a:p>
                    <a:p>
                      <a:r>
                        <a:rPr lang="en-GB" sz="1400" b="0" i="0">
                          <a:latin typeface="Aptos" panose="020B0004020202020204" pitchFamily="34" charset="0"/>
                          <a:ea typeface="Calibri" panose="020F0502020204030204" pitchFamily="34" charset="0"/>
                          <a:cs typeface="Calibri" panose="020F0502020204030204" pitchFamily="34" charset="0"/>
                        </a:rPr>
                        <a:t>Sentence builders</a:t>
                      </a:r>
                    </a:p>
                    <a:p>
                      <a:endParaRPr lang="en-GB" sz="1100" b="0" i="1">
                        <a:latin typeface="Calibri" panose="020F0502020204030204" pitchFamily="34" charset="0"/>
                        <a:ea typeface="Calibri" panose="020F0502020204030204" pitchFamily="34" charset="0"/>
                        <a:cs typeface="Calibri" panose="020F0502020204030204" pitchFamily="34" charset="0"/>
                      </a:endParaRPr>
                    </a:p>
                    <a:p>
                      <a:endParaRPr lang="en-GB" sz="1100" b="0" i="1">
                        <a:latin typeface="Calibri" panose="020F0502020204030204" pitchFamily="34" charset="0"/>
                        <a:ea typeface="Calibri" panose="020F0502020204030204" pitchFamily="34" charset="0"/>
                        <a:cs typeface="Calibri" panose="020F0502020204030204" pitchFamily="34" charset="0"/>
                      </a:endParaRPr>
                    </a:p>
                    <a:p>
                      <a:endParaRPr lang="en-GB" sz="1100" b="0" i="1">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397697903"/>
                  </a:ext>
                </a:extLst>
              </a:tr>
            </a:tbl>
          </a:graphicData>
        </a:graphic>
      </p:graphicFrame>
      <p:pic>
        <p:nvPicPr>
          <p:cNvPr id="9" name="Picture 8" descr="A blue square with white text&#10;&#10;AI-generated content may be incorrect.">
            <a:extLst>
              <a:ext uri="{FF2B5EF4-FFF2-40B4-BE49-F238E27FC236}">
                <a16:creationId xmlns:a16="http://schemas.microsoft.com/office/drawing/2014/main" id="{1B0E63AE-FAD1-822F-757D-844C8FC11BA6}"/>
              </a:ext>
            </a:extLst>
          </p:cNvPr>
          <p:cNvPicPr>
            <a:picLocks noChangeAspect="1"/>
          </p:cNvPicPr>
          <p:nvPr/>
        </p:nvPicPr>
        <p:blipFill>
          <a:blip r:embed="rId3"/>
          <a:stretch>
            <a:fillRect/>
          </a:stretch>
        </p:blipFill>
        <p:spPr>
          <a:xfrm>
            <a:off x="6217441" y="264729"/>
            <a:ext cx="693703" cy="713388"/>
          </a:xfrm>
          <a:prstGeom prst="rect">
            <a:avLst/>
          </a:prstGeom>
        </p:spPr>
      </p:pic>
      <p:sp>
        <p:nvSpPr>
          <p:cNvPr id="5" name="TextBox 2">
            <a:extLst>
              <a:ext uri="{FF2B5EF4-FFF2-40B4-BE49-F238E27FC236}">
                <a16:creationId xmlns:a16="http://schemas.microsoft.com/office/drawing/2014/main" id="{C8D8D00B-2EA6-C8F0-463C-F6396EC20DB9}"/>
              </a:ext>
            </a:extLst>
          </p:cNvPr>
          <p:cNvSpPr>
            <a:spLocks noGrp="1"/>
          </p:cNvSpPr>
          <p:nvPr/>
        </p:nvSpPr>
        <p:spPr>
          <a:xfrm>
            <a:off x="3792629" y="259805"/>
            <a:ext cx="2147217" cy="646331"/>
          </a:xfrm>
          <a:prstGeom prst="rect">
            <a:avLst/>
          </a:prstGeom>
          <a:solidFill>
            <a:schemeClr val="tx2">
              <a:lumMod val="10000"/>
              <a:lumOff val="90000"/>
            </a:schemeClr>
          </a:solidFill>
        </p:spPr>
        <p:txBody>
          <a:bodyPr wrap="square" lIns="91440" tIns="45720" rIns="91440" bIns="45720" anchor="t">
            <a:spAutoFit/>
          </a:bodyPr>
          <a:lstStyle/>
          <a:p>
            <a:r>
              <a:rPr lang="en-US" sz="1200">
                <a:latin typeface="Aptos Display"/>
              </a:rPr>
              <a:t>Tuesday 3rd November</a:t>
            </a:r>
          </a:p>
          <a:p>
            <a:r>
              <a:rPr lang="en-US" sz="1200">
                <a:latin typeface="Aptos Display"/>
              </a:rPr>
              <a:t>1:20pm</a:t>
            </a:r>
          </a:p>
          <a:p>
            <a:r>
              <a:rPr lang="en-US" sz="1200">
                <a:latin typeface="Aptos Display"/>
              </a:rPr>
              <a:t>80 mins (H) / 75 mins (F)</a:t>
            </a:r>
          </a:p>
        </p:txBody>
      </p:sp>
    </p:spTree>
    <p:extLst>
      <p:ext uri="{BB962C8B-B14F-4D97-AF65-F5344CB8AC3E}">
        <p14:creationId xmlns:p14="http://schemas.microsoft.com/office/powerpoint/2010/main" val="23297614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65DEBA-F622-E1C3-9CED-9094772B7F97}"/>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5F5EF0FF-0B3F-B141-5D7E-C51C8B899AA8}"/>
              </a:ext>
            </a:extLst>
          </p:cNvPr>
          <p:cNvSpPr/>
          <p:nvPr/>
        </p:nvSpPr>
        <p:spPr>
          <a:xfrm>
            <a:off x="-1" y="0"/>
            <a:ext cx="7559676" cy="10439400"/>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Rounded Corners 6">
            <a:extLst>
              <a:ext uri="{FF2B5EF4-FFF2-40B4-BE49-F238E27FC236}">
                <a16:creationId xmlns:a16="http://schemas.microsoft.com/office/drawing/2014/main" id="{965547FA-A2A1-93C6-E6FE-AEF211E8923E}"/>
              </a:ext>
            </a:extLst>
          </p:cNvPr>
          <p:cNvSpPr/>
          <p:nvPr/>
        </p:nvSpPr>
        <p:spPr>
          <a:xfrm>
            <a:off x="261728" y="224288"/>
            <a:ext cx="7036219" cy="9954882"/>
          </a:xfrm>
          <a:prstGeom prst="roundRect">
            <a:avLst>
              <a:gd name="adj" fmla="val 499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91049FAA-11F3-63F2-BD4A-32EFBF90F339}"/>
              </a:ext>
            </a:extLst>
          </p:cNvPr>
          <p:cNvSpPr txBox="1"/>
          <p:nvPr/>
        </p:nvSpPr>
        <p:spPr>
          <a:xfrm>
            <a:off x="444545" y="260230"/>
            <a:ext cx="4002763" cy="584775"/>
          </a:xfrm>
          <a:prstGeom prst="rect">
            <a:avLst/>
          </a:prstGeom>
          <a:noFill/>
        </p:spPr>
        <p:txBody>
          <a:bodyPr wrap="square" rtlCol="0">
            <a:spAutoFit/>
          </a:bodyPr>
          <a:lstStyle/>
          <a:p>
            <a:r>
              <a:rPr lang="en-US" sz="3200">
                <a:latin typeface="Trade Gothic Inline" panose="020B0504030203020204" pitchFamily="34" charset="0"/>
              </a:rPr>
              <a:t>Sports studies</a:t>
            </a:r>
            <a:endParaRPr lang="en-GB" sz="3200">
              <a:latin typeface="Trade Gothic Inline" panose="020B0504030203020204" pitchFamily="34" charset="0"/>
            </a:endParaRPr>
          </a:p>
        </p:txBody>
      </p:sp>
      <p:graphicFrame>
        <p:nvGraphicFramePr>
          <p:cNvPr id="4" name="Table 3">
            <a:extLst>
              <a:ext uri="{FF2B5EF4-FFF2-40B4-BE49-F238E27FC236}">
                <a16:creationId xmlns:a16="http://schemas.microsoft.com/office/drawing/2014/main" id="{B1067B53-6BF1-A53F-9E28-2C26EE50F5E1}"/>
              </a:ext>
            </a:extLst>
          </p:cNvPr>
          <p:cNvGraphicFramePr>
            <a:graphicFrameLocks noGrp="1"/>
          </p:cNvGraphicFramePr>
          <p:nvPr/>
        </p:nvGraphicFramePr>
        <p:xfrm>
          <a:off x="444546" y="999120"/>
          <a:ext cx="6662940" cy="3197753"/>
        </p:xfrm>
        <a:graphic>
          <a:graphicData uri="http://schemas.openxmlformats.org/drawingml/2006/table">
            <a:tbl>
              <a:tblPr firstRow="1" bandRow="1">
                <a:tableStyleId>{5940675A-B579-460E-94D1-54222C63F5DA}</a:tableStyleId>
              </a:tblPr>
              <a:tblGrid>
                <a:gridCol w="831361">
                  <a:extLst>
                    <a:ext uri="{9D8B030D-6E8A-4147-A177-3AD203B41FA5}">
                      <a16:colId xmlns:a16="http://schemas.microsoft.com/office/drawing/2014/main" val="2782223313"/>
                    </a:ext>
                  </a:extLst>
                </a:gridCol>
                <a:gridCol w="1389619">
                  <a:extLst>
                    <a:ext uri="{9D8B030D-6E8A-4147-A177-3AD203B41FA5}">
                      <a16:colId xmlns:a16="http://schemas.microsoft.com/office/drawing/2014/main" val="911417166"/>
                    </a:ext>
                  </a:extLst>
                </a:gridCol>
                <a:gridCol w="1110490">
                  <a:extLst>
                    <a:ext uri="{9D8B030D-6E8A-4147-A177-3AD203B41FA5}">
                      <a16:colId xmlns:a16="http://schemas.microsoft.com/office/drawing/2014/main" val="3218362732"/>
                    </a:ext>
                  </a:extLst>
                </a:gridCol>
                <a:gridCol w="1110490">
                  <a:extLst>
                    <a:ext uri="{9D8B030D-6E8A-4147-A177-3AD203B41FA5}">
                      <a16:colId xmlns:a16="http://schemas.microsoft.com/office/drawing/2014/main" val="506664628"/>
                    </a:ext>
                  </a:extLst>
                </a:gridCol>
                <a:gridCol w="1110490">
                  <a:extLst>
                    <a:ext uri="{9D8B030D-6E8A-4147-A177-3AD203B41FA5}">
                      <a16:colId xmlns:a16="http://schemas.microsoft.com/office/drawing/2014/main" val="3705982452"/>
                    </a:ext>
                  </a:extLst>
                </a:gridCol>
                <a:gridCol w="1110490">
                  <a:extLst>
                    <a:ext uri="{9D8B030D-6E8A-4147-A177-3AD203B41FA5}">
                      <a16:colId xmlns:a16="http://schemas.microsoft.com/office/drawing/2014/main" val="2438489882"/>
                    </a:ext>
                  </a:extLst>
                </a:gridCol>
              </a:tblGrid>
              <a:tr h="414541">
                <a:tc>
                  <a:txBody>
                    <a:bodyPr/>
                    <a:lstStyle/>
                    <a:p>
                      <a:r>
                        <a:rPr lang="en-US" sz="1200" b="1" i="0">
                          <a:latin typeface="Aptos Display" panose="020B0004020202020204" pitchFamily="34" charset="0"/>
                          <a:ea typeface="Calibri"/>
                          <a:cs typeface="Calibri"/>
                        </a:rPr>
                        <a:t>Paper </a:t>
                      </a:r>
                      <a:endParaRPr lang="en-GB" sz="1200" b="1" i="0">
                        <a:latin typeface="Aptos Display" panose="020B0004020202020204" pitchFamily="34" charset="0"/>
                        <a:ea typeface="Calibri"/>
                        <a:cs typeface="Calibri"/>
                      </a:endParaRPr>
                    </a:p>
                  </a:txBody>
                  <a:tcPr/>
                </a:tc>
                <a:tc>
                  <a:txBody>
                    <a:bodyPr/>
                    <a:lstStyle/>
                    <a:p>
                      <a:r>
                        <a:rPr lang="en-GB" sz="1200" i="0">
                          <a:latin typeface="Aptos Display" panose="020B0004020202020204" pitchFamily="34" charset="0"/>
                          <a:ea typeface="Calibri"/>
                          <a:cs typeface="Calibri"/>
                        </a:rPr>
                        <a:t>Contemporary Issues in Sport</a:t>
                      </a:r>
                    </a:p>
                  </a:txBody>
                  <a:tcPr/>
                </a:tc>
                <a:tc>
                  <a:txBody>
                    <a:bodyPr/>
                    <a:lstStyle/>
                    <a:p>
                      <a:r>
                        <a:rPr lang="en-US" sz="1200" b="1" i="0">
                          <a:latin typeface="Aptos Display"/>
                          <a:ea typeface="Calibri"/>
                          <a:cs typeface="Calibri"/>
                        </a:rPr>
                        <a:t>Length</a:t>
                      </a:r>
                      <a:endParaRPr lang="en-GB" sz="1200" b="1" i="0">
                        <a:latin typeface="Aptos Display"/>
                        <a:ea typeface="Calibri"/>
                        <a:cs typeface="Calibri"/>
                      </a:endParaRPr>
                    </a:p>
                  </a:txBody>
                  <a:tcPr/>
                </a:tc>
                <a:tc>
                  <a:txBody>
                    <a:bodyPr/>
                    <a:lstStyle/>
                    <a:p>
                      <a:r>
                        <a:rPr lang="en-GB" sz="1200" i="0">
                          <a:latin typeface="Aptos Display" panose="020B0004020202020204" pitchFamily="34" charset="0"/>
                          <a:ea typeface="Calibri"/>
                          <a:cs typeface="Calibri"/>
                        </a:rPr>
                        <a:t>1 hour 15 minutes</a:t>
                      </a:r>
                    </a:p>
                  </a:txBody>
                  <a:tcPr/>
                </a:tc>
                <a:tc>
                  <a:txBody>
                    <a:bodyPr/>
                    <a:lstStyle/>
                    <a:p>
                      <a:r>
                        <a:rPr lang="en-US" sz="1200" b="1" i="0">
                          <a:latin typeface="Aptos Display" panose="020B0004020202020204" pitchFamily="34" charset="0"/>
                          <a:ea typeface="Calibri"/>
                          <a:cs typeface="Calibri"/>
                        </a:rPr>
                        <a:t>Marks</a:t>
                      </a:r>
                      <a:endParaRPr lang="en-GB" sz="1200" b="1" i="0">
                        <a:latin typeface="Aptos Display" panose="020B0004020202020204" pitchFamily="34" charset="0"/>
                        <a:ea typeface="Calibri"/>
                        <a:cs typeface="Calibri"/>
                      </a:endParaRPr>
                    </a:p>
                  </a:txBody>
                  <a:tcPr/>
                </a:tc>
                <a:tc>
                  <a:txBody>
                    <a:bodyPr/>
                    <a:lstStyle/>
                    <a:p>
                      <a:r>
                        <a:rPr lang="en-GB" sz="1200" i="0">
                          <a:latin typeface="Aptos Display" panose="020B0004020202020204" pitchFamily="34" charset="0"/>
                          <a:ea typeface="Calibri"/>
                          <a:cs typeface="Calibri"/>
                        </a:rPr>
                        <a:t>70</a:t>
                      </a:r>
                    </a:p>
                  </a:txBody>
                  <a:tcPr/>
                </a:tc>
                <a:extLst>
                  <a:ext uri="{0D108BD9-81ED-4DB2-BD59-A6C34878D82A}">
                    <a16:rowId xmlns:a16="http://schemas.microsoft.com/office/drawing/2014/main" val="3706422787"/>
                  </a:ext>
                </a:extLst>
              </a:tr>
              <a:tr h="234906">
                <a:tc gridSpan="6">
                  <a:txBody>
                    <a:bodyPr/>
                    <a:lstStyle/>
                    <a:p>
                      <a:pPr algn="ctr"/>
                      <a:r>
                        <a:rPr lang="en-GB" sz="1200" b="0" i="0">
                          <a:latin typeface="Calibri"/>
                          <a:ea typeface="Calibri"/>
                          <a:cs typeface="Calibri"/>
                        </a:rPr>
                        <a:t>Topics / Subjects – what will be on the exam?</a:t>
                      </a:r>
                    </a:p>
                  </a:txBody>
                  <a:tcPr>
                    <a:solidFill>
                      <a:schemeClr val="accent4">
                        <a:lumMod val="20000"/>
                        <a:lumOff val="80000"/>
                      </a:schemeClr>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430028649"/>
                  </a:ext>
                </a:extLst>
              </a:tr>
              <a:tr h="2466233">
                <a:tc gridSpan="6">
                  <a:txBody>
                    <a:bodyPr/>
                    <a:lstStyle/>
                    <a:p>
                      <a:pPr algn="l" rtl="0" fontAlgn="base"/>
                      <a:r>
                        <a:rPr lang="en-GB" sz="1100" b="1" i="0">
                          <a:solidFill>
                            <a:srgbClr val="000000"/>
                          </a:solidFill>
                          <a:effectLst/>
                          <a:latin typeface="+mn-lt"/>
                        </a:rPr>
                        <a:t>Topic Area 1: Issues Affecting Participation</a:t>
                      </a:r>
                      <a:r>
                        <a:rPr lang="en-US" sz="1100" b="1" i="0">
                          <a:solidFill>
                            <a:srgbClr val="000000"/>
                          </a:solidFill>
                          <a:effectLst/>
                          <a:latin typeface="+mn-lt"/>
                        </a:rPr>
                        <a:t>​</a:t>
                      </a:r>
                    </a:p>
                    <a:p>
                      <a:pPr marL="171450" indent="-171450" algn="l" rtl="0" fontAlgn="base">
                        <a:buFont typeface="Arial" panose="020B0604020202020204" pitchFamily="34" charset="0"/>
                        <a:buChar char="•"/>
                      </a:pPr>
                      <a:r>
                        <a:rPr lang="en-GB" sz="1100" b="0" i="0">
                          <a:solidFill>
                            <a:srgbClr val="000000"/>
                          </a:solidFill>
                          <a:effectLst/>
                          <a:latin typeface="+mn-lt"/>
                        </a:rPr>
                        <a:t>1.1 User Groups</a:t>
                      </a:r>
                      <a:r>
                        <a:rPr lang="en-US" sz="1100" b="0" i="0">
                          <a:solidFill>
                            <a:srgbClr val="000000"/>
                          </a:solidFill>
                          <a:effectLst/>
                          <a:latin typeface="+mn-lt"/>
                        </a:rPr>
                        <a:t>​</a:t>
                      </a:r>
                    </a:p>
                    <a:p>
                      <a:pPr marL="171450" indent="-171450" algn="l" rtl="0" fontAlgn="base">
                        <a:buFont typeface="Arial" panose="020B0604020202020204" pitchFamily="34" charset="0"/>
                        <a:buChar char="•"/>
                      </a:pPr>
                      <a:r>
                        <a:rPr lang="en-GB" sz="1100" b="0" i="0">
                          <a:solidFill>
                            <a:srgbClr val="000000"/>
                          </a:solidFill>
                          <a:effectLst/>
                          <a:latin typeface="+mn-lt"/>
                        </a:rPr>
                        <a:t>1.2 Barriers to Participation</a:t>
                      </a:r>
                      <a:r>
                        <a:rPr lang="en-US" sz="1100" b="0" i="0">
                          <a:solidFill>
                            <a:srgbClr val="000000"/>
                          </a:solidFill>
                          <a:effectLst/>
                          <a:latin typeface="+mn-lt"/>
                        </a:rPr>
                        <a:t>​</a:t>
                      </a:r>
                    </a:p>
                    <a:p>
                      <a:pPr marL="171450" indent="-171450" algn="l" rtl="0" fontAlgn="base">
                        <a:buFont typeface="Arial" panose="020B0604020202020204" pitchFamily="34" charset="0"/>
                        <a:buChar char="•"/>
                      </a:pPr>
                      <a:r>
                        <a:rPr lang="en-GB" sz="1100" b="0" i="0">
                          <a:solidFill>
                            <a:srgbClr val="000000"/>
                          </a:solidFill>
                          <a:effectLst/>
                          <a:latin typeface="+mn-lt"/>
                        </a:rPr>
                        <a:t>1.3 Overcoming Barriers</a:t>
                      </a:r>
                      <a:r>
                        <a:rPr lang="en-US" sz="1100" b="0" i="0">
                          <a:solidFill>
                            <a:srgbClr val="000000"/>
                          </a:solidFill>
                          <a:effectLst/>
                          <a:latin typeface="+mn-lt"/>
                        </a:rPr>
                        <a:t>​</a:t>
                      </a:r>
                    </a:p>
                    <a:p>
                      <a:pPr marL="171450" indent="-171450" algn="l" rtl="0" fontAlgn="base">
                        <a:buFont typeface="Arial" panose="020B0604020202020204" pitchFamily="34" charset="0"/>
                        <a:buChar char="•"/>
                      </a:pPr>
                      <a:r>
                        <a:rPr lang="en-GB" sz="1100" b="0" i="0">
                          <a:solidFill>
                            <a:srgbClr val="000000"/>
                          </a:solidFill>
                          <a:effectLst/>
                          <a:latin typeface="+mn-lt"/>
                        </a:rPr>
                        <a:t>1.4 Popularity of Sport</a:t>
                      </a:r>
                      <a:r>
                        <a:rPr lang="en-US" sz="1100" b="0" i="0">
                          <a:solidFill>
                            <a:srgbClr val="000000"/>
                          </a:solidFill>
                          <a:effectLst/>
                          <a:latin typeface="+mn-lt"/>
                        </a:rPr>
                        <a:t>​</a:t>
                      </a:r>
                    </a:p>
                    <a:p>
                      <a:pPr marL="171450" indent="-171450" algn="l" rtl="0" fontAlgn="base">
                        <a:buFont typeface="Arial" panose="020B0604020202020204" pitchFamily="34" charset="0"/>
                        <a:buChar char="•"/>
                      </a:pPr>
                      <a:r>
                        <a:rPr lang="en-GB" sz="1100" b="0" i="0">
                          <a:solidFill>
                            <a:srgbClr val="000000"/>
                          </a:solidFill>
                          <a:effectLst/>
                          <a:latin typeface="+mn-lt"/>
                        </a:rPr>
                        <a:t>1.5 Emerging Sports </a:t>
                      </a:r>
                      <a:r>
                        <a:rPr lang="en-US" sz="1100" b="0" i="0">
                          <a:solidFill>
                            <a:srgbClr val="000000"/>
                          </a:solidFill>
                          <a:effectLst/>
                          <a:latin typeface="+mn-lt"/>
                        </a:rPr>
                        <a:t>​</a:t>
                      </a:r>
                    </a:p>
                    <a:p>
                      <a:pPr algn="l" rtl="0" fontAlgn="base"/>
                      <a:r>
                        <a:rPr lang="en-GB" sz="1100" b="0" i="0">
                          <a:solidFill>
                            <a:srgbClr val="000000"/>
                          </a:solidFill>
                          <a:effectLst/>
                          <a:latin typeface="+mn-lt"/>
                        </a:rPr>
                        <a:t>​</a:t>
                      </a:r>
                      <a:endParaRPr lang="en-GB" sz="1100" b="1" i="0">
                        <a:solidFill>
                          <a:srgbClr val="000000"/>
                        </a:solidFill>
                        <a:effectLst/>
                        <a:latin typeface="+mn-lt"/>
                      </a:endParaRPr>
                    </a:p>
                    <a:p>
                      <a:pPr algn="l" rtl="0" fontAlgn="base"/>
                      <a:r>
                        <a:rPr lang="en-GB" sz="1100" b="1" i="0">
                          <a:solidFill>
                            <a:srgbClr val="000000"/>
                          </a:solidFill>
                          <a:effectLst/>
                          <a:latin typeface="+mn-lt"/>
                        </a:rPr>
                        <a:t>Topic Area 2: Promoting Values</a:t>
                      </a:r>
                      <a:r>
                        <a:rPr lang="en-US" sz="1100" b="1" i="0">
                          <a:solidFill>
                            <a:srgbClr val="000000"/>
                          </a:solidFill>
                          <a:effectLst/>
                          <a:latin typeface="+mn-lt"/>
                        </a:rPr>
                        <a:t>​</a:t>
                      </a:r>
                    </a:p>
                    <a:p>
                      <a:pPr marL="171450" indent="-171450" algn="l" rtl="0" fontAlgn="base">
                        <a:buFont typeface="Arial" panose="020B0604020202020204" pitchFamily="34" charset="0"/>
                        <a:buChar char="•"/>
                      </a:pPr>
                      <a:r>
                        <a:rPr lang="en-GB" sz="1100" b="0" i="0">
                          <a:solidFill>
                            <a:srgbClr val="000000"/>
                          </a:solidFill>
                          <a:effectLst/>
                          <a:latin typeface="+mn-lt"/>
                        </a:rPr>
                        <a:t>2.1 Sporting Values</a:t>
                      </a:r>
                      <a:r>
                        <a:rPr lang="en-US" sz="1100" b="0" i="0">
                          <a:solidFill>
                            <a:srgbClr val="000000"/>
                          </a:solidFill>
                          <a:effectLst/>
                          <a:latin typeface="+mn-lt"/>
                        </a:rPr>
                        <a:t>​</a:t>
                      </a:r>
                    </a:p>
                    <a:p>
                      <a:pPr marL="171450" indent="-171450" algn="l" rtl="0" fontAlgn="base">
                        <a:buFont typeface="Arial" panose="020B0604020202020204" pitchFamily="34" charset="0"/>
                        <a:buChar char="•"/>
                      </a:pPr>
                      <a:r>
                        <a:rPr lang="en-GB" sz="1100" b="0" i="0">
                          <a:solidFill>
                            <a:srgbClr val="000000"/>
                          </a:solidFill>
                          <a:effectLst/>
                          <a:latin typeface="+mn-lt"/>
                        </a:rPr>
                        <a:t>2.2 Olympic and Paralympic Values</a:t>
                      </a:r>
                      <a:r>
                        <a:rPr lang="en-US" sz="1100" b="0" i="0">
                          <a:solidFill>
                            <a:srgbClr val="000000"/>
                          </a:solidFill>
                          <a:effectLst/>
                          <a:latin typeface="+mn-lt"/>
                        </a:rPr>
                        <a:t>​</a:t>
                      </a:r>
                    </a:p>
                    <a:p>
                      <a:pPr marL="171450" indent="-171450" algn="l" rtl="0" fontAlgn="base">
                        <a:buFont typeface="Arial" panose="020B0604020202020204" pitchFamily="34" charset="0"/>
                        <a:buChar char="•"/>
                      </a:pPr>
                      <a:r>
                        <a:rPr lang="en-GB" sz="1100" b="0" i="0">
                          <a:solidFill>
                            <a:srgbClr val="000000"/>
                          </a:solidFill>
                          <a:effectLst/>
                          <a:latin typeface="+mn-lt"/>
                        </a:rPr>
                        <a:t>2.3 Sporting Initiatives</a:t>
                      </a:r>
                      <a:r>
                        <a:rPr lang="en-US" sz="1100" b="0" i="0">
                          <a:solidFill>
                            <a:srgbClr val="000000"/>
                          </a:solidFill>
                          <a:effectLst/>
                          <a:latin typeface="+mn-lt"/>
                        </a:rPr>
                        <a:t>​</a:t>
                      </a:r>
                    </a:p>
                    <a:p>
                      <a:pPr marL="171450" indent="-171450" algn="l" rtl="0" fontAlgn="base">
                        <a:buFont typeface="Arial" panose="020B0604020202020204" pitchFamily="34" charset="0"/>
                        <a:buChar char="•"/>
                      </a:pPr>
                      <a:r>
                        <a:rPr lang="en-GB" sz="1100" b="0" i="0">
                          <a:solidFill>
                            <a:srgbClr val="000000"/>
                          </a:solidFill>
                          <a:effectLst/>
                          <a:latin typeface="+mn-lt"/>
                        </a:rPr>
                        <a:t>2.4 Sporting Behaviour</a:t>
                      </a:r>
                      <a:r>
                        <a:rPr lang="en-US" sz="1100" b="0" i="0">
                          <a:solidFill>
                            <a:srgbClr val="000000"/>
                          </a:solidFill>
                          <a:effectLst/>
                          <a:latin typeface="+mn-lt"/>
                        </a:rPr>
                        <a:t>​</a:t>
                      </a:r>
                    </a:p>
                    <a:p>
                      <a:pPr marL="171450" indent="-171450" algn="l" rtl="0" fontAlgn="base">
                        <a:buFont typeface="Arial" panose="020B0604020202020204" pitchFamily="34" charset="0"/>
                        <a:buChar char="•"/>
                      </a:pPr>
                      <a:r>
                        <a:rPr lang="en-GB" sz="1100" b="0" i="0">
                          <a:solidFill>
                            <a:srgbClr val="000000"/>
                          </a:solidFill>
                          <a:effectLst/>
                          <a:latin typeface="+mn-lt"/>
                        </a:rPr>
                        <a:t>2.5 Performance Enhancing Drugs (PEDs)</a:t>
                      </a:r>
                      <a:endParaRPr lang="en-US" sz="1100" b="0" i="0">
                        <a:solidFill>
                          <a:srgbClr val="000000"/>
                        </a:solidFill>
                        <a:effectLst/>
                        <a:latin typeface="+mn-lt"/>
                      </a:endParaRPr>
                    </a:p>
                  </a:txBody>
                  <a:tcPr/>
                </a:tc>
                <a:tc hMerge="1">
                  <a:txBody>
                    <a:bodyPr/>
                    <a:lstStyle/>
                    <a:p>
                      <a:endParaRPr/>
                    </a:p>
                  </a:txBody>
                  <a:tcPr/>
                </a:tc>
                <a:tc hMerge="1">
                  <a:txBody>
                    <a:bodyPr/>
                    <a:lstStyle/>
                    <a:p>
                      <a:endParaRPr lang="en-GB" b="1"/>
                    </a:p>
                  </a:txBody>
                  <a:tcPr/>
                </a:tc>
                <a:tc hMerge="1">
                  <a:txBody>
                    <a:bodyPr/>
                    <a:lstStyle/>
                    <a:p>
                      <a:endParaRPr lang="en-GB"/>
                    </a:p>
                  </a:txBody>
                  <a:tcPr/>
                </a:tc>
                <a:tc hMerge="1">
                  <a:txBody>
                    <a:bodyPr/>
                    <a:lstStyle/>
                    <a:p>
                      <a:endParaRPr lang="en-GB" b="1"/>
                    </a:p>
                  </a:txBody>
                  <a:tcPr/>
                </a:tc>
                <a:tc hMerge="1">
                  <a:txBody>
                    <a:bodyPr/>
                    <a:lstStyle/>
                    <a:p>
                      <a:endParaRPr lang="en-GB"/>
                    </a:p>
                  </a:txBody>
                  <a:tcPr/>
                </a:tc>
                <a:extLst>
                  <a:ext uri="{0D108BD9-81ED-4DB2-BD59-A6C34878D82A}">
                    <a16:rowId xmlns:a16="http://schemas.microsoft.com/office/drawing/2014/main" val="3397697903"/>
                  </a:ext>
                </a:extLst>
              </a:tr>
            </a:tbl>
          </a:graphicData>
        </a:graphic>
      </p:graphicFrame>
      <p:graphicFrame>
        <p:nvGraphicFramePr>
          <p:cNvPr id="13" name="Table 12">
            <a:extLst>
              <a:ext uri="{FF2B5EF4-FFF2-40B4-BE49-F238E27FC236}">
                <a16:creationId xmlns:a16="http://schemas.microsoft.com/office/drawing/2014/main" id="{B634D252-C215-DADB-0EF9-1B567AB4DD20}"/>
              </a:ext>
            </a:extLst>
          </p:cNvPr>
          <p:cNvGraphicFramePr>
            <a:graphicFrameLocks noGrp="1"/>
          </p:cNvGraphicFramePr>
          <p:nvPr/>
        </p:nvGraphicFramePr>
        <p:xfrm>
          <a:off x="444545" y="8913035"/>
          <a:ext cx="6662940" cy="1021080"/>
        </p:xfrm>
        <a:graphic>
          <a:graphicData uri="http://schemas.openxmlformats.org/drawingml/2006/table">
            <a:tbl>
              <a:tblPr firstRow="1" bandRow="1">
                <a:tableStyleId>{5940675A-B579-460E-94D1-54222C63F5DA}</a:tableStyleId>
              </a:tblPr>
              <a:tblGrid>
                <a:gridCol w="1650337">
                  <a:extLst>
                    <a:ext uri="{9D8B030D-6E8A-4147-A177-3AD203B41FA5}">
                      <a16:colId xmlns:a16="http://schemas.microsoft.com/office/drawing/2014/main" val="3968794025"/>
                    </a:ext>
                  </a:extLst>
                </a:gridCol>
                <a:gridCol w="1517782">
                  <a:extLst>
                    <a:ext uri="{9D8B030D-6E8A-4147-A177-3AD203B41FA5}">
                      <a16:colId xmlns:a16="http://schemas.microsoft.com/office/drawing/2014/main" val="1334494196"/>
                    </a:ext>
                  </a:extLst>
                </a:gridCol>
                <a:gridCol w="1069345">
                  <a:extLst>
                    <a:ext uri="{9D8B030D-6E8A-4147-A177-3AD203B41FA5}">
                      <a16:colId xmlns:a16="http://schemas.microsoft.com/office/drawing/2014/main" val="2194568897"/>
                    </a:ext>
                  </a:extLst>
                </a:gridCol>
                <a:gridCol w="2425476">
                  <a:extLst>
                    <a:ext uri="{9D8B030D-6E8A-4147-A177-3AD203B41FA5}">
                      <a16:colId xmlns:a16="http://schemas.microsoft.com/office/drawing/2014/main" val="4068535511"/>
                    </a:ext>
                  </a:extLst>
                </a:gridCol>
              </a:tblGrid>
              <a:tr h="232830">
                <a:tc>
                  <a:txBody>
                    <a:bodyPr/>
                    <a:lstStyle/>
                    <a:p>
                      <a:r>
                        <a:rPr lang="en-US" sz="1100" b="1">
                          <a:latin typeface="Calibri" panose="020F0502020204030204" pitchFamily="34" charset="0"/>
                          <a:ea typeface="Calibri" panose="020F0502020204030204" pitchFamily="34" charset="0"/>
                          <a:cs typeface="Calibri" panose="020F0502020204030204" pitchFamily="34" charset="0"/>
                        </a:rPr>
                        <a:t>Lead Teacher</a:t>
                      </a:r>
                      <a:endParaRPr lang="en-GB" sz="1100" b="1">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r>
                        <a:rPr lang="en-GB" sz="1100" i="1">
                          <a:latin typeface="Calibri" panose="020F0502020204030204" pitchFamily="34" charset="0"/>
                          <a:ea typeface="Calibri" panose="020F0502020204030204" pitchFamily="34" charset="0"/>
                          <a:cs typeface="Calibri" panose="020F0502020204030204" pitchFamily="34" charset="0"/>
                        </a:rPr>
                        <a:t>Mr Collins</a:t>
                      </a:r>
                    </a:p>
                  </a:txBody>
                  <a:tcPr/>
                </a:tc>
                <a:tc>
                  <a:txBody>
                    <a:bodyPr/>
                    <a:lstStyle/>
                    <a:p>
                      <a:r>
                        <a:rPr lang="en-US" sz="1100" b="1">
                          <a:latin typeface="Calibri"/>
                          <a:ea typeface="Calibri"/>
                          <a:cs typeface="Calibri"/>
                        </a:rPr>
                        <a:t>Email</a:t>
                      </a:r>
                      <a:endParaRPr lang="en-GB" sz="1100" b="1">
                        <a:latin typeface="Calibri"/>
                        <a:ea typeface="Calibri"/>
                        <a:cs typeface="Calibri"/>
                      </a:endParaRPr>
                    </a:p>
                  </a:txBody>
                  <a:tcPr/>
                </a:tc>
                <a:tc>
                  <a:txBody>
                    <a:bodyPr/>
                    <a:lstStyle/>
                    <a:p>
                      <a:r>
                        <a:rPr lang="en-GB" sz="1100" i="1">
                          <a:latin typeface="Calibri" panose="020F0502020204030204" pitchFamily="34" charset="0"/>
                          <a:ea typeface="Calibri" panose="020F0502020204030204" pitchFamily="34" charset="0"/>
                          <a:cs typeface="Calibri" panose="020F0502020204030204" pitchFamily="34" charset="0"/>
                        </a:rPr>
                        <a:t>scollins@firvale.com </a:t>
                      </a:r>
                    </a:p>
                  </a:txBody>
                  <a:tcPr/>
                </a:tc>
                <a:extLst>
                  <a:ext uri="{0D108BD9-81ED-4DB2-BD59-A6C34878D82A}">
                    <a16:rowId xmlns:a16="http://schemas.microsoft.com/office/drawing/2014/main" val="3372156804"/>
                  </a:ext>
                </a:extLst>
              </a:tr>
              <a:tr h="756696">
                <a:tc>
                  <a:txBody>
                    <a:bodyPr/>
                    <a:lstStyle/>
                    <a:p>
                      <a:r>
                        <a:rPr lang="en-US" sz="1100" b="1">
                          <a:latin typeface="Calibri" panose="020F0502020204030204" pitchFamily="34" charset="0"/>
                          <a:ea typeface="Calibri" panose="020F0502020204030204" pitchFamily="34" charset="0"/>
                          <a:cs typeface="Calibri" panose="020F0502020204030204" pitchFamily="34" charset="0"/>
                        </a:rPr>
                        <a:t>Specification</a:t>
                      </a:r>
                    </a:p>
                    <a:p>
                      <a:endParaRPr lang="en-US" sz="1100" b="1">
                        <a:latin typeface="Calibri" panose="020F0502020204030204" pitchFamily="34" charset="0"/>
                        <a:ea typeface="Calibri" panose="020F0502020204030204" pitchFamily="34" charset="0"/>
                        <a:cs typeface="Calibri" panose="020F0502020204030204" pitchFamily="34" charset="0"/>
                      </a:endParaRPr>
                    </a:p>
                    <a:p>
                      <a:endParaRPr lang="en-US" sz="1100" b="1">
                        <a:latin typeface="Calibri" panose="020F0502020204030204" pitchFamily="34" charset="0"/>
                        <a:ea typeface="Calibri" panose="020F0502020204030204" pitchFamily="34" charset="0"/>
                        <a:cs typeface="Calibri" panose="020F0502020204030204" pitchFamily="34" charset="0"/>
                      </a:endParaRPr>
                    </a:p>
                    <a:p>
                      <a:endParaRPr lang="en-US" sz="1100" b="1">
                        <a:latin typeface="Calibri" panose="020F0502020204030204" pitchFamily="34" charset="0"/>
                        <a:ea typeface="Calibri" panose="020F0502020204030204" pitchFamily="34" charset="0"/>
                        <a:cs typeface="Calibri" panose="020F0502020204030204" pitchFamily="34" charset="0"/>
                      </a:endParaRPr>
                    </a:p>
                  </a:txBody>
                  <a:tcPr/>
                </a:tc>
                <a:tc gridSpan="3">
                  <a:txBody>
                    <a:bodyPr/>
                    <a:lstStyle/>
                    <a:p>
                      <a:endParaRPr lang="en-GB" sz="1100" i="1">
                        <a:latin typeface="Calibri" panose="020F0502020204030204" pitchFamily="34" charset="0"/>
                        <a:ea typeface="Calibri" panose="020F0502020204030204" pitchFamily="34" charset="0"/>
                        <a:cs typeface="Calibri" panose="020F0502020204030204" pitchFamily="34" charset="0"/>
                      </a:endParaRPr>
                    </a:p>
                  </a:txBody>
                  <a:tcPr/>
                </a:tc>
                <a:tc hMerge="1">
                  <a:txBody>
                    <a:bodyPr/>
                    <a:lstStyle/>
                    <a:p>
                      <a:endParaRPr lang="en-GB" sz="1100" b="1">
                        <a:latin typeface="Calibri" panose="020F0502020204030204" pitchFamily="34" charset="0"/>
                        <a:ea typeface="Calibri" panose="020F0502020204030204" pitchFamily="34" charset="0"/>
                        <a:cs typeface="Calibri" panose="020F0502020204030204" pitchFamily="34" charset="0"/>
                      </a:endParaRPr>
                    </a:p>
                  </a:txBody>
                  <a:tcPr/>
                </a:tc>
                <a:tc hMerge="1">
                  <a:txBody>
                    <a:bodyPr/>
                    <a:lstStyle/>
                    <a:p>
                      <a:endParaRPr lang="en-GB" sz="1100" i="1">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939925761"/>
                  </a:ext>
                </a:extLst>
              </a:tr>
            </a:tbl>
          </a:graphicData>
        </a:graphic>
      </p:graphicFrame>
      <p:graphicFrame>
        <p:nvGraphicFramePr>
          <p:cNvPr id="11" name="Table 10">
            <a:extLst>
              <a:ext uri="{FF2B5EF4-FFF2-40B4-BE49-F238E27FC236}">
                <a16:creationId xmlns:a16="http://schemas.microsoft.com/office/drawing/2014/main" id="{B099EF94-1D81-7560-5E6E-0BC76C051703}"/>
              </a:ext>
            </a:extLst>
          </p:cNvPr>
          <p:cNvGraphicFramePr>
            <a:graphicFrameLocks noGrp="1"/>
          </p:cNvGraphicFramePr>
          <p:nvPr/>
        </p:nvGraphicFramePr>
        <p:xfrm>
          <a:off x="444545" y="4509222"/>
          <a:ext cx="6662940" cy="1325526"/>
        </p:xfrm>
        <a:graphic>
          <a:graphicData uri="http://schemas.openxmlformats.org/drawingml/2006/table">
            <a:tbl>
              <a:tblPr firstRow="1" bandRow="1">
                <a:tableStyleId>{5940675A-B579-460E-94D1-54222C63F5DA}</a:tableStyleId>
              </a:tblPr>
              <a:tblGrid>
                <a:gridCol w="6662940">
                  <a:extLst>
                    <a:ext uri="{9D8B030D-6E8A-4147-A177-3AD203B41FA5}">
                      <a16:colId xmlns:a16="http://schemas.microsoft.com/office/drawing/2014/main" val="2782223313"/>
                    </a:ext>
                  </a:extLst>
                </a:gridCol>
              </a:tblGrid>
              <a:tr h="119936">
                <a:tc>
                  <a:txBody>
                    <a:bodyPr/>
                    <a:lstStyle/>
                    <a:p>
                      <a:pPr algn="ctr"/>
                      <a:r>
                        <a:rPr lang="en-US" sz="1200" b="0">
                          <a:latin typeface="Calibri"/>
                          <a:ea typeface="Calibri"/>
                          <a:cs typeface="Calibri"/>
                        </a:rPr>
                        <a:t>Useful tips</a:t>
                      </a:r>
                      <a:endParaRPr lang="en-GB" sz="1200" b="0">
                        <a:latin typeface="Calibri"/>
                        <a:ea typeface="Calibri"/>
                        <a:cs typeface="Calibri"/>
                      </a:endParaRPr>
                    </a:p>
                  </a:txBody>
                  <a:tcPr>
                    <a:solidFill>
                      <a:schemeClr val="accent4">
                        <a:lumMod val="20000"/>
                        <a:lumOff val="80000"/>
                      </a:schemeClr>
                    </a:solidFill>
                  </a:tcPr>
                </a:tc>
                <a:extLst>
                  <a:ext uri="{0D108BD9-81ED-4DB2-BD59-A6C34878D82A}">
                    <a16:rowId xmlns:a16="http://schemas.microsoft.com/office/drawing/2014/main" val="3706422787"/>
                  </a:ext>
                </a:extLst>
              </a:tr>
              <a:tr h="1051206">
                <a:tc>
                  <a:txBody>
                    <a:bodyPr/>
                    <a:lstStyle/>
                    <a:p>
                      <a:pPr marL="171450" indent="-171450">
                        <a:buFont typeface="Arial" panose="020B0604020202020204" pitchFamily="34" charset="0"/>
                        <a:buChar char="•"/>
                      </a:pPr>
                      <a:r>
                        <a:rPr lang="en-GB" sz="1200" b="0" i="0" kern="1200">
                          <a:solidFill>
                            <a:schemeClr val="tx1"/>
                          </a:solidFill>
                          <a:effectLst/>
                          <a:latin typeface="Aptos" panose="020B0004020202020204" pitchFamily="34" charset="0"/>
                          <a:ea typeface="Calibri" panose="020F0502020204030204" pitchFamily="34" charset="0"/>
                          <a:cs typeface="Calibri" panose="020F0502020204030204" pitchFamily="34" charset="0"/>
                        </a:rPr>
                        <a:t>Complete the practice questions in the white book on Topic Areas 1 and 2 using the red book to support you if needed.</a:t>
                      </a:r>
                    </a:p>
                    <a:p>
                      <a:pPr marL="171450" indent="-171450">
                        <a:buFont typeface="Arial" panose="020B0604020202020204" pitchFamily="34" charset="0"/>
                        <a:buChar char="•"/>
                      </a:pPr>
                      <a:endParaRPr lang="en-GB" sz="1200" b="0" i="0" kern="1200">
                        <a:solidFill>
                          <a:schemeClr val="tx1"/>
                        </a:solidFill>
                        <a:effectLst/>
                        <a:latin typeface="Aptos" panose="020B0004020202020204" pitchFamily="34" charset="0"/>
                        <a:ea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en-GB" sz="1200" b="0" i="0" kern="1200">
                          <a:solidFill>
                            <a:schemeClr val="tx1"/>
                          </a:solidFill>
                          <a:effectLst/>
                          <a:latin typeface="Aptos" panose="020B0004020202020204" pitchFamily="34" charset="0"/>
                          <a:ea typeface="Calibri"/>
                          <a:cs typeface="Calibri"/>
                        </a:rPr>
                        <a:t>Answers are at the back of the white book so you can  self assess your work. </a:t>
                      </a:r>
                    </a:p>
                    <a:p>
                      <a:endParaRPr lang="en-GB" sz="1100" b="0" i="1">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397697903"/>
                  </a:ext>
                </a:extLst>
              </a:tr>
            </a:tbl>
          </a:graphicData>
        </a:graphic>
      </p:graphicFrame>
      <p:graphicFrame>
        <p:nvGraphicFramePr>
          <p:cNvPr id="12" name="Table 11">
            <a:extLst>
              <a:ext uri="{FF2B5EF4-FFF2-40B4-BE49-F238E27FC236}">
                <a16:creationId xmlns:a16="http://schemas.microsoft.com/office/drawing/2014/main" id="{9BB8186E-A7B1-8B3D-E2FE-ACF0A20EA85A}"/>
              </a:ext>
            </a:extLst>
          </p:cNvPr>
          <p:cNvGraphicFramePr>
            <a:graphicFrameLocks noGrp="1"/>
          </p:cNvGraphicFramePr>
          <p:nvPr/>
        </p:nvGraphicFramePr>
        <p:xfrm>
          <a:off x="444545" y="6183121"/>
          <a:ext cx="6662940" cy="2369138"/>
        </p:xfrm>
        <a:graphic>
          <a:graphicData uri="http://schemas.openxmlformats.org/drawingml/2006/table">
            <a:tbl>
              <a:tblPr firstRow="1" bandRow="1">
                <a:tableStyleId>{5940675A-B579-460E-94D1-54222C63F5DA}</a:tableStyleId>
              </a:tblPr>
              <a:tblGrid>
                <a:gridCol w="6662940">
                  <a:extLst>
                    <a:ext uri="{9D8B030D-6E8A-4147-A177-3AD203B41FA5}">
                      <a16:colId xmlns:a16="http://schemas.microsoft.com/office/drawing/2014/main" val="2782223313"/>
                    </a:ext>
                  </a:extLst>
                </a:gridCol>
              </a:tblGrid>
              <a:tr h="0">
                <a:tc>
                  <a:txBody>
                    <a:bodyPr/>
                    <a:lstStyle/>
                    <a:p>
                      <a:pPr algn="ctr"/>
                      <a:r>
                        <a:rPr lang="en-US" sz="1200" b="0">
                          <a:latin typeface="Calibri"/>
                          <a:ea typeface="Calibri"/>
                          <a:cs typeface="Calibri"/>
                        </a:rPr>
                        <a:t>Useful Revision Resources</a:t>
                      </a:r>
                      <a:endParaRPr lang="en-GB" sz="1200" b="0">
                        <a:latin typeface="Calibri"/>
                        <a:ea typeface="Calibri"/>
                        <a:cs typeface="Calibri"/>
                      </a:endParaRPr>
                    </a:p>
                  </a:txBody>
                  <a:tcPr>
                    <a:solidFill>
                      <a:schemeClr val="accent4">
                        <a:lumMod val="20000"/>
                        <a:lumOff val="80000"/>
                      </a:schemeClr>
                    </a:solidFill>
                  </a:tcPr>
                </a:tc>
                <a:extLst>
                  <a:ext uri="{0D108BD9-81ED-4DB2-BD59-A6C34878D82A}">
                    <a16:rowId xmlns:a16="http://schemas.microsoft.com/office/drawing/2014/main" val="3706422787"/>
                  </a:ext>
                </a:extLst>
              </a:tr>
              <a:tr h="2094818">
                <a:tc>
                  <a:txBody>
                    <a:bodyPr/>
                    <a:lstStyle/>
                    <a:p>
                      <a:pPr marL="171450" indent="-171450">
                        <a:buFont typeface="Arial" panose="020B0604020202020204" pitchFamily="34" charset="0"/>
                        <a:buChar char="•"/>
                      </a:pPr>
                      <a:r>
                        <a:rPr lang="en-GB" sz="1200" b="0" i="0" kern="1200">
                          <a:solidFill>
                            <a:schemeClr val="tx1"/>
                          </a:solidFill>
                          <a:effectLst/>
                          <a:latin typeface="Aptos" panose="020B0004020202020204" pitchFamily="34" charset="0"/>
                          <a:ea typeface="Calibri" panose="020F0502020204030204" pitchFamily="34" charset="0"/>
                          <a:cs typeface="Calibri" panose="020F0502020204030204" pitchFamily="34" charset="0"/>
                        </a:rPr>
                        <a:t>Red CGP Revision Guide</a:t>
                      </a:r>
                    </a:p>
                    <a:p>
                      <a:pPr marL="171450" indent="-171450">
                        <a:buFont typeface="Arial" panose="020B0604020202020204" pitchFamily="34" charset="0"/>
                        <a:buChar char="•"/>
                      </a:pPr>
                      <a:r>
                        <a:rPr lang="en-GB" sz="1200" b="0" i="0" kern="1200">
                          <a:solidFill>
                            <a:schemeClr val="tx1"/>
                          </a:solidFill>
                          <a:effectLst/>
                          <a:latin typeface="Aptos" panose="020B0004020202020204" pitchFamily="34" charset="0"/>
                          <a:ea typeface="Calibri" panose="020F0502020204030204" pitchFamily="34" charset="0"/>
                          <a:cs typeface="Calibri" panose="020F0502020204030204" pitchFamily="34" charset="0"/>
                        </a:rPr>
                        <a:t>White CGP Exam Practice Workbook</a:t>
                      </a:r>
                      <a:endParaRPr lang="en-GB" sz="1200" b="0" i="1">
                        <a:latin typeface="Aptos" panose="020B0004020202020204" pitchFamily="34" charset="0"/>
                        <a:ea typeface="Calibri" panose="020F0502020204030204" pitchFamily="34" charset="0"/>
                        <a:cs typeface="Calibri" panose="020F0502020204030204" pitchFamily="34" charset="0"/>
                      </a:endParaRPr>
                    </a:p>
                    <a:p>
                      <a:endParaRPr lang="en-GB" sz="1100" b="0" i="1">
                        <a:latin typeface="Calibri" panose="020F0502020204030204" pitchFamily="34" charset="0"/>
                        <a:ea typeface="Calibri" panose="020F0502020204030204" pitchFamily="34" charset="0"/>
                        <a:cs typeface="Calibri" panose="020F0502020204030204" pitchFamily="34" charset="0"/>
                      </a:endParaRPr>
                    </a:p>
                    <a:p>
                      <a:r>
                        <a:rPr lang="en-GB" sz="1100" b="0" i="0">
                          <a:solidFill>
                            <a:srgbClr val="000000"/>
                          </a:solidFill>
                          <a:effectLst/>
                          <a:latin typeface="Times New Roman" panose="02020603050405020304" pitchFamily="18" charset="0"/>
                        </a:rPr>
                        <a:t> </a:t>
                      </a:r>
                      <a:endParaRPr lang="en-GB" sz="1100" b="0" i="1">
                        <a:latin typeface="Calibri" panose="020F0502020204030204" pitchFamily="34" charset="0"/>
                        <a:ea typeface="Calibri" panose="020F0502020204030204" pitchFamily="34" charset="0"/>
                        <a:cs typeface="Calibri" panose="020F0502020204030204" pitchFamily="34" charset="0"/>
                      </a:endParaRPr>
                    </a:p>
                    <a:p>
                      <a:endParaRPr lang="en-GB" sz="1100" b="0" i="1">
                        <a:latin typeface="Calibri" panose="020F0502020204030204" pitchFamily="34" charset="0"/>
                        <a:ea typeface="Calibri" panose="020F0502020204030204" pitchFamily="34" charset="0"/>
                        <a:cs typeface="Calibri" panose="020F0502020204030204" pitchFamily="34" charset="0"/>
                      </a:endParaRPr>
                    </a:p>
                    <a:p>
                      <a:endParaRPr lang="en-GB" sz="1100" b="0" i="1">
                        <a:latin typeface="Calibri" panose="020F0502020204030204" pitchFamily="34" charset="0"/>
                        <a:ea typeface="Calibri" panose="020F0502020204030204" pitchFamily="34" charset="0"/>
                        <a:cs typeface="Calibri" panose="020F0502020204030204" pitchFamily="34" charset="0"/>
                      </a:endParaRPr>
                    </a:p>
                    <a:p>
                      <a:endParaRPr lang="en-GB" sz="1100" b="0" i="1">
                        <a:latin typeface="Calibri" panose="020F0502020204030204" pitchFamily="34" charset="0"/>
                        <a:ea typeface="Calibri" panose="020F0502020204030204" pitchFamily="34" charset="0"/>
                        <a:cs typeface="Calibri" panose="020F0502020204030204" pitchFamily="34" charset="0"/>
                      </a:endParaRPr>
                    </a:p>
                    <a:p>
                      <a:endParaRPr lang="en-GB" sz="1100" b="0" i="1">
                        <a:latin typeface="Calibri" panose="020F0502020204030204" pitchFamily="34" charset="0"/>
                        <a:ea typeface="Calibri" panose="020F0502020204030204" pitchFamily="34" charset="0"/>
                        <a:cs typeface="Calibri" panose="020F0502020204030204" pitchFamily="34" charset="0"/>
                      </a:endParaRPr>
                    </a:p>
                    <a:p>
                      <a:endParaRPr lang="en-GB" sz="1100" b="0" i="1">
                        <a:latin typeface="Calibri" panose="020F0502020204030204" pitchFamily="34" charset="0"/>
                        <a:ea typeface="Calibri" panose="020F0502020204030204" pitchFamily="34" charset="0"/>
                        <a:cs typeface="Calibri" panose="020F0502020204030204" pitchFamily="34" charset="0"/>
                      </a:endParaRPr>
                    </a:p>
                    <a:p>
                      <a:endParaRPr lang="en-GB" sz="1100" b="0" i="1">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397697903"/>
                  </a:ext>
                </a:extLst>
              </a:tr>
            </a:tbl>
          </a:graphicData>
        </a:graphic>
      </p:graphicFrame>
      <p:pic>
        <p:nvPicPr>
          <p:cNvPr id="1026" name="Picture 2">
            <a:extLst>
              <a:ext uri="{FF2B5EF4-FFF2-40B4-BE49-F238E27FC236}">
                <a16:creationId xmlns:a16="http://schemas.microsoft.com/office/drawing/2014/main" id="{C3390331-1410-BBBC-39E5-CAC9DE9BD8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27020" y="6595627"/>
            <a:ext cx="1209038" cy="170755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C8989E8C-7385-AF28-B184-1187853C9B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54480" y="6560686"/>
            <a:ext cx="1209038" cy="1717512"/>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53445039-289C-8058-8BF7-AB756B676DB4}"/>
              </a:ext>
            </a:extLst>
          </p:cNvPr>
          <p:cNvSpPr txBox="1"/>
          <p:nvPr/>
        </p:nvSpPr>
        <p:spPr>
          <a:xfrm>
            <a:off x="2115615" y="9219811"/>
            <a:ext cx="5039795" cy="430887"/>
          </a:xfrm>
          <a:prstGeom prst="rect">
            <a:avLst/>
          </a:prstGeom>
          <a:noFill/>
        </p:spPr>
        <p:txBody>
          <a:bodyPr wrap="square">
            <a:spAutoFit/>
          </a:bodyPr>
          <a:lstStyle/>
          <a:p>
            <a:r>
              <a:rPr lang="en-GB" sz="1100" b="0" i="1" u="sng" strike="noStrike">
                <a:solidFill>
                  <a:srgbClr val="467886"/>
                </a:solidFill>
                <a:effectLst/>
                <a:latin typeface="Calibri" panose="020F0502020204030204" pitchFamily="34" charset="0"/>
                <a:hlinkClick r:id="rId4"/>
              </a:rPr>
              <a:t>https://www.ocr.org.uk/qualifications/cambridge-nationals/sport-studies-level-1-2-j829/</a:t>
            </a:r>
            <a:r>
              <a:rPr lang="en-GB" sz="1100" b="0" i="1">
                <a:solidFill>
                  <a:srgbClr val="000000"/>
                </a:solidFill>
                <a:effectLst/>
                <a:latin typeface="Calibri" panose="020F0502020204030204" pitchFamily="34" charset="0"/>
              </a:rPr>
              <a:t> </a:t>
            </a:r>
            <a:endParaRPr lang="en-GB"/>
          </a:p>
        </p:txBody>
      </p:sp>
      <p:pic>
        <p:nvPicPr>
          <p:cNvPr id="5" name="Picture 4">
            <a:extLst>
              <a:ext uri="{FF2B5EF4-FFF2-40B4-BE49-F238E27FC236}">
                <a16:creationId xmlns:a16="http://schemas.microsoft.com/office/drawing/2014/main" id="{5955762D-E80E-559C-DFB3-53A6D03A94D3}"/>
              </a:ext>
            </a:extLst>
          </p:cNvPr>
          <p:cNvPicPr>
            <a:picLocks noChangeAspect="1"/>
          </p:cNvPicPr>
          <p:nvPr/>
        </p:nvPicPr>
        <p:blipFill>
          <a:blip r:embed="rId5"/>
          <a:stretch>
            <a:fillRect/>
          </a:stretch>
        </p:blipFill>
        <p:spPr>
          <a:xfrm flipH="1">
            <a:off x="6353575" y="264300"/>
            <a:ext cx="642783" cy="713388"/>
          </a:xfrm>
          <a:prstGeom prst="rect">
            <a:avLst/>
          </a:prstGeom>
        </p:spPr>
      </p:pic>
      <p:sp>
        <p:nvSpPr>
          <p:cNvPr id="10" name="TextBox 2">
            <a:extLst>
              <a:ext uri="{FF2B5EF4-FFF2-40B4-BE49-F238E27FC236}">
                <a16:creationId xmlns:a16="http://schemas.microsoft.com/office/drawing/2014/main" id="{AD3F2A93-CE03-5C7D-1529-720A49BC4AF3}"/>
              </a:ext>
            </a:extLst>
          </p:cNvPr>
          <p:cNvSpPr>
            <a:spLocks noGrp="1"/>
          </p:cNvSpPr>
          <p:nvPr/>
        </p:nvSpPr>
        <p:spPr>
          <a:xfrm>
            <a:off x="3921859" y="302844"/>
            <a:ext cx="2147217" cy="646331"/>
          </a:xfrm>
          <a:prstGeom prst="rect">
            <a:avLst/>
          </a:prstGeom>
          <a:solidFill>
            <a:schemeClr val="tx2">
              <a:lumMod val="10000"/>
              <a:lumOff val="90000"/>
            </a:schemeClr>
          </a:solidFill>
        </p:spPr>
        <p:txBody>
          <a:bodyPr wrap="square" lIns="91440" tIns="45720" rIns="91440" bIns="45720" anchor="t">
            <a:spAutoFit/>
          </a:bodyPr>
          <a:lstStyle/>
          <a:p>
            <a:r>
              <a:rPr lang="en-US" sz="1200">
                <a:latin typeface="Aptos Display"/>
              </a:rPr>
              <a:t>Wednesday 4th November</a:t>
            </a:r>
          </a:p>
          <a:p>
            <a:r>
              <a:rPr lang="en-US" sz="1200">
                <a:latin typeface="Aptos Display"/>
              </a:rPr>
              <a:t>1:20pm</a:t>
            </a:r>
          </a:p>
          <a:p>
            <a:r>
              <a:rPr lang="en-US" sz="1200">
                <a:latin typeface="Aptos Display"/>
              </a:rPr>
              <a:t>1hr 15 mins</a:t>
            </a:r>
          </a:p>
        </p:txBody>
      </p:sp>
    </p:spTree>
    <p:extLst>
      <p:ext uri="{BB962C8B-B14F-4D97-AF65-F5344CB8AC3E}">
        <p14:creationId xmlns:p14="http://schemas.microsoft.com/office/powerpoint/2010/main" val="4626691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8EDCC4-1D3C-4DD3-FAD5-2C093AB27950}"/>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DB8241FA-76C2-B448-F3EC-A772B24F69B6}"/>
              </a:ext>
            </a:extLst>
          </p:cNvPr>
          <p:cNvSpPr/>
          <p:nvPr/>
        </p:nvSpPr>
        <p:spPr>
          <a:xfrm>
            <a:off x="-1" y="0"/>
            <a:ext cx="7559676" cy="10439400"/>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Rounded Corners 4">
            <a:extLst>
              <a:ext uri="{FF2B5EF4-FFF2-40B4-BE49-F238E27FC236}">
                <a16:creationId xmlns:a16="http://schemas.microsoft.com/office/drawing/2014/main" id="{45EEE1C8-5A55-5384-3016-568D8D8D1984}"/>
              </a:ext>
            </a:extLst>
          </p:cNvPr>
          <p:cNvSpPr/>
          <p:nvPr/>
        </p:nvSpPr>
        <p:spPr>
          <a:xfrm>
            <a:off x="261728" y="224288"/>
            <a:ext cx="7036219" cy="9954882"/>
          </a:xfrm>
          <a:prstGeom prst="roundRect">
            <a:avLst>
              <a:gd name="adj" fmla="val 499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175951BE-CC40-23CE-52F8-6F5115AA215F}"/>
              </a:ext>
            </a:extLst>
          </p:cNvPr>
          <p:cNvSpPr txBox="1"/>
          <p:nvPr/>
        </p:nvSpPr>
        <p:spPr>
          <a:xfrm>
            <a:off x="889672" y="217191"/>
            <a:ext cx="5811268" cy="646331"/>
          </a:xfrm>
          <a:prstGeom prst="rect">
            <a:avLst/>
          </a:prstGeom>
          <a:noFill/>
        </p:spPr>
        <p:txBody>
          <a:bodyPr wrap="square" lIns="91440" tIns="45720" rIns="91440" bIns="45720" rtlCol="0" anchor="t">
            <a:spAutoFit/>
          </a:bodyPr>
          <a:lstStyle/>
          <a:p>
            <a:pPr algn="ctr"/>
            <a:r>
              <a:rPr lang="en-US" sz="3600">
                <a:solidFill>
                  <a:schemeClr val="tx2">
                    <a:lumMod val="49000"/>
                    <a:lumOff val="51000"/>
                  </a:schemeClr>
                </a:solidFill>
                <a:latin typeface="Trade Gothic Inline"/>
              </a:rPr>
              <a:t>My revision timetable</a:t>
            </a:r>
            <a:endParaRPr lang="en-GB" sz="3600">
              <a:solidFill>
                <a:schemeClr val="tx2">
                  <a:lumMod val="49000"/>
                  <a:lumOff val="51000"/>
                </a:schemeClr>
              </a:solidFill>
              <a:latin typeface="Trade Gothic Inline"/>
            </a:endParaRPr>
          </a:p>
        </p:txBody>
      </p:sp>
      <p:graphicFrame>
        <p:nvGraphicFramePr>
          <p:cNvPr id="2" name="Table 1">
            <a:extLst>
              <a:ext uri="{FF2B5EF4-FFF2-40B4-BE49-F238E27FC236}">
                <a16:creationId xmlns:a16="http://schemas.microsoft.com/office/drawing/2014/main" id="{6E417F07-54EC-8482-8C85-021611EFAE9A}"/>
              </a:ext>
            </a:extLst>
          </p:cNvPr>
          <p:cNvGraphicFramePr>
            <a:graphicFrameLocks noGrp="1"/>
          </p:cNvGraphicFramePr>
          <p:nvPr>
            <p:extLst>
              <p:ext uri="{D42A27DB-BD31-4B8C-83A1-F6EECF244321}">
                <p14:modId xmlns:p14="http://schemas.microsoft.com/office/powerpoint/2010/main" val="573649406"/>
              </p:ext>
            </p:extLst>
          </p:nvPr>
        </p:nvGraphicFramePr>
        <p:xfrm>
          <a:off x="444546" y="1056631"/>
          <a:ext cx="6652540" cy="3983718"/>
        </p:xfrm>
        <a:graphic>
          <a:graphicData uri="http://schemas.openxmlformats.org/drawingml/2006/table">
            <a:tbl>
              <a:tblPr firstRow="1" bandRow="1">
                <a:tableStyleId>{5940675A-B579-460E-94D1-54222C63F5DA}</a:tableStyleId>
              </a:tblPr>
              <a:tblGrid>
                <a:gridCol w="870610">
                  <a:extLst>
                    <a:ext uri="{9D8B030D-6E8A-4147-A177-3AD203B41FA5}">
                      <a16:colId xmlns:a16="http://schemas.microsoft.com/office/drawing/2014/main" val="4224015866"/>
                    </a:ext>
                  </a:extLst>
                </a:gridCol>
                <a:gridCol w="1927310">
                  <a:extLst>
                    <a:ext uri="{9D8B030D-6E8A-4147-A177-3AD203B41FA5}">
                      <a16:colId xmlns:a16="http://schemas.microsoft.com/office/drawing/2014/main" val="1914162730"/>
                    </a:ext>
                  </a:extLst>
                </a:gridCol>
                <a:gridCol w="1927310">
                  <a:extLst>
                    <a:ext uri="{9D8B030D-6E8A-4147-A177-3AD203B41FA5}">
                      <a16:colId xmlns:a16="http://schemas.microsoft.com/office/drawing/2014/main" val="97206722"/>
                    </a:ext>
                  </a:extLst>
                </a:gridCol>
                <a:gridCol w="1927310">
                  <a:extLst>
                    <a:ext uri="{9D8B030D-6E8A-4147-A177-3AD203B41FA5}">
                      <a16:colId xmlns:a16="http://schemas.microsoft.com/office/drawing/2014/main" val="2643672881"/>
                    </a:ext>
                  </a:extLst>
                </a:gridCol>
              </a:tblGrid>
              <a:tr h="361512">
                <a:tc>
                  <a:txBody>
                    <a:bodyPr/>
                    <a:lstStyle/>
                    <a:p>
                      <a:r>
                        <a:rPr lang="en-US" sz="1100">
                          <a:latin typeface="Calibri" panose="020F0502020204030204" pitchFamily="34" charset="0"/>
                          <a:ea typeface="Calibri" panose="020F0502020204030204" pitchFamily="34" charset="0"/>
                          <a:cs typeface="Calibri" panose="020F0502020204030204" pitchFamily="34" charset="0"/>
                        </a:rPr>
                        <a:t>Week ____</a:t>
                      </a: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l"/>
                      <a:r>
                        <a:rPr lang="en-US" sz="1100">
                          <a:latin typeface="Calibri" panose="020F0502020204030204" pitchFamily="34" charset="0"/>
                          <a:ea typeface="Calibri" panose="020F0502020204030204" pitchFamily="34" charset="0"/>
                          <a:cs typeface="Calibri" panose="020F0502020204030204" pitchFamily="34" charset="0"/>
                        </a:rPr>
                        <a:t>Slot 1     _ _:_ _ -&gt; _ _:_ _ </a:t>
                      </a: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l"/>
                      <a:r>
                        <a:rPr lang="en-US" sz="1100">
                          <a:latin typeface="Calibri" panose="020F0502020204030204" pitchFamily="34" charset="0"/>
                          <a:ea typeface="Calibri" panose="020F0502020204030204" pitchFamily="34" charset="0"/>
                          <a:cs typeface="Calibri" panose="020F0502020204030204" pitchFamily="34" charset="0"/>
                        </a:rPr>
                        <a:t>Slot 2     _ _:_ _ -&gt; _ _:_ _ </a:t>
                      </a:r>
                    </a:p>
                  </a:txBody>
                  <a:tcPr/>
                </a:tc>
                <a:tc>
                  <a:txBody>
                    <a:bodyPr/>
                    <a:lstStyle/>
                    <a:p>
                      <a:pPr algn="l"/>
                      <a:r>
                        <a:rPr lang="en-US" sz="1100">
                          <a:latin typeface="Calibri" panose="020F0502020204030204" pitchFamily="34" charset="0"/>
                          <a:ea typeface="Calibri" panose="020F0502020204030204" pitchFamily="34" charset="0"/>
                          <a:cs typeface="Calibri" panose="020F0502020204030204" pitchFamily="34" charset="0"/>
                        </a:rPr>
                        <a:t>Slot 3     _ _:_ _ -&gt; _ _:_ _ </a:t>
                      </a:r>
                      <a:endParaRPr lang="en-GB" sz="110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70513054"/>
                  </a:ext>
                </a:extLst>
              </a:tr>
              <a:tr h="517458">
                <a:tc>
                  <a:txBody>
                    <a:bodyPr/>
                    <a:lstStyle/>
                    <a:p>
                      <a:r>
                        <a:rPr lang="en-US" sz="1100">
                          <a:latin typeface="Calibri" panose="020F0502020204030204" pitchFamily="34" charset="0"/>
                          <a:ea typeface="Calibri" panose="020F0502020204030204" pitchFamily="34" charset="0"/>
                          <a:cs typeface="Calibri" panose="020F0502020204030204" pitchFamily="34" charset="0"/>
                        </a:rPr>
                        <a:t>Monday </a:t>
                      </a: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72127652"/>
                  </a:ext>
                </a:extLst>
              </a:tr>
              <a:tr h="517458">
                <a:tc>
                  <a:txBody>
                    <a:bodyPr/>
                    <a:lstStyle/>
                    <a:p>
                      <a:r>
                        <a:rPr lang="en-US" sz="1100">
                          <a:latin typeface="Calibri" panose="020F0502020204030204" pitchFamily="34" charset="0"/>
                          <a:ea typeface="Calibri" panose="020F0502020204030204" pitchFamily="34" charset="0"/>
                          <a:cs typeface="Calibri" panose="020F0502020204030204" pitchFamily="34" charset="0"/>
                        </a:rPr>
                        <a:t>Tuesday </a:t>
                      </a: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759247810"/>
                  </a:ext>
                </a:extLst>
              </a:tr>
              <a:tr h="517458">
                <a:tc>
                  <a:txBody>
                    <a:bodyPr/>
                    <a:lstStyle/>
                    <a:p>
                      <a:r>
                        <a:rPr lang="en-US" sz="1100">
                          <a:latin typeface="Calibri" panose="020F0502020204030204" pitchFamily="34" charset="0"/>
                          <a:ea typeface="Calibri" panose="020F0502020204030204" pitchFamily="34" charset="0"/>
                          <a:cs typeface="Calibri" panose="020F0502020204030204" pitchFamily="34" charset="0"/>
                        </a:rPr>
                        <a:t>Wednesday </a:t>
                      </a: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493134865"/>
                  </a:ext>
                </a:extLst>
              </a:tr>
              <a:tr h="517458">
                <a:tc>
                  <a:txBody>
                    <a:bodyPr/>
                    <a:lstStyle/>
                    <a:p>
                      <a:r>
                        <a:rPr lang="en-US" sz="1100">
                          <a:latin typeface="Calibri" panose="020F0502020204030204" pitchFamily="34" charset="0"/>
                          <a:ea typeface="Calibri" panose="020F0502020204030204" pitchFamily="34" charset="0"/>
                          <a:cs typeface="Calibri" panose="020F0502020204030204" pitchFamily="34" charset="0"/>
                        </a:rPr>
                        <a:t>Thursday </a:t>
                      </a: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4105763235"/>
                  </a:ext>
                </a:extLst>
              </a:tr>
              <a:tr h="517458">
                <a:tc>
                  <a:txBody>
                    <a:bodyPr/>
                    <a:lstStyle/>
                    <a:p>
                      <a:r>
                        <a:rPr lang="en-US" sz="1100">
                          <a:latin typeface="Calibri" panose="020F0502020204030204" pitchFamily="34" charset="0"/>
                          <a:ea typeface="Calibri" panose="020F0502020204030204" pitchFamily="34" charset="0"/>
                          <a:cs typeface="Calibri" panose="020F0502020204030204" pitchFamily="34" charset="0"/>
                        </a:rPr>
                        <a:t>Friday </a:t>
                      </a: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226405814"/>
                  </a:ext>
                </a:extLst>
              </a:tr>
              <a:tr h="517458">
                <a:tc>
                  <a:txBody>
                    <a:bodyPr/>
                    <a:lstStyle/>
                    <a:p>
                      <a:r>
                        <a:rPr lang="en-US" sz="1100">
                          <a:latin typeface="Calibri" panose="020F0502020204030204" pitchFamily="34" charset="0"/>
                          <a:ea typeface="Calibri" panose="020F0502020204030204" pitchFamily="34" charset="0"/>
                          <a:cs typeface="Calibri" panose="020F0502020204030204" pitchFamily="34" charset="0"/>
                        </a:rPr>
                        <a:t>Saturday </a:t>
                      </a: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011902352"/>
                  </a:ext>
                </a:extLst>
              </a:tr>
              <a:tr h="517458">
                <a:tc>
                  <a:txBody>
                    <a:bodyPr/>
                    <a:lstStyle/>
                    <a:p>
                      <a:r>
                        <a:rPr lang="en-US" sz="1100">
                          <a:latin typeface="Calibri" panose="020F0502020204030204" pitchFamily="34" charset="0"/>
                          <a:ea typeface="Calibri" panose="020F0502020204030204" pitchFamily="34" charset="0"/>
                          <a:cs typeface="Calibri" panose="020F0502020204030204" pitchFamily="34" charset="0"/>
                        </a:rPr>
                        <a:t>Sunday </a:t>
                      </a: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789879192"/>
                  </a:ext>
                </a:extLst>
              </a:tr>
            </a:tbl>
          </a:graphicData>
        </a:graphic>
      </p:graphicFrame>
      <p:graphicFrame>
        <p:nvGraphicFramePr>
          <p:cNvPr id="3" name="Table 2">
            <a:extLst>
              <a:ext uri="{FF2B5EF4-FFF2-40B4-BE49-F238E27FC236}">
                <a16:creationId xmlns:a16="http://schemas.microsoft.com/office/drawing/2014/main" id="{875F2F4B-1DA7-50AC-CEEF-6CB945B501DB}"/>
              </a:ext>
            </a:extLst>
          </p:cNvPr>
          <p:cNvGraphicFramePr>
            <a:graphicFrameLocks noGrp="1"/>
          </p:cNvGraphicFramePr>
          <p:nvPr>
            <p:extLst>
              <p:ext uri="{D42A27DB-BD31-4B8C-83A1-F6EECF244321}">
                <p14:modId xmlns:p14="http://schemas.microsoft.com/office/powerpoint/2010/main" val="1301916320"/>
              </p:ext>
            </p:extLst>
          </p:nvPr>
        </p:nvGraphicFramePr>
        <p:xfrm>
          <a:off x="453567" y="5399052"/>
          <a:ext cx="6652540" cy="3983718"/>
        </p:xfrm>
        <a:graphic>
          <a:graphicData uri="http://schemas.openxmlformats.org/drawingml/2006/table">
            <a:tbl>
              <a:tblPr firstRow="1" bandRow="1">
                <a:tableStyleId>{5940675A-B579-460E-94D1-54222C63F5DA}</a:tableStyleId>
              </a:tblPr>
              <a:tblGrid>
                <a:gridCol w="870610">
                  <a:extLst>
                    <a:ext uri="{9D8B030D-6E8A-4147-A177-3AD203B41FA5}">
                      <a16:colId xmlns:a16="http://schemas.microsoft.com/office/drawing/2014/main" val="4224015866"/>
                    </a:ext>
                  </a:extLst>
                </a:gridCol>
                <a:gridCol w="1927310">
                  <a:extLst>
                    <a:ext uri="{9D8B030D-6E8A-4147-A177-3AD203B41FA5}">
                      <a16:colId xmlns:a16="http://schemas.microsoft.com/office/drawing/2014/main" val="1914162730"/>
                    </a:ext>
                  </a:extLst>
                </a:gridCol>
                <a:gridCol w="1927310">
                  <a:extLst>
                    <a:ext uri="{9D8B030D-6E8A-4147-A177-3AD203B41FA5}">
                      <a16:colId xmlns:a16="http://schemas.microsoft.com/office/drawing/2014/main" val="97206722"/>
                    </a:ext>
                  </a:extLst>
                </a:gridCol>
                <a:gridCol w="1927310">
                  <a:extLst>
                    <a:ext uri="{9D8B030D-6E8A-4147-A177-3AD203B41FA5}">
                      <a16:colId xmlns:a16="http://schemas.microsoft.com/office/drawing/2014/main" val="2643672881"/>
                    </a:ext>
                  </a:extLst>
                </a:gridCol>
              </a:tblGrid>
              <a:tr h="361512">
                <a:tc>
                  <a:txBody>
                    <a:bodyPr/>
                    <a:lstStyle/>
                    <a:p>
                      <a:r>
                        <a:rPr lang="en-US" sz="1100">
                          <a:latin typeface="Calibri" panose="020F0502020204030204" pitchFamily="34" charset="0"/>
                          <a:ea typeface="Calibri" panose="020F0502020204030204" pitchFamily="34" charset="0"/>
                          <a:cs typeface="Calibri" panose="020F0502020204030204" pitchFamily="34" charset="0"/>
                        </a:rPr>
                        <a:t>Week ____</a:t>
                      </a: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l"/>
                      <a:r>
                        <a:rPr lang="en-US" sz="1100">
                          <a:latin typeface="Calibri" panose="020F0502020204030204" pitchFamily="34" charset="0"/>
                          <a:ea typeface="Calibri" panose="020F0502020204030204" pitchFamily="34" charset="0"/>
                          <a:cs typeface="Calibri" panose="020F0502020204030204" pitchFamily="34" charset="0"/>
                        </a:rPr>
                        <a:t>Slot 1     _ _:_ _ -&gt; _ _:_ _ </a:t>
                      </a: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l"/>
                      <a:r>
                        <a:rPr lang="en-US" sz="1100">
                          <a:latin typeface="Calibri" panose="020F0502020204030204" pitchFamily="34" charset="0"/>
                          <a:ea typeface="Calibri" panose="020F0502020204030204" pitchFamily="34" charset="0"/>
                          <a:cs typeface="Calibri" panose="020F0502020204030204" pitchFamily="34" charset="0"/>
                        </a:rPr>
                        <a:t>Slot 2     _ _:_ _ -&gt; _ _:_ _ </a:t>
                      </a:r>
                    </a:p>
                  </a:txBody>
                  <a:tcPr/>
                </a:tc>
                <a:tc>
                  <a:txBody>
                    <a:bodyPr/>
                    <a:lstStyle/>
                    <a:p>
                      <a:pPr algn="l"/>
                      <a:r>
                        <a:rPr lang="en-US" sz="1100">
                          <a:latin typeface="Calibri" panose="020F0502020204030204" pitchFamily="34" charset="0"/>
                          <a:ea typeface="Calibri" panose="020F0502020204030204" pitchFamily="34" charset="0"/>
                          <a:cs typeface="Calibri" panose="020F0502020204030204" pitchFamily="34" charset="0"/>
                        </a:rPr>
                        <a:t>Slot 3     _ _:_ _ -&gt; _ _:_ _ </a:t>
                      </a:r>
                      <a:endParaRPr lang="en-GB" sz="110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70513054"/>
                  </a:ext>
                </a:extLst>
              </a:tr>
              <a:tr h="517458">
                <a:tc>
                  <a:txBody>
                    <a:bodyPr/>
                    <a:lstStyle/>
                    <a:p>
                      <a:r>
                        <a:rPr lang="en-US" sz="1100">
                          <a:latin typeface="Calibri" panose="020F0502020204030204" pitchFamily="34" charset="0"/>
                          <a:ea typeface="Calibri" panose="020F0502020204030204" pitchFamily="34" charset="0"/>
                          <a:cs typeface="Calibri" panose="020F0502020204030204" pitchFamily="34" charset="0"/>
                        </a:rPr>
                        <a:t>Monday </a:t>
                      </a: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72127652"/>
                  </a:ext>
                </a:extLst>
              </a:tr>
              <a:tr h="517458">
                <a:tc>
                  <a:txBody>
                    <a:bodyPr/>
                    <a:lstStyle/>
                    <a:p>
                      <a:r>
                        <a:rPr lang="en-US" sz="1100">
                          <a:latin typeface="Calibri" panose="020F0502020204030204" pitchFamily="34" charset="0"/>
                          <a:ea typeface="Calibri" panose="020F0502020204030204" pitchFamily="34" charset="0"/>
                          <a:cs typeface="Calibri" panose="020F0502020204030204" pitchFamily="34" charset="0"/>
                        </a:rPr>
                        <a:t>Tuesday </a:t>
                      </a: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759247810"/>
                  </a:ext>
                </a:extLst>
              </a:tr>
              <a:tr h="517458">
                <a:tc>
                  <a:txBody>
                    <a:bodyPr/>
                    <a:lstStyle/>
                    <a:p>
                      <a:r>
                        <a:rPr lang="en-US" sz="1100">
                          <a:latin typeface="Calibri" panose="020F0502020204030204" pitchFamily="34" charset="0"/>
                          <a:ea typeface="Calibri" panose="020F0502020204030204" pitchFamily="34" charset="0"/>
                          <a:cs typeface="Calibri" panose="020F0502020204030204" pitchFamily="34" charset="0"/>
                        </a:rPr>
                        <a:t>Wednesday </a:t>
                      </a: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493134865"/>
                  </a:ext>
                </a:extLst>
              </a:tr>
              <a:tr h="517458">
                <a:tc>
                  <a:txBody>
                    <a:bodyPr/>
                    <a:lstStyle/>
                    <a:p>
                      <a:r>
                        <a:rPr lang="en-US" sz="1100">
                          <a:latin typeface="Calibri" panose="020F0502020204030204" pitchFamily="34" charset="0"/>
                          <a:ea typeface="Calibri" panose="020F0502020204030204" pitchFamily="34" charset="0"/>
                          <a:cs typeface="Calibri" panose="020F0502020204030204" pitchFamily="34" charset="0"/>
                        </a:rPr>
                        <a:t>Thursday </a:t>
                      </a: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4105763235"/>
                  </a:ext>
                </a:extLst>
              </a:tr>
              <a:tr h="517458">
                <a:tc>
                  <a:txBody>
                    <a:bodyPr/>
                    <a:lstStyle/>
                    <a:p>
                      <a:r>
                        <a:rPr lang="en-US" sz="1100">
                          <a:latin typeface="Calibri" panose="020F0502020204030204" pitchFamily="34" charset="0"/>
                          <a:ea typeface="Calibri" panose="020F0502020204030204" pitchFamily="34" charset="0"/>
                          <a:cs typeface="Calibri" panose="020F0502020204030204" pitchFamily="34" charset="0"/>
                        </a:rPr>
                        <a:t>Friday </a:t>
                      </a: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226405814"/>
                  </a:ext>
                </a:extLst>
              </a:tr>
              <a:tr h="517458">
                <a:tc>
                  <a:txBody>
                    <a:bodyPr/>
                    <a:lstStyle/>
                    <a:p>
                      <a:r>
                        <a:rPr lang="en-US" sz="1100">
                          <a:latin typeface="Calibri" panose="020F0502020204030204" pitchFamily="34" charset="0"/>
                          <a:ea typeface="Calibri" panose="020F0502020204030204" pitchFamily="34" charset="0"/>
                          <a:cs typeface="Calibri" panose="020F0502020204030204" pitchFamily="34" charset="0"/>
                        </a:rPr>
                        <a:t>Saturday </a:t>
                      </a: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011902352"/>
                  </a:ext>
                </a:extLst>
              </a:tr>
              <a:tr h="517458">
                <a:tc>
                  <a:txBody>
                    <a:bodyPr/>
                    <a:lstStyle/>
                    <a:p>
                      <a:r>
                        <a:rPr lang="en-US" sz="1100">
                          <a:latin typeface="Calibri" panose="020F0502020204030204" pitchFamily="34" charset="0"/>
                          <a:ea typeface="Calibri" panose="020F0502020204030204" pitchFamily="34" charset="0"/>
                          <a:cs typeface="Calibri" panose="020F0502020204030204" pitchFamily="34" charset="0"/>
                        </a:rPr>
                        <a:t>Sunday </a:t>
                      </a: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789879192"/>
                  </a:ext>
                </a:extLst>
              </a:tr>
            </a:tbl>
          </a:graphicData>
        </a:graphic>
      </p:graphicFrame>
    </p:spTree>
    <p:extLst>
      <p:ext uri="{BB962C8B-B14F-4D97-AF65-F5344CB8AC3E}">
        <p14:creationId xmlns:p14="http://schemas.microsoft.com/office/powerpoint/2010/main" val="38061946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8FF0A7-C1AC-E9C2-6D5C-547D2F9FBB70}"/>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5CA6DD2E-1B39-7D89-DFFC-9C4E9EFDED09}"/>
              </a:ext>
            </a:extLst>
          </p:cNvPr>
          <p:cNvSpPr/>
          <p:nvPr/>
        </p:nvSpPr>
        <p:spPr>
          <a:xfrm>
            <a:off x="-1" y="0"/>
            <a:ext cx="7559676" cy="10439400"/>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Rounded Corners 4">
            <a:extLst>
              <a:ext uri="{FF2B5EF4-FFF2-40B4-BE49-F238E27FC236}">
                <a16:creationId xmlns:a16="http://schemas.microsoft.com/office/drawing/2014/main" id="{2022204C-433F-5763-57A1-9389BB03CF46}"/>
              </a:ext>
            </a:extLst>
          </p:cNvPr>
          <p:cNvSpPr/>
          <p:nvPr/>
        </p:nvSpPr>
        <p:spPr>
          <a:xfrm>
            <a:off x="261728" y="224288"/>
            <a:ext cx="7036219" cy="9954882"/>
          </a:xfrm>
          <a:prstGeom prst="roundRect">
            <a:avLst>
              <a:gd name="adj" fmla="val 499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5B26015A-80FF-8AFD-1A69-EF96CC5AFECA}"/>
              </a:ext>
            </a:extLst>
          </p:cNvPr>
          <p:cNvSpPr txBox="1"/>
          <p:nvPr/>
        </p:nvSpPr>
        <p:spPr>
          <a:xfrm>
            <a:off x="875313" y="217191"/>
            <a:ext cx="5811268" cy="646331"/>
          </a:xfrm>
          <a:prstGeom prst="rect">
            <a:avLst/>
          </a:prstGeom>
          <a:noFill/>
        </p:spPr>
        <p:txBody>
          <a:bodyPr wrap="square" lIns="91440" tIns="45720" rIns="91440" bIns="45720" rtlCol="0" anchor="t">
            <a:spAutoFit/>
          </a:bodyPr>
          <a:lstStyle/>
          <a:p>
            <a:pPr algn="ctr"/>
            <a:r>
              <a:rPr lang="en-US" sz="3600">
                <a:solidFill>
                  <a:schemeClr val="tx2">
                    <a:lumMod val="49000"/>
                    <a:lumOff val="51000"/>
                  </a:schemeClr>
                </a:solidFill>
                <a:latin typeface="Trade Gothic Inline"/>
              </a:rPr>
              <a:t>My revision timetable</a:t>
            </a:r>
            <a:endParaRPr lang="en-GB" sz="3600">
              <a:solidFill>
                <a:schemeClr val="tx2">
                  <a:lumMod val="49000"/>
                  <a:lumOff val="51000"/>
                </a:schemeClr>
              </a:solidFill>
              <a:latin typeface="Trade Gothic Inline"/>
            </a:endParaRPr>
          </a:p>
        </p:txBody>
      </p:sp>
      <p:graphicFrame>
        <p:nvGraphicFramePr>
          <p:cNvPr id="2" name="Table 1">
            <a:extLst>
              <a:ext uri="{FF2B5EF4-FFF2-40B4-BE49-F238E27FC236}">
                <a16:creationId xmlns:a16="http://schemas.microsoft.com/office/drawing/2014/main" id="{FD4E70FF-5046-6D8F-A952-B039A95A21BE}"/>
              </a:ext>
            </a:extLst>
          </p:cNvPr>
          <p:cNvGraphicFramePr>
            <a:graphicFrameLocks noGrp="1"/>
          </p:cNvGraphicFramePr>
          <p:nvPr/>
        </p:nvGraphicFramePr>
        <p:xfrm>
          <a:off x="444546" y="1056631"/>
          <a:ext cx="6652540" cy="3983718"/>
        </p:xfrm>
        <a:graphic>
          <a:graphicData uri="http://schemas.openxmlformats.org/drawingml/2006/table">
            <a:tbl>
              <a:tblPr firstRow="1" bandRow="1">
                <a:tableStyleId>{5940675A-B579-460E-94D1-54222C63F5DA}</a:tableStyleId>
              </a:tblPr>
              <a:tblGrid>
                <a:gridCol w="870610">
                  <a:extLst>
                    <a:ext uri="{9D8B030D-6E8A-4147-A177-3AD203B41FA5}">
                      <a16:colId xmlns:a16="http://schemas.microsoft.com/office/drawing/2014/main" val="4224015866"/>
                    </a:ext>
                  </a:extLst>
                </a:gridCol>
                <a:gridCol w="1927310">
                  <a:extLst>
                    <a:ext uri="{9D8B030D-6E8A-4147-A177-3AD203B41FA5}">
                      <a16:colId xmlns:a16="http://schemas.microsoft.com/office/drawing/2014/main" val="1914162730"/>
                    </a:ext>
                  </a:extLst>
                </a:gridCol>
                <a:gridCol w="1927310">
                  <a:extLst>
                    <a:ext uri="{9D8B030D-6E8A-4147-A177-3AD203B41FA5}">
                      <a16:colId xmlns:a16="http://schemas.microsoft.com/office/drawing/2014/main" val="97206722"/>
                    </a:ext>
                  </a:extLst>
                </a:gridCol>
                <a:gridCol w="1927310">
                  <a:extLst>
                    <a:ext uri="{9D8B030D-6E8A-4147-A177-3AD203B41FA5}">
                      <a16:colId xmlns:a16="http://schemas.microsoft.com/office/drawing/2014/main" val="2643672881"/>
                    </a:ext>
                  </a:extLst>
                </a:gridCol>
              </a:tblGrid>
              <a:tr h="361512">
                <a:tc>
                  <a:txBody>
                    <a:bodyPr/>
                    <a:lstStyle/>
                    <a:p>
                      <a:r>
                        <a:rPr lang="en-US" sz="1100">
                          <a:latin typeface="Calibri" panose="020F0502020204030204" pitchFamily="34" charset="0"/>
                          <a:ea typeface="Calibri" panose="020F0502020204030204" pitchFamily="34" charset="0"/>
                          <a:cs typeface="Calibri" panose="020F0502020204030204" pitchFamily="34" charset="0"/>
                        </a:rPr>
                        <a:t>Week ____</a:t>
                      </a: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l"/>
                      <a:r>
                        <a:rPr lang="en-US" sz="1100">
                          <a:latin typeface="Calibri" panose="020F0502020204030204" pitchFamily="34" charset="0"/>
                          <a:ea typeface="Calibri" panose="020F0502020204030204" pitchFamily="34" charset="0"/>
                          <a:cs typeface="Calibri" panose="020F0502020204030204" pitchFamily="34" charset="0"/>
                        </a:rPr>
                        <a:t>Slot 1     _ _:_ _ -&gt; _ _:_ _ </a:t>
                      </a: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l"/>
                      <a:r>
                        <a:rPr lang="en-US" sz="1100">
                          <a:latin typeface="Calibri" panose="020F0502020204030204" pitchFamily="34" charset="0"/>
                          <a:ea typeface="Calibri" panose="020F0502020204030204" pitchFamily="34" charset="0"/>
                          <a:cs typeface="Calibri" panose="020F0502020204030204" pitchFamily="34" charset="0"/>
                        </a:rPr>
                        <a:t>Slot 2     _ _:_ _ -&gt; _ _:_ _ </a:t>
                      </a:r>
                    </a:p>
                  </a:txBody>
                  <a:tcPr/>
                </a:tc>
                <a:tc>
                  <a:txBody>
                    <a:bodyPr/>
                    <a:lstStyle/>
                    <a:p>
                      <a:pPr algn="l"/>
                      <a:r>
                        <a:rPr lang="en-US" sz="1100">
                          <a:latin typeface="Calibri" panose="020F0502020204030204" pitchFamily="34" charset="0"/>
                          <a:ea typeface="Calibri" panose="020F0502020204030204" pitchFamily="34" charset="0"/>
                          <a:cs typeface="Calibri" panose="020F0502020204030204" pitchFamily="34" charset="0"/>
                        </a:rPr>
                        <a:t>Slot 3     _ _:_ _ -&gt; _ _:_ _ </a:t>
                      </a:r>
                      <a:endParaRPr lang="en-GB" sz="110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70513054"/>
                  </a:ext>
                </a:extLst>
              </a:tr>
              <a:tr h="517458">
                <a:tc>
                  <a:txBody>
                    <a:bodyPr/>
                    <a:lstStyle/>
                    <a:p>
                      <a:r>
                        <a:rPr lang="en-US" sz="1100">
                          <a:latin typeface="Calibri" panose="020F0502020204030204" pitchFamily="34" charset="0"/>
                          <a:ea typeface="Calibri" panose="020F0502020204030204" pitchFamily="34" charset="0"/>
                          <a:cs typeface="Calibri" panose="020F0502020204030204" pitchFamily="34" charset="0"/>
                        </a:rPr>
                        <a:t>Monday </a:t>
                      </a: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72127652"/>
                  </a:ext>
                </a:extLst>
              </a:tr>
              <a:tr h="517458">
                <a:tc>
                  <a:txBody>
                    <a:bodyPr/>
                    <a:lstStyle/>
                    <a:p>
                      <a:r>
                        <a:rPr lang="en-US" sz="1100">
                          <a:latin typeface="Calibri" panose="020F0502020204030204" pitchFamily="34" charset="0"/>
                          <a:ea typeface="Calibri" panose="020F0502020204030204" pitchFamily="34" charset="0"/>
                          <a:cs typeface="Calibri" panose="020F0502020204030204" pitchFamily="34" charset="0"/>
                        </a:rPr>
                        <a:t>Tuesday </a:t>
                      </a: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759247810"/>
                  </a:ext>
                </a:extLst>
              </a:tr>
              <a:tr h="517458">
                <a:tc>
                  <a:txBody>
                    <a:bodyPr/>
                    <a:lstStyle/>
                    <a:p>
                      <a:r>
                        <a:rPr lang="en-US" sz="1100">
                          <a:latin typeface="Calibri" panose="020F0502020204030204" pitchFamily="34" charset="0"/>
                          <a:ea typeface="Calibri" panose="020F0502020204030204" pitchFamily="34" charset="0"/>
                          <a:cs typeface="Calibri" panose="020F0502020204030204" pitchFamily="34" charset="0"/>
                        </a:rPr>
                        <a:t>Wednesday </a:t>
                      </a: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493134865"/>
                  </a:ext>
                </a:extLst>
              </a:tr>
              <a:tr h="517458">
                <a:tc>
                  <a:txBody>
                    <a:bodyPr/>
                    <a:lstStyle/>
                    <a:p>
                      <a:r>
                        <a:rPr lang="en-US" sz="1100">
                          <a:latin typeface="Calibri" panose="020F0502020204030204" pitchFamily="34" charset="0"/>
                          <a:ea typeface="Calibri" panose="020F0502020204030204" pitchFamily="34" charset="0"/>
                          <a:cs typeface="Calibri" panose="020F0502020204030204" pitchFamily="34" charset="0"/>
                        </a:rPr>
                        <a:t>Thursday </a:t>
                      </a: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4105763235"/>
                  </a:ext>
                </a:extLst>
              </a:tr>
              <a:tr h="517458">
                <a:tc>
                  <a:txBody>
                    <a:bodyPr/>
                    <a:lstStyle/>
                    <a:p>
                      <a:r>
                        <a:rPr lang="en-US" sz="1100">
                          <a:latin typeface="Calibri" panose="020F0502020204030204" pitchFamily="34" charset="0"/>
                          <a:ea typeface="Calibri" panose="020F0502020204030204" pitchFamily="34" charset="0"/>
                          <a:cs typeface="Calibri" panose="020F0502020204030204" pitchFamily="34" charset="0"/>
                        </a:rPr>
                        <a:t>Friday </a:t>
                      </a: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226405814"/>
                  </a:ext>
                </a:extLst>
              </a:tr>
              <a:tr h="517458">
                <a:tc>
                  <a:txBody>
                    <a:bodyPr/>
                    <a:lstStyle/>
                    <a:p>
                      <a:r>
                        <a:rPr lang="en-US" sz="1100">
                          <a:latin typeface="Calibri" panose="020F0502020204030204" pitchFamily="34" charset="0"/>
                          <a:ea typeface="Calibri" panose="020F0502020204030204" pitchFamily="34" charset="0"/>
                          <a:cs typeface="Calibri" panose="020F0502020204030204" pitchFamily="34" charset="0"/>
                        </a:rPr>
                        <a:t>Saturday </a:t>
                      </a: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011902352"/>
                  </a:ext>
                </a:extLst>
              </a:tr>
              <a:tr h="517458">
                <a:tc>
                  <a:txBody>
                    <a:bodyPr/>
                    <a:lstStyle/>
                    <a:p>
                      <a:r>
                        <a:rPr lang="en-US" sz="1100">
                          <a:latin typeface="Calibri" panose="020F0502020204030204" pitchFamily="34" charset="0"/>
                          <a:ea typeface="Calibri" panose="020F0502020204030204" pitchFamily="34" charset="0"/>
                          <a:cs typeface="Calibri" panose="020F0502020204030204" pitchFamily="34" charset="0"/>
                        </a:rPr>
                        <a:t>Sunday </a:t>
                      </a: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789879192"/>
                  </a:ext>
                </a:extLst>
              </a:tr>
            </a:tbl>
          </a:graphicData>
        </a:graphic>
      </p:graphicFrame>
      <p:graphicFrame>
        <p:nvGraphicFramePr>
          <p:cNvPr id="3" name="Table 2">
            <a:extLst>
              <a:ext uri="{FF2B5EF4-FFF2-40B4-BE49-F238E27FC236}">
                <a16:creationId xmlns:a16="http://schemas.microsoft.com/office/drawing/2014/main" id="{6704FC33-DE96-9612-7C22-D81E3BE1B32C}"/>
              </a:ext>
            </a:extLst>
          </p:cNvPr>
          <p:cNvGraphicFramePr>
            <a:graphicFrameLocks noGrp="1"/>
          </p:cNvGraphicFramePr>
          <p:nvPr/>
        </p:nvGraphicFramePr>
        <p:xfrm>
          <a:off x="453567" y="5399052"/>
          <a:ext cx="6652540" cy="3983718"/>
        </p:xfrm>
        <a:graphic>
          <a:graphicData uri="http://schemas.openxmlformats.org/drawingml/2006/table">
            <a:tbl>
              <a:tblPr firstRow="1" bandRow="1">
                <a:tableStyleId>{5940675A-B579-460E-94D1-54222C63F5DA}</a:tableStyleId>
              </a:tblPr>
              <a:tblGrid>
                <a:gridCol w="870610">
                  <a:extLst>
                    <a:ext uri="{9D8B030D-6E8A-4147-A177-3AD203B41FA5}">
                      <a16:colId xmlns:a16="http://schemas.microsoft.com/office/drawing/2014/main" val="4224015866"/>
                    </a:ext>
                  </a:extLst>
                </a:gridCol>
                <a:gridCol w="1927310">
                  <a:extLst>
                    <a:ext uri="{9D8B030D-6E8A-4147-A177-3AD203B41FA5}">
                      <a16:colId xmlns:a16="http://schemas.microsoft.com/office/drawing/2014/main" val="1914162730"/>
                    </a:ext>
                  </a:extLst>
                </a:gridCol>
                <a:gridCol w="1927310">
                  <a:extLst>
                    <a:ext uri="{9D8B030D-6E8A-4147-A177-3AD203B41FA5}">
                      <a16:colId xmlns:a16="http://schemas.microsoft.com/office/drawing/2014/main" val="97206722"/>
                    </a:ext>
                  </a:extLst>
                </a:gridCol>
                <a:gridCol w="1927310">
                  <a:extLst>
                    <a:ext uri="{9D8B030D-6E8A-4147-A177-3AD203B41FA5}">
                      <a16:colId xmlns:a16="http://schemas.microsoft.com/office/drawing/2014/main" val="2643672881"/>
                    </a:ext>
                  </a:extLst>
                </a:gridCol>
              </a:tblGrid>
              <a:tr h="361512">
                <a:tc>
                  <a:txBody>
                    <a:bodyPr/>
                    <a:lstStyle/>
                    <a:p>
                      <a:r>
                        <a:rPr lang="en-US" sz="1100">
                          <a:latin typeface="Calibri" panose="020F0502020204030204" pitchFamily="34" charset="0"/>
                          <a:ea typeface="Calibri" panose="020F0502020204030204" pitchFamily="34" charset="0"/>
                          <a:cs typeface="Calibri" panose="020F0502020204030204" pitchFamily="34" charset="0"/>
                        </a:rPr>
                        <a:t>Week ____</a:t>
                      </a: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l"/>
                      <a:r>
                        <a:rPr lang="en-US" sz="1100">
                          <a:latin typeface="Calibri" panose="020F0502020204030204" pitchFamily="34" charset="0"/>
                          <a:ea typeface="Calibri" panose="020F0502020204030204" pitchFamily="34" charset="0"/>
                          <a:cs typeface="Calibri" panose="020F0502020204030204" pitchFamily="34" charset="0"/>
                        </a:rPr>
                        <a:t>Slot 1     _ _:_ _ -&gt; _ _:_ _ </a:t>
                      </a: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l"/>
                      <a:r>
                        <a:rPr lang="en-US" sz="1100">
                          <a:latin typeface="Calibri" panose="020F0502020204030204" pitchFamily="34" charset="0"/>
                          <a:ea typeface="Calibri" panose="020F0502020204030204" pitchFamily="34" charset="0"/>
                          <a:cs typeface="Calibri" panose="020F0502020204030204" pitchFamily="34" charset="0"/>
                        </a:rPr>
                        <a:t>Slot 2     _ _:_ _ -&gt; _ _:_ _ </a:t>
                      </a:r>
                    </a:p>
                  </a:txBody>
                  <a:tcPr/>
                </a:tc>
                <a:tc>
                  <a:txBody>
                    <a:bodyPr/>
                    <a:lstStyle/>
                    <a:p>
                      <a:pPr algn="l"/>
                      <a:r>
                        <a:rPr lang="en-US" sz="1100">
                          <a:latin typeface="Calibri" panose="020F0502020204030204" pitchFamily="34" charset="0"/>
                          <a:ea typeface="Calibri" panose="020F0502020204030204" pitchFamily="34" charset="0"/>
                          <a:cs typeface="Calibri" panose="020F0502020204030204" pitchFamily="34" charset="0"/>
                        </a:rPr>
                        <a:t>Slot 3     _ _:_ _ -&gt; _ _:_ _ </a:t>
                      </a:r>
                      <a:endParaRPr lang="en-GB" sz="110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70513054"/>
                  </a:ext>
                </a:extLst>
              </a:tr>
              <a:tr h="517458">
                <a:tc>
                  <a:txBody>
                    <a:bodyPr/>
                    <a:lstStyle/>
                    <a:p>
                      <a:r>
                        <a:rPr lang="en-US" sz="1100">
                          <a:latin typeface="Calibri" panose="020F0502020204030204" pitchFamily="34" charset="0"/>
                          <a:ea typeface="Calibri" panose="020F0502020204030204" pitchFamily="34" charset="0"/>
                          <a:cs typeface="Calibri" panose="020F0502020204030204" pitchFamily="34" charset="0"/>
                        </a:rPr>
                        <a:t>Monday </a:t>
                      </a: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72127652"/>
                  </a:ext>
                </a:extLst>
              </a:tr>
              <a:tr h="517458">
                <a:tc>
                  <a:txBody>
                    <a:bodyPr/>
                    <a:lstStyle/>
                    <a:p>
                      <a:r>
                        <a:rPr lang="en-US" sz="1100">
                          <a:latin typeface="Calibri" panose="020F0502020204030204" pitchFamily="34" charset="0"/>
                          <a:ea typeface="Calibri" panose="020F0502020204030204" pitchFamily="34" charset="0"/>
                          <a:cs typeface="Calibri" panose="020F0502020204030204" pitchFamily="34" charset="0"/>
                        </a:rPr>
                        <a:t>Tuesday </a:t>
                      </a: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759247810"/>
                  </a:ext>
                </a:extLst>
              </a:tr>
              <a:tr h="517458">
                <a:tc>
                  <a:txBody>
                    <a:bodyPr/>
                    <a:lstStyle/>
                    <a:p>
                      <a:r>
                        <a:rPr lang="en-US" sz="1100">
                          <a:latin typeface="Calibri" panose="020F0502020204030204" pitchFamily="34" charset="0"/>
                          <a:ea typeface="Calibri" panose="020F0502020204030204" pitchFamily="34" charset="0"/>
                          <a:cs typeface="Calibri" panose="020F0502020204030204" pitchFamily="34" charset="0"/>
                        </a:rPr>
                        <a:t>Wednesday </a:t>
                      </a: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493134865"/>
                  </a:ext>
                </a:extLst>
              </a:tr>
              <a:tr h="517458">
                <a:tc>
                  <a:txBody>
                    <a:bodyPr/>
                    <a:lstStyle/>
                    <a:p>
                      <a:r>
                        <a:rPr lang="en-US" sz="1100">
                          <a:latin typeface="Calibri" panose="020F0502020204030204" pitchFamily="34" charset="0"/>
                          <a:ea typeface="Calibri" panose="020F0502020204030204" pitchFamily="34" charset="0"/>
                          <a:cs typeface="Calibri" panose="020F0502020204030204" pitchFamily="34" charset="0"/>
                        </a:rPr>
                        <a:t>Thursday </a:t>
                      </a: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4105763235"/>
                  </a:ext>
                </a:extLst>
              </a:tr>
              <a:tr h="517458">
                <a:tc>
                  <a:txBody>
                    <a:bodyPr/>
                    <a:lstStyle/>
                    <a:p>
                      <a:r>
                        <a:rPr lang="en-US" sz="1100">
                          <a:latin typeface="Calibri" panose="020F0502020204030204" pitchFamily="34" charset="0"/>
                          <a:ea typeface="Calibri" panose="020F0502020204030204" pitchFamily="34" charset="0"/>
                          <a:cs typeface="Calibri" panose="020F0502020204030204" pitchFamily="34" charset="0"/>
                        </a:rPr>
                        <a:t>Friday </a:t>
                      </a: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226405814"/>
                  </a:ext>
                </a:extLst>
              </a:tr>
              <a:tr h="517458">
                <a:tc>
                  <a:txBody>
                    <a:bodyPr/>
                    <a:lstStyle/>
                    <a:p>
                      <a:r>
                        <a:rPr lang="en-US" sz="1100">
                          <a:latin typeface="Calibri" panose="020F0502020204030204" pitchFamily="34" charset="0"/>
                          <a:ea typeface="Calibri" panose="020F0502020204030204" pitchFamily="34" charset="0"/>
                          <a:cs typeface="Calibri" panose="020F0502020204030204" pitchFamily="34" charset="0"/>
                        </a:rPr>
                        <a:t>Saturday </a:t>
                      </a: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011902352"/>
                  </a:ext>
                </a:extLst>
              </a:tr>
              <a:tr h="517458">
                <a:tc>
                  <a:txBody>
                    <a:bodyPr/>
                    <a:lstStyle/>
                    <a:p>
                      <a:r>
                        <a:rPr lang="en-US" sz="1100">
                          <a:latin typeface="Calibri" panose="020F0502020204030204" pitchFamily="34" charset="0"/>
                          <a:ea typeface="Calibri" panose="020F0502020204030204" pitchFamily="34" charset="0"/>
                          <a:cs typeface="Calibri" panose="020F0502020204030204" pitchFamily="34" charset="0"/>
                        </a:rPr>
                        <a:t>Sunday </a:t>
                      </a: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GB" sz="110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789879192"/>
                  </a:ext>
                </a:extLst>
              </a:tr>
            </a:tbl>
          </a:graphicData>
        </a:graphic>
      </p:graphicFrame>
    </p:spTree>
    <p:extLst>
      <p:ext uri="{BB962C8B-B14F-4D97-AF65-F5344CB8AC3E}">
        <p14:creationId xmlns:p14="http://schemas.microsoft.com/office/powerpoint/2010/main" val="31697340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ce01dfb3-b694-40e4-88d2-b8d96dc9e2f9" xsi:nil="true"/>
    <lcf76f155ced4ddcb4097134ff3c332f xmlns="e8a35830-38ba-4bbd-9c96-b6151bff9ba1">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71898AD4514AA4C93FD1FA60C261D85" ma:contentTypeVersion="13" ma:contentTypeDescription="Create a new document." ma:contentTypeScope="" ma:versionID="449a939f423af0bbe0486e2db07ab8d7">
  <xsd:schema xmlns:xsd="http://www.w3.org/2001/XMLSchema" xmlns:xs="http://www.w3.org/2001/XMLSchema" xmlns:p="http://schemas.microsoft.com/office/2006/metadata/properties" xmlns:ns2="e8a35830-38ba-4bbd-9c96-b6151bff9ba1" xmlns:ns3="ce01dfb3-b694-40e4-88d2-b8d96dc9e2f9" targetNamespace="http://schemas.microsoft.com/office/2006/metadata/properties" ma:root="true" ma:fieldsID="cf5c0d00a475d370f213f70b987e7eb1" ns2:_="" ns3:_="">
    <xsd:import namespace="e8a35830-38ba-4bbd-9c96-b6151bff9ba1"/>
    <xsd:import namespace="ce01dfb3-b694-40e4-88d2-b8d96dc9e2f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8a35830-38ba-4bbd-9c96-b6151bff9ba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8ed3b7f3-0d8f-45c2-9322-ec0d7294b6bc"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MediaServiceLocation" ma:index="20"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e01dfb3-b694-40e4-88d2-b8d96dc9e2f9"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17eb7c14-42b6-4e98-82ca-e6338c20e3a8}" ma:internalName="TaxCatchAll" ma:showField="CatchAllData" ma:web="ce01dfb3-b694-40e4-88d2-b8d96dc9e2f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D882CDD-16F9-4F9E-A111-24FF709369FA}">
  <ds:schemaRefs>
    <ds:schemaRef ds:uri="140b39a2-22e6-42be-9d12-640a9daa4213"/>
    <ds:schemaRef ds:uri="33311d3f-c992-416c-93cb-217cd7bc33f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547D78EE-AC71-407A-9449-4FE97629F5A9}">
  <ds:schemaRefs>
    <ds:schemaRef ds:uri="http://schemas.microsoft.com/sharepoint/v3/contenttype/forms"/>
  </ds:schemaRefs>
</ds:datastoreItem>
</file>

<file path=customXml/itemProps3.xml><?xml version="1.0" encoding="utf-8"?>
<ds:datastoreItem xmlns:ds="http://schemas.openxmlformats.org/officeDocument/2006/customXml" ds:itemID="{E8DB8D58-D04A-47DE-AE5C-50D9F62A6073}"/>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Custom</PresentationFormat>
  <Slides>33</Slides>
  <Notes>6</Notes>
  <HiddenSlides>0</HiddenSlide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Student Revision Guide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Katie Evans</dc:creator>
  <cp:revision>30</cp:revision>
  <cp:lastPrinted>2026-06-05T09:28:52Z</cp:lastPrinted>
  <dcterms:created xsi:type="dcterms:W3CDTF">2025-10-01T14:34:25Z</dcterms:created>
  <dcterms:modified xsi:type="dcterms:W3CDTF">2026-10-05T12:41:45Z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0x010100671898AD4514AA4C93FD1FA60C261D85</vt:lpwstr>
  </property>
  <property fmtid="{D5CDD505-2E9C-101B-9397-08002B2CF9AE}" pid="3" name="MediaServiceImageTags">
    <vt:lpwstr/>
  </property>
  <property fmtid="{D5CDD505-2E9C-101B-9397-08002B2CF9AE}" pid="4" name="_SourceUrl">
    <vt:lpwstr/>
  </property>
  <property fmtid="{D5CDD505-2E9C-101B-9397-08002B2CF9AE}" pid="5" name="_SharedFileIndex">
    <vt:lpwstr/>
  </property>
  <property fmtid="{D5CDD505-2E9C-101B-9397-08002B2CF9AE}" pid="6" name="ComplianceAssetId">
    <vt:lpwstr/>
  </property>
  <property fmtid="{D5CDD505-2E9C-101B-9397-08002B2CF9AE}" pid="7" name="_ExtendedDescription">
    <vt:lpwstr/>
  </property>
  <property fmtid="{D5CDD505-2E9C-101B-9397-08002B2CF9AE}" pid="8" name="TriggerFlowInfo">
    <vt:lpwstr/>
  </property>
</Properties>
</file>